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29" r:id="rId2"/>
    <p:sldMasterId id="2147484748" r:id="rId3"/>
    <p:sldMasterId id="2147484768" r:id="rId4"/>
    <p:sldMasterId id="2147484791" r:id="rId5"/>
    <p:sldMasterId id="2147484815" r:id="rId6"/>
    <p:sldMasterId id="2147484846" r:id="rId7"/>
  </p:sldMasterIdLst>
  <p:notesMasterIdLst>
    <p:notesMasterId r:id="rId102"/>
  </p:notesMasterIdLst>
  <p:handoutMasterIdLst>
    <p:handoutMasterId r:id="rId103"/>
  </p:handoutMasterIdLst>
  <p:sldIdLst>
    <p:sldId id="684" r:id="rId8"/>
    <p:sldId id="690" r:id="rId9"/>
    <p:sldId id="2076137272" r:id="rId10"/>
    <p:sldId id="260" r:id="rId11"/>
    <p:sldId id="283" r:id="rId12"/>
    <p:sldId id="311" r:id="rId13"/>
    <p:sldId id="312" r:id="rId14"/>
    <p:sldId id="313" r:id="rId15"/>
    <p:sldId id="315" r:id="rId16"/>
    <p:sldId id="259" r:id="rId17"/>
    <p:sldId id="316" r:id="rId18"/>
    <p:sldId id="2505" r:id="rId19"/>
    <p:sldId id="4335" r:id="rId20"/>
    <p:sldId id="1598" r:id="rId21"/>
    <p:sldId id="1664" r:id="rId22"/>
    <p:sldId id="1656" r:id="rId23"/>
    <p:sldId id="1657" r:id="rId24"/>
    <p:sldId id="10612" r:id="rId25"/>
    <p:sldId id="2076137259" r:id="rId26"/>
    <p:sldId id="4688" r:id="rId27"/>
    <p:sldId id="2076137262" r:id="rId28"/>
    <p:sldId id="2076137266" r:id="rId29"/>
    <p:sldId id="2076137261" r:id="rId30"/>
    <p:sldId id="2076137265" r:id="rId31"/>
    <p:sldId id="1862" r:id="rId32"/>
    <p:sldId id="1867" r:id="rId33"/>
    <p:sldId id="1984" r:id="rId34"/>
    <p:sldId id="1987" r:id="rId35"/>
    <p:sldId id="1988" r:id="rId36"/>
    <p:sldId id="1989" r:id="rId37"/>
    <p:sldId id="2076137268" r:id="rId38"/>
    <p:sldId id="1677" r:id="rId39"/>
    <p:sldId id="1994" r:id="rId40"/>
    <p:sldId id="299" r:id="rId41"/>
    <p:sldId id="300" r:id="rId42"/>
    <p:sldId id="301" r:id="rId43"/>
    <p:sldId id="326" r:id="rId44"/>
    <p:sldId id="302" r:id="rId45"/>
    <p:sldId id="303" r:id="rId46"/>
    <p:sldId id="2500" r:id="rId47"/>
    <p:sldId id="305" r:id="rId48"/>
    <p:sldId id="262" r:id="rId49"/>
    <p:sldId id="2501" r:id="rId50"/>
    <p:sldId id="2502" r:id="rId51"/>
    <p:sldId id="321" r:id="rId52"/>
    <p:sldId id="317" r:id="rId53"/>
    <p:sldId id="4627" r:id="rId54"/>
    <p:sldId id="4628" r:id="rId55"/>
    <p:sldId id="4629" r:id="rId56"/>
    <p:sldId id="2076137269" r:id="rId57"/>
    <p:sldId id="4636" r:id="rId58"/>
    <p:sldId id="4631" r:id="rId59"/>
    <p:sldId id="4632" r:id="rId60"/>
    <p:sldId id="4633" r:id="rId61"/>
    <p:sldId id="531" r:id="rId62"/>
    <p:sldId id="579" r:id="rId63"/>
    <p:sldId id="533" r:id="rId64"/>
    <p:sldId id="580" r:id="rId65"/>
    <p:sldId id="535" r:id="rId66"/>
    <p:sldId id="536" r:id="rId67"/>
    <p:sldId id="537" r:id="rId68"/>
    <p:sldId id="472" r:id="rId69"/>
    <p:sldId id="370" r:id="rId70"/>
    <p:sldId id="588" r:id="rId71"/>
    <p:sldId id="549" r:id="rId72"/>
    <p:sldId id="550" r:id="rId73"/>
    <p:sldId id="551" r:id="rId74"/>
    <p:sldId id="322" r:id="rId75"/>
    <p:sldId id="318" r:id="rId76"/>
    <p:sldId id="379" r:id="rId77"/>
    <p:sldId id="380" r:id="rId78"/>
    <p:sldId id="346" r:id="rId79"/>
    <p:sldId id="355" r:id="rId80"/>
    <p:sldId id="356" r:id="rId81"/>
    <p:sldId id="1832" r:id="rId82"/>
    <p:sldId id="367" r:id="rId83"/>
    <p:sldId id="360" r:id="rId84"/>
    <p:sldId id="361" r:id="rId85"/>
    <p:sldId id="362" r:id="rId86"/>
    <p:sldId id="363" r:id="rId87"/>
    <p:sldId id="2493" r:id="rId88"/>
    <p:sldId id="323" r:id="rId89"/>
    <p:sldId id="2480" r:id="rId90"/>
    <p:sldId id="2485" r:id="rId91"/>
    <p:sldId id="2492" r:id="rId92"/>
    <p:sldId id="2483" r:id="rId93"/>
    <p:sldId id="2482" r:id="rId94"/>
    <p:sldId id="2423" r:id="rId95"/>
    <p:sldId id="2076137270" r:id="rId96"/>
    <p:sldId id="2491" r:id="rId97"/>
    <p:sldId id="2490" r:id="rId98"/>
    <p:sldId id="324" r:id="rId99"/>
    <p:sldId id="2504" r:id="rId100"/>
    <p:sldId id="2076137271" r:id="rId10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42AAB1-433C-4BF1-8948-8F797D0E069A}">
          <p14:sldIdLst>
            <p14:sldId id="684"/>
            <p14:sldId id="690"/>
            <p14:sldId id="2076137272"/>
            <p14:sldId id="260"/>
            <p14:sldId id="283"/>
            <p14:sldId id="311"/>
            <p14:sldId id="312"/>
            <p14:sldId id="313"/>
            <p14:sldId id="315"/>
            <p14:sldId id="259"/>
          </p14:sldIdLst>
        </p14:section>
        <p14:section name="Functions" id="{63418BB6-11F8-4699-A59B-EFBAAAC2F8DB}">
          <p14:sldIdLst>
            <p14:sldId id="316"/>
            <p14:sldId id="2505"/>
            <p14:sldId id="4335"/>
            <p14:sldId id="1598"/>
            <p14:sldId id="1664"/>
            <p14:sldId id="1656"/>
            <p14:sldId id="1657"/>
            <p14:sldId id="10612"/>
            <p14:sldId id="2076137259"/>
            <p14:sldId id="4688"/>
            <p14:sldId id="2076137262"/>
            <p14:sldId id="2076137266"/>
            <p14:sldId id="2076137261"/>
            <p14:sldId id="2076137265"/>
            <p14:sldId id="1862"/>
            <p14:sldId id="1867"/>
            <p14:sldId id="1984"/>
            <p14:sldId id="1987"/>
            <p14:sldId id="1988"/>
            <p14:sldId id="1989"/>
            <p14:sldId id="2076137268"/>
            <p14:sldId id="1677"/>
            <p14:sldId id="1994"/>
            <p14:sldId id="299"/>
            <p14:sldId id="300"/>
            <p14:sldId id="301"/>
            <p14:sldId id="326"/>
            <p14:sldId id="302"/>
            <p14:sldId id="303"/>
            <p14:sldId id="2500"/>
            <p14:sldId id="305"/>
            <p14:sldId id="262"/>
            <p14:sldId id="2501"/>
            <p14:sldId id="2502"/>
            <p14:sldId id="321"/>
          </p14:sldIdLst>
        </p14:section>
        <p14:section name="Cosmos DB" id="{ECD0ADDD-5D36-4AD6-901F-40CA8945EEBD}">
          <p14:sldIdLst>
            <p14:sldId id="317"/>
            <p14:sldId id="4627"/>
            <p14:sldId id="4628"/>
            <p14:sldId id="4629"/>
            <p14:sldId id="2076137269"/>
            <p14:sldId id="4636"/>
            <p14:sldId id="4631"/>
            <p14:sldId id="4632"/>
            <p14:sldId id="4633"/>
            <p14:sldId id="531"/>
            <p14:sldId id="579"/>
            <p14:sldId id="533"/>
            <p14:sldId id="580"/>
            <p14:sldId id="535"/>
            <p14:sldId id="536"/>
            <p14:sldId id="537"/>
            <p14:sldId id="472"/>
            <p14:sldId id="370"/>
            <p14:sldId id="588"/>
            <p14:sldId id="549"/>
            <p14:sldId id="550"/>
            <p14:sldId id="551"/>
            <p14:sldId id="322"/>
          </p14:sldIdLst>
        </p14:section>
        <p14:section name="Event Grid" id="{AF30C4FD-0FF7-4BAB-9E73-111CA00E8BB7}">
          <p14:sldIdLst>
            <p14:sldId id="318"/>
            <p14:sldId id="379"/>
            <p14:sldId id="380"/>
            <p14:sldId id="346"/>
            <p14:sldId id="355"/>
            <p14:sldId id="356"/>
            <p14:sldId id="1832"/>
            <p14:sldId id="367"/>
            <p14:sldId id="360"/>
            <p14:sldId id="361"/>
            <p14:sldId id="362"/>
            <p14:sldId id="363"/>
            <p14:sldId id="2493"/>
            <p14:sldId id="323"/>
          </p14:sldIdLst>
        </p14:section>
        <p14:section name="Logic Apps" id="{EFC02111-62A8-4257-9355-49C00CE990BA}">
          <p14:sldIdLst>
            <p14:sldId id="2480"/>
            <p14:sldId id="2485"/>
            <p14:sldId id="2492"/>
            <p14:sldId id="2483"/>
            <p14:sldId id="2482"/>
            <p14:sldId id="2423"/>
            <p14:sldId id="2076137270"/>
            <p14:sldId id="2491"/>
            <p14:sldId id="2490"/>
            <p14:sldId id="324"/>
            <p14:sldId id="2504"/>
          </p14:sldIdLst>
        </p14:section>
        <p14:section name="Closing" id="{D25011B9-3D55-4705-8827-74846F2D3FFC}">
          <p14:sldIdLst>
            <p14:sldId id="20761372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D83B01"/>
    <a:srgbClr val="BDBDBD"/>
    <a:srgbClr val="D2D2D2"/>
    <a:srgbClr val="E6E6E6"/>
    <a:srgbClr val="FFB900"/>
    <a:srgbClr val="303030"/>
    <a:srgbClr val="737373"/>
    <a:srgbClr val="F1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7D166-01A8-41B2-B327-03351E41F026}" v="1" dt="2018-08-17T22:27:45.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25" autoAdjust="0"/>
    <p:restoredTop sz="80345" autoAdjust="0"/>
  </p:normalViewPr>
  <p:slideViewPr>
    <p:cSldViewPr snapToGrid="0">
      <p:cViewPr varScale="1">
        <p:scale>
          <a:sx n="82" d="100"/>
          <a:sy n="82" d="100"/>
        </p:scale>
        <p:origin x="135" y="3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theme" Target="theme/theme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handoutMaster" Target="handoutMasters/handoutMaster1.xml"/><Relationship Id="rId108" Type="http://schemas.openxmlformats.org/officeDocument/2006/relationships/tableStyles" Target="tableStyle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microsoft.com/office/2015/10/relationships/revisionInfo" Target="revisionInfo.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karche\Documents\scale%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karche\Documents\scale%20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lkarche\Documents\scale%20graph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c:f>
              <c:strCache>
                <c:ptCount val="1"/>
                <c:pt idx="0">
                  <c:v>Load</c:v>
                </c:pt>
              </c:strCache>
            </c:strRef>
          </c:tx>
          <c:spPr>
            <a:ln w="5715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AEC6-485D-A17B-18519FD9FDB5}"/>
            </c:ext>
          </c:extLst>
        </c:ser>
        <c:ser>
          <c:idx val="1"/>
          <c:order val="1"/>
          <c:tx>
            <c:strRef>
              <c:f>Sheet1!$E$1</c:f>
              <c:strCache>
                <c:ptCount val="1"/>
                <c:pt idx="0">
                  <c:v>Consumption Instances</c:v>
                </c:pt>
              </c:strCache>
              <c:extLst xmlns:c15="http://schemas.microsoft.com/office/drawing/2012/chart"/>
            </c:strRef>
          </c:tx>
          <c:spPr>
            <a:ln w="5715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extLst xmlns:c15="http://schemas.microsoft.com/office/drawing/2012/chart"/>
            </c:numRef>
          </c:xVal>
          <c:yVal>
            <c:numRef>
              <c:f>Sheet1!$E$2:$E$72</c:f>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extLst xmlns:c15="http://schemas.microsoft.com/office/drawing/2012/chart"/>
            </c:numRef>
          </c:yVal>
          <c:smooth val="0"/>
          <c:extLst>
            <c:ext xmlns:c16="http://schemas.microsoft.com/office/drawing/2014/chart" uri="{C3380CC4-5D6E-409C-BE32-E72D297353CC}">
              <c16:uniqueId val="{00000001-AEC6-485D-A17B-18519FD9FDB5}"/>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2"/>
                <c:order val="2"/>
                <c:tx>
                  <c:strRef>
                    <c:extLst>
                      <c:ext uri="{02D57815-91ED-43cb-92C2-25804820EDAC}">
                        <c15:formulaRef>
                          <c15:sqref>Sheet1!$F$1</c15:sqref>
                        </c15:formulaRef>
                      </c:ext>
                    </c:extLst>
                    <c:strCache>
                      <c:ptCount val="1"/>
                      <c:pt idx="0">
                        <c:v>Premium Instances (1 Pre-Warmed)</c:v>
                      </c:pt>
                    </c:strCache>
                  </c:strRef>
                </c:tx>
                <c:spPr>
                  <a:ln w="19050" cap="rnd">
                    <a:solidFill>
                      <a:schemeClr val="accent6"/>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Sheet1!$F$2:$F$72</c15:sqref>
                        </c15:formulaRef>
                      </c:ext>
                    </c:extLst>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c:ext xmlns:c16="http://schemas.microsoft.com/office/drawing/2014/chart" uri="{C3380CC4-5D6E-409C-BE32-E72D297353CC}">
                    <c16:uniqueId val="{00000002-AEC6-485D-A17B-18519FD9FDB5}"/>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14128"/>
        <c:crosses val="autoZero"/>
        <c:crossBetween val="midCat"/>
      </c:valAx>
      <c:valAx>
        <c:axId val="74881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c:f>
              <c:strCache>
                <c:ptCount val="1"/>
                <c:pt idx="0">
                  <c:v>Load</c:v>
                </c:pt>
              </c:strCache>
            </c:strRef>
          </c:tx>
          <c:spPr>
            <a:ln w="5715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E712-406C-9A01-C3A86B542CCB}"/>
            </c:ext>
          </c:extLst>
        </c:ser>
        <c:ser>
          <c:idx val="3"/>
          <c:order val="3"/>
          <c:tx>
            <c:strRef>
              <c:f>Sheet1!$G$1</c:f>
              <c:strCache>
                <c:ptCount val="1"/>
                <c:pt idx="0">
                  <c:v>Available Instances</c:v>
                </c:pt>
              </c:strCache>
              <c:extLst xmlns:c15="http://schemas.microsoft.com/office/drawing/2012/chart"/>
            </c:strRef>
          </c:tx>
          <c:spPr>
            <a:ln w="5715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extLst xmlns:c15="http://schemas.microsoft.com/office/drawing/2012/chart"/>
            </c:numRef>
          </c:xVal>
          <c:yVal>
            <c:numRef>
              <c:f>Sheet1!$G$2:$G$72</c:f>
              <c:numCache>
                <c:formatCode>General</c:formatCode>
                <c:ptCount val="71"/>
                <c:pt idx="0">
                  <c:v>0</c:v>
                </c:pt>
                <c:pt idx="1">
                  <c:v>0</c:v>
                </c:pt>
                <c:pt idx="2">
                  <c:v>0</c:v>
                </c:pt>
                <c:pt idx="3">
                  <c:v>0</c:v>
                </c:pt>
                <c:pt idx="4">
                  <c:v>0</c:v>
                </c:pt>
                <c:pt idx="5">
                  <c:v>0</c:v>
                </c:pt>
                <c:pt idx="6">
                  <c:v>1</c:v>
                </c:pt>
                <c:pt idx="7">
                  <c:v>1</c:v>
                </c:pt>
                <c:pt idx="8">
                  <c:v>1</c:v>
                </c:pt>
                <c:pt idx="9">
                  <c:v>1</c:v>
                </c:pt>
                <c:pt idx="10">
                  <c:v>2</c:v>
                </c:pt>
                <c:pt idx="11">
                  <c:v>2</c:v>
                </c:pt>
                <c:pt idx="12">
                  <c:v>2</c:v>
                </c:pt>
                <c:pt idx="13">
                  <c:v>2</c:v>
                </c:pt>
                <c:pt idx="14">
                  <c:v>3</c:v>
                </c:pt>
                <c:pt idx="15">
                  <c:v>3</c:v>
                </c:pt>
                <c:pt idx="16">
                  <c:v>3</c:v>
                </c:pt>
                <c:pt idx="17">
                  <c:v>3</c:v>
                </c:pt>
                <c:pt idx="18">
                  <c:v>3</c:v>
                </c:pt>
                <c:pt idx="19">
                  <c:v>4</c:v>
                </c:pt>
                <c:pt idx="20">
                  <c:v>4</c:v>
                </c:pt>
                <c:pt idx="21">
                  <c:v>4</c:v>
                </c:pt>
                <c:pt idx="22">
                  <c:v>4</c:v>
                </c:pt>
                <c:pt idx="23">
                  <c:v>4</c:v>
                </c:pt>
                <c:pt idx="24">
                  <c:v>4</c:v>
                </c:pt>
                <c:pt idx="25">
                  <c:v>4</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extLst xmlns:c15="http://schemas.microsoft.com/office/drawing/2012/chart"/>
            </c:numRef>
          </c:yVal>
          <c:smooth val="0"/>
          <c:extLst>
            <c:ext xmlns:c16="http://schemas.microsoft.com/office/drawing/2014/chart" uri="{C3380CC4-5D6E-409C-BE32-E72D297353CC}">
              <c16:uniqueId val="{00000001-E712-406C-9A01-C3A86B542CCB}"/>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1"/>
                <c:order val="1"/>
                <c:tx>
                  <c:strRef>
                    <c:extLst>
                      <c:ext uri="{02D57815-91ED-43cb-92C2-25804820EDAC}">
                        <c15:formulaRef>
                          <c15:sqref>Sheet1!$E$1</c15:sqref>
                        </c15:formulaRef>
                      </c:ext>
                    </c:extLst>
                    <c:strCache>
                      <c:ptCount val="1"/>
                      <c:pt idx="0">
                        <c:v>Consumption Instances</c:v>
                      </c:pt>
                    </c:strCache>
                  </c:strRef>
                </c:tx>
                <c:spPr>
                  <a:ln w="19050" cap="rnd">
                    <a:solidFill>
                      <a:schemeClr val="accent2"/>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Sheet1!$E$2:$E$72</c15:sqref>
                        </c15:formulaRef>
                      </c:ext>
                    </c:extLst>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c:ext xmlns:c16="http://schemas.microsoft.com/office/drawing/2014/chart" uri="{C3380CC4-5D6E-409C-BE32-E72D297353CC}">
                    <c16:uniqueId val="{00000002-E712-406C-9A01-C3A86B542CCB}"/>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Sheet1!$F$1</c15:sqref>
                        </c15:formulaRef>
                      </c:ext>
                    </c:extLst>
                    <c:strCache>
                      <c:ptCount val="1"/>
                      <c:pt idx="0">
                        <c:v>Premium Instances (1 Pre-Warmed)</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xmlns:c15="http://schemas.microsoft.com/office/drawing/2012/chart">
                      <c:ext xmlns:c15="http://schemas.microsoft.com/office/drawing/2012/chart" uri="{02D57815-91ED-43cb-92C2-25804820EDAC}">
                        <c15:formulaRef>
                          <c15:sqref>Sheet1!$F$2:$F$72</c15:sqref>
                        </c15:formulaRef>
                      </c:ext>
                    </c:extLst>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xmlns:c15="http://schemas.microsoft.com/office/drawing/2012/chart">
                  <c:ext xmlns:c16="http://schemas.microsoft.com/office/drawing/2014/chart" uri="{C3380CC4-5D6E-409C-BE32-E72D297353CC}">
                    <c16:uniqueId val="{00000003-E712-406C-9A01-C3A86B542CCB}"/>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14128"/>
        <c:crosses val="autoZero"/>
        <c:crossBetween val="midCat"/>
      </c:valAx>
      <c:valAx>
        <c:axId val="74881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c:f>
              <c:strCache>
                <c:ptCount val="1"/>
                <c:pt idx="0">
                  <c:v>Load</c:v>
                </c:pt>
              </c:strCache>
            </c:strRef>
          </c:tx>
          <c:spPr>
            <a:ln w="5715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423C-4588-ACC2-3FE5E7FAFEE5}"/>
            </c:ext>
          </c:extLst>
        </c:ser>
        <c:ser>
          <c:idx val="2"/>
          <c:order val="2"/>
          <c:tx>
            <c:strRef>
              <c:f>Sheet1!$F$1</c:f>
              <c:strCache>
                <c:ptCount val="1"/>
                <c:pt idx="0">
                  <c:v>Premium Instances (1 Pre-Warmed)</c:v>
                </c:pt>
              </c:strCache>
            </c:strRef>
          </c:tx>
          <c:spPr>
            <a:ln w="5715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Sheet1!$F$2:$F$72</c:f>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c:ext xmlns:c16="http://schemas.microsoft.com/office/drawing/2014/chart" uri="{C3380CC4-5D6E-409C-BE32-E72D297353CC}">
              <c16:uniqueId val="{00000001-423C-4588-ACC2-3FE5E7FAFEE5}"/>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1"/>
                <c:order val="1"/>
                <c:tx>
                  <c:strRef>
                    <c:extLst>
                      <c:ext uri="{02D57815-91ED-43cb-92C2-25804820EDAC}">
                        <c15:formulaRef>
                          <c15:sqref>Sheet1!$E$1</c15:sqref>
                        </c15:formulaRef>
                      </c:ext>
                    </c:extLst>
                    <c:strCache>
                      <c:ptCount val="1"/>
                      <c:pt idx="0">
                        <c:v>Consumption Instances</c:v>
                      </c:pt>
                    </c:strCache>
                  </c:strRef>
                </c:tx>
                <c:spPr>
                  <a:ln w="19050" cap="rnd">
                    <a:solidFill>
                      <a:schemeClr val="accent2"/>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Sheet1!$E$2:$E$72</c15:sqref>
                        </c15:formulaRef>
                      </c:ext>
                    </c:extLst>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c:ext xmlns:c16="http://schemas.microsoft.com/office/drawing/2014/chart" uri="{C3380CC4-5D6E-409C-BE32-E72D297353CC}">
                    <c16:uniqueId val="{00000002-423C-4588-ACC2-3FE5E7FAFEE5}"/>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Sheet1!$G$1</c15:sqref>
                        </c15:formulaRef>
                      </c:ext>
                    </c:extLst>
                    <c:strCache>
                      <c:ptCount val="1"/>
                      <c:pt idx="0">
                        <c:v>Available Instances</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xmlns:c15="http://schemas.microsoft.com/office/drawing/2012/chart">
                      <c:ext xmlns:c15="http://schemas.microsoft.com/office/drawing/2012/chart" uri="{02D57815-91ED-43cb-92C2-25804820EDAC}">
                        <c15:formulaRef>
                          <c15:sqref>Sheet1!$G$2:$G$72</c15:sqref>
                        </c15:formulaRef>
                      </c:ext>
                    </c:extLst>
                    <c:numCache>
                      <c:formatCode>General</c:formatCode>
                      <c:ptCount val="71"/>
                      <c:pt idx="0">
                        <c:v>0</c:v>
                      </c:pt>
                      <c:pt idx="1">
                        <c:v>0</c:v>
                      </c:pt>
                      <c:pt idx="2">
                        <c:v>0</c:v>
                      </c:pt>
                      <c:pt idx="3">
                        <c:v>0</c:v>
                      </c:pt>
                      <c:pt idx="4">
                        <c:v>0</c:v>
                      </c:pt>
                      <c:pt idx="5">
                        <c:v>0</c:v>
                      </c:pt>
                      <c:pt idx="6">
                        <c:v>1</c:v>
                      </c:pt>
                      <c:pt idx="7">
                        <c:v>1</c:v>
                      </c:pt>
                      <c:pt idx="8">
                        <c:v>1</c:v>
                      </c:pt>
                      <c:pt idx="9">
                        <c:v>1</c:v>
                      </c:pt>
                      <c:pt idx="10">
                        <c:v>2</c:v>
                      </c:pt>
                      <c:pt idx="11">
                        <c:v>2</c:v>
                      </c:pt>
                      <c:pt idx="12">
                        <c:v>2</c:v>
                      </c:pt>
                      <c:pt idx="13">
                        <c:v>2</c:v>
                      </c:pt>
                      <c:pt idx="14">
                        <c:v>3</c:v>
                      </c:pt>
                      <c:pt idx="15">
                        <c:v>3</c:v>
                      </c:pt>
                      <c:pt idx="16">
                        <c:v>3</c:v>
                      </c:pt>
                      <c:pt idx="17">
                        <c:v>3</c:v>
                      </c:pt>
                      <c:pt idx="18">
                        <c:v>3</c:v>
                      </c:pt>
                      <c:pt idx="19">
                        <c:v>4</c:v>
                      </c:pt>
                      <c:pt idx="20">
                        <c:v>4</c:v>
                      </c:pt>
                      <c:pt idx="21">
                        <c:v>4</c:v>
                      </c:pt>
                      <c:pt idx="22">
                        <c:v>4</c:v>
                      </c:pt>
                      <c:pt idx="23">
                        <c:v>4</c:v>
                      </c:pt>
                      <c:pt idx="24">
                        <c:v>4</c:v>
                      </c:pt>
                      <c:pt idx="25">
                        <c:v>4</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xmlns:c15="http://schemas.microsoft.com/office/drawing/2012/chart">
                  <c:ext xmlns:c16="http://schemas.microsoft.com/office/drawing/2014/chart" uri="{C3380CC4-5D6E-409C-BE32-E72D297353CC}">
                    <c16:uniqueId val="{00000003-423C-4588-ACC2-3FE5E7FAFEE5}"/>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14128"/>
        <c:crosses val="autoZero"/>
        <c:crossBetween val="midCat"/>
      </c:valAx>
      <c:valAx>
        <c:axId val="748814128"/>
        <c:scaling>
          <c:orientation val="minMax"/>
          <c:max val="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6/28/2021 9:19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6/28/2021 9:19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26BFB95-F7E9-4E12-8F4D-EDB340397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22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104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856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898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9:19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261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19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Grasping how orchestrators use execution history to replay and rebuild their local state is key to understanding how Durable Functions works, so let’s walk through the execution of a simple orchestrator function.</a:t>
            </a:r>
          </a:p>
          <a:p>
            <a:endParaRPr lang="en-US"/>
          </a:p>
          <a:p>
            <a:r>
              <a:rPr lang="en-US"/>
              <a:t>The light blue box at the top of the slide is the orchestrator’s code. </a:t>
            </a:r>
          </a:p>
          <a:p>
            <a:r>
              <a:rPr lang="en-US"/>
              <a:t>“</a:t>
            </a:r>
            <a:r>
              <a:rPr lang="en-US" err="1"/>
              <a:t>SayHello</a:t>
            </a:r>
            <a:r>
              <a:rPr lang="en-US"/>
              <a:t>” our activity function, which returns “Hello” and whatever input you give it.</a:t>
            </a:r>
          </a:p>
          <a:p>
            <a:r>
              <a:rPr lang="en-US"/>
              <a:t>Our execution history is currently empty. As we start to record events, they’ll show up here. (Indicate area.)</a:t>
            </a:r>
          </a:p>
          <a:p>
            <a:endParaRPr lang="en-US"/>
          </a:p>
          <a:p>
            <a:r>
              <a:rPr lang="en-US"/>
              <a:t>1. A request is made to the orchestrator function.</a:t>
            </a:r>
          </a:p>
          <a:p>
            <a:r>
              <a:rPr lang="en-US"/>
              <a:t>2. The orchestrator starts and begins executing until it’s asked to await some </a:t>
            </a:r>
            <a:r>
              <a:rPr lang="en-US" err="1"/>
              <a:t>async</a:t>
            </a:r>
            <a:r>
              <a:rPr lang="en-US"/>
              <a:t> work. In this case, we want to call an activity function.</a:t>
            </a:r>
          </a:p>
          <a:p>
            <a:r>
              <a:rPr lang="en-US"/>
              <a:t>3. The orchestrator checks the execution history for a record of the activity function.</a:t>
            </a:r>
          </a:p>
          <a:p>
            <a:r>
              <a:rPr lang="en-US"/>
              <a:t>4. There’s no record of the activity function being called or completed, so the orchestrator schedules that work.</a:t>
            </a:r>
          </a:p>
          <a:p>
            <a:r>
              <a:rPr lang="en-US"/>
              <a:t>5. While the orchestrator waits on work to complete, it shuts down.</a:t>
            </a:r>
          </a:p>
          <a:p>
            <a:r>
              <a:rPr lang="en-US"/>
              <a:t>5. The scheduled activity function runs. </a:t>
            </a:r>
          </a:p>
          <a:p>
            <a:r>
              <a:rPr lang="en-US"/>
              <a:t>6. A record of this is added to the execution history. In this case we produced output, so that’s stored.</a:t>
            </a:r>
          </a:p>
          <a:p>
            <a:r>
              <a:rPr lang="en-US"/>
              <a:t>7. Now the orchestrator has more work to do. It restarts and executes its code **from the beginning** to build up its local state.</a:t>
            </a:r>
          </a:p>
          <a:p>
            <a:r>
              <a:rPr lang="en-US"/>
              <a:t>8. As before, the orchestrator executes until it reaches an await.</a:t>
            </a:r>
          </a:p>
          <a:p>
            <a:r>
              <a:rPr lang="en-US"/>
              <a:t>9. The orchestrator checks the execution history. This time there’s a record of the </a:t>
            </a:r>
            <a:r>
              <a:rPr lang="en-US" err="1"/>
              <a:t>async</a:t>
            </a:r>
            <a:r>
              <a:rPr lang="en-US"/>
              <a:t> work being done.</a:t>
            </a:r>
          </a:p>
          <a:p>
            <a:r>
              <a:rPr lang="en-US"/>
              <a:t>10. The activity function’s stored output is passed back to the orchestrator. In this case, the value is added to a list of strings.</a:t>
            </a:r>
          </a:p>
          <a:p>
            <a:r>
              <a:rPr lang="en-US"/>
              <a:t>11. The orchestrator continues executing. In a more complex orchestrator with multiple await calls, the checkpoint, schedule and replay steps would repeat for each one. This orchestrator runs to completion and returns its output.</a:t>
            </a:r>
          </a:p>
          <a:p>
            <a:r>
              <a:rPr lang="en-US"/>
              <a:t>12. And we’re done!</a:t>
            </a:r>
          </a:p>
          <a:p>
            <a:endParaRPr lang="en-US"/>
          </a:p>
          <a:p>
            <a:r>
              <a:rPr lang="en-US"/>
              <a:t>- How does the framework know to wake up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1115E9C-87C8-4E38-9641-EDC317EC4B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837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Imagine</a:t>
            </a:r>
            <a:r>
              <a:rPr lang="en-US" baseline="0"/>
              <a:t> a scenario where I have to take the output of a Function and use it as the input to call another Function. </a:t>
            </a:r>
            <a:r>
              <a:rPr lang="en-US" baseline="0" dirty="0"/>
              <a:t>I’ll have to coordinate the chaining manually. </a:t>
            </a:r>
          </a:p>
          <a:p>
            <a:pPr marL="228600" indent="-228600">
              <a:buAutoNum type="arabicPeriod"/>
            </a:pPr>
            <a:endParaRPr lang="en-US" baseline="0" dirty="0"/>
          </a:p>
          <a:p>
            <a:pPr marL="228600" indent="-228600">
              <a:buAutoNum type="arabicPeriod"/>
            </a:pPr>
            <a:r>
              <a:rPr lang="en-US" baseline="0" dirty="0"/>
              <a:t>If I have to have a function that takes some sort of event and then parallelizes it into multiple Functions, I can still do that but how will I know when all Functions have finished executing so I can aggregate the results and move on. </a:t>
            </a:r>
          </a:p>
          <a:p>
            <a:pPr marL="228600" indent="-228600">
              <a:buAutoNum type="arabicPeriod"/>
            </a:pPr>
            <a:endParaRPr lang="en-US" baseline="0" dirty="0"/>
          </a:p>
          <a:p>
            <a:pPr marL="228600" indent="-228600">
              <a:buAutoNum type="arabicPeriod"/>
            </a:pPr>
            <a:r>
              <a:rPr lang="en-US" baseline="0" dirty="0"/>
              <a:t>What if I had to listen on multiple events and aggregate their outcome to determine which specific job or function to run in my application. </a:t>
            </a:r>
          </a:p>
          <a:p>
            <a:pPr marL="228600" indent="-228600">
              <a:buAutoNum type="arabicPeriod"/>
            </a:pPr>
            <a:endParaRPr lang="en-US" baseline="0" dirty="0"/>
          </a:p>
          <a:p>
            <a:pPr marL="228600" indent="-228600">
              <a:buAutoNum type="arabicPeriod"/>
            </a:pPr>
            <a:r>
              <a:rPr lang="en-US" dirty="0"/>
              <a:t>What if I wanted</a:t>
            </a:r>
            <a:r>
              <a:rPr lang="en-US" baseline="0" dirty="0"/>
              <a:t> to do some kind of extended monitoring on an endpoint? For example, if I were to monitor the temperature of a remote machine and take action x if the temperature were lower than a certain threshold, else do y or run job y. </a:t>
            </a:r>
          </a:p>
          <a:p>
            <a:pPr marL="228600" indent="-228600">
              <a:buAutoNum type="arabicPeriod"/>
            </a:pPr>
            <a:endParaRPr lang="en-US" baseline="0" dirty="0"/>
          </a:p>
          <a:p>
            <a:pPr marL="228600" indent="-228600">
              <a:buAutoNum type="arabicPeriod"/>
            </a:pPr>
            <a:r>
              <a:rPr lang="en-US" baseline="0" dirty="0"/>
              <a:t>What if I have an API or endpoint that was running for a long time? I know Functions are short-lived but sometimes you guys put some serious load on them. Could there be a mechanism to provide status of the execution back to the client so they’re not left hanging? </a:t>
            </a:r>
          </a:p>
          <a:p>
            <a:pPr marL="228600" indent="-228600">
              <a:buAutoNum type="arabicPeriod"/>
            </a:pPr>
            <a:endParaRPr lang="en-US" baseline="0" dirty="0"/>
          </a:p>
          <a:p>
            <a:pPr marL="228600" indent="-228600">
              <a:buAutoNum type="arabicPeriod"/>
            </a:pPr>
            <a:r>
              <a:rPr lang="en-US" baseline="0" dirty="0"/>
              <a:t>And lastly, what if I wanted to get some sort of human interaction in there? For example, if I am to do some sort of 2FA in the middle of my function execution but also don</a:t>
            </a:r>
            <a:r>
              <a:rPr lang="mr-IN" baseline="0" dirty="0"/>
              <a:t>’</a:t>
            </a:r>
            <a:r>
              <a:rPr lang="en-US" baseline="0" dirty="0"/>
              <a:t>t want to wait forever because sometimes people take forever to reply especially when the texts are automated. </a:t>
            </a:r>
          </a:p>
          <a:p>
            <a:pPr marL="228600" indent="-228600">
              <a:buAutoNum type="arabicPeriod"/>
            </a:pPr>
            <a:endParaRPr lang="en-US" baseline="0" dirty="0"/>
          </a:p>
          <a:p>
            <a:pPr marL="0" indent="0">
              <a:buNone/>
            </a:pPr>
            <a:r>
              <a:rPr lang="en-US" baseline="0" dirty="0"/>
              <a:t>Today, I’m going to be talking about some of these problems </a:t>
            </a:r>
            <a:r>
              <a:rPr lang="mr-IN" baseline="0" dirty="0"/>
              <a:t>–</a:t>
            </a:r>
            <a:r>
              <a:rPr lang="en-US" baseline="0" dirty="0"/>
              <a:t> how you can approach them in regular </a:t>
            </a:r>
            <a:r>
              <a:rPr lang="en-US" baseline="0" dirty="0" err="1"/>
              <a:t>FaaS</a:t>
            </a:r>
            <a:r>
              <a:rPr lang="en-US" baseline="0" dirty="0"/>
              <a:t>? And how they can be simplified with the technology of </a:t>
            </a:r>
            <a:r>
              <a:rPr lang="en-US" b="1" baseline="0" dirty="0"/>
              <a:t>Durable Functions.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917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34</a:t>
            </a:fld>
            <a:endParaRPr lang="en-US"/>
          </a:p>
        </p:txBody>
      </p:sp>
    </p:spTree>
    <p:extLst>
      <p:ext uri="{BB962C8B-B14F-4D97-AF65-F5344CB8AC3E}">
        <p14:creationId xmlns:p14="http://schemas.microsoft.com/office/powerpoint/2010/main" val="1348743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35</a:t>
            </a:fld>
            <a:endParaRPr lang="en-US"/>
          </a:p>
        </p:txBody>
      </p:sp>
    </p:spTree>
    <p:extLst>
      <p:ext uri="{BB962C8B-B14F-4D97-AF65-F5344CB8AC3E}">
        <p14:creationId xmlns:p14="http://schemas.microsoft.com/office/powerpoint/2010/main" val="630112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36</a:t>
            </a:fld>
            <a:endParaRPr lang="en-US"/>
          </a:p>
        </p:txBody>
      </p:sp>
    </p:spTree>
    <p:extLst>
      <p:ext uri="{BB962C8B-B14F-4D97-AF65-F5344CB8AC3E}">
        <p14:creationId xmlns:p14="http://schemas.microsoft.com/office/powerpoint/2010/main" val="229986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980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842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38</a:t>
            </a:fld>
            <a:endParaRPr lang="en-US"/>
          </a:p>
        </p:txBody>
      </p:sp>
    </p:spTree>
    <p:extLst>
      <p:ext uri="{BB962C8B-B14F-4D97-AF65-F5344CB8AC3E}">
        <p14:creationId xmlns:p14="http://schemas.microsoft.com/office/powerpoint/2010/main" val="60107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39</a:t>
            </a:fld>
            <a:endParaRPr lang="en-US"/>
          </a:p>
        </p:txBody>
      </p:sp>
    </p:spTree>
    <p:extLst>
      <p:ext uri="{BB962C8B-B14F-4D97-AF65-F5344CB8AC3E}">
        <p14:creationId xmlns:p14="http://schemas.microsoft.com/office/powerpoint/2010/main" val="98048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40</a:t>
            </a:fld>
            <a:endParaRPr lang="en-US"/>
          </a:p>
        </p:txBody>
      </p:sp>
    </p:spTree>
    <p:extLst>
      <p:ext uri="{BB962C8B-B14F-4D97-AF65-F5344CB8AC3E}">
        <p14:creationId xmlns:p14="http://schemas.microsoft.com/office/powerpoint/2010/main" val="211193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41</a:t>
            </a:fld>
            <a:endParaRPr lang="en-US"/>
          </a:p>
        </p:txBody>
      </p:sp>
    </p:spTree>
    <p:extLst>
      <p:ext uri="{BB962C8B-B14F-4D97-AF65-F5344CB8AC3E}">
        <p14:creationId xmlns:p14="http://schemas.microsoft.com/office/powerpoint/2010/main" val="2233138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DDB1C8-BABC-4722-AFCC-130D14D20E88}" type="slidenum">
              <a:rPr lang="en-US" smtClean="0"/>
              <a:t>42</a:t>
            </a:fld>
            <a:endParaRPr lang="en-US"/>
          </a:p>
        </p:txBody>
      </p:sp>
    </p:spTree>
    <p:extLst>
      <p:ext uri="{BB962C8B-B14F-4D97-AF65-F5344CB8AC3E}">
        <p14:creationId xmlns:p14="http://schemas.microsoft.com/office/powerpoint/2010/main" val="672779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000"/>
              </a:spcAft>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56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44</a:t>
            </a:fld>
            <a:endParaRPr lang="en-US"/>
          </a:p>
        </p:txBody>
      </p:sp>
    </p:spTree>
    <p:extLst>
      <p:ext uri="{BB962C8B-B14F-4D97-AF65-F5344CB8AC3E}">
        <p14:creationId xmlns:p14="http://schemas.microsoft.com/office/powerpoint/2010/main" val="1281428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53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001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1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981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159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40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HA 99.999% for multi-region read;</a:t>
            </a:r>
            <a:r>
              <a:rPr lang="en-US" b="0" baseline="0" dirty="0"/>
              <a:t> 99.99% for single region deployments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412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12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latin typeface="Segoe UI Semilight" panose="020B0402040204020203" pitchFamily="34" charset="0"/>
                <a:cs typeface="Segoe UI Semilight" panose="020B0402040204020203" pitchFamily="34" charset="0"/>
              </a:rPr>
              <a:t>Encryption at Rest</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Data, index, backups, and attachments encrypted</a:t>
            </a:r>
          </a:p>
          <a:p>
            <a:pPr marL="0" indent="0">
              <a:lnSpc>
                <a:spcPct val="100000"/>
              </a:lnSpc>
              <a:buNone/>
            </a:pPr>
            <a:r>
              <a:rPr lang="en-US" sz="1400" spc="160" dirty="0">
                <a:latin typeface="Segoe UI Semilight" panose="020B0402040204020203" pitchFamily="34" charset="0"/>
                <a:cs typeface="Segoe UI Semilight" panose="020B0402040204020203"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Transparent to your application</a:t>
            </a:r>
          </a:p>
          <a:p>
            <a:pPr marL="0" indent="0">
              <a:lnSpc>
                <a:spcPct val="100000"/>
              </a:lnSpc>
              <a:buNone/>
            </a:pPr>
            <a:r>
              <a:rPr lang="en-US" sz="1400" spc="160" dirty="0">
                <a:latin typeface="Segoe UI Semilight" panose="020B0402040204020203" pitchFamily="34" charset="0"/>
                <a:cs typeface="Segoe UI Semilight" panose="020B0402040204020203"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HITRUST (H2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570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dirty="0"/>
          </a:p>
          <a:p>
            <a:r>
              <a:rPr lang="en-US" dirty="0"/>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dirty="0"/>
          </a:p>
          <a:p>
            <a:r>
              <a:rPr lang="en-US" dirty="0"/>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586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34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31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346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607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Some common scenarios include:</a:t>
            </a:r>
          </a:p>
          <a:p>
            <a:endParaRPr lang="en-US" sz="1200"/>
          </a:p>
          <a:p>
            <a:r>
              <a:rPr lang="en-US" sz="1200"/>
              <a:t>Triggering a notification or a call to an API when a document is inserted or modified.</a:t>
            </a:r>
          </a:p>
          <a:p>
            <a:r>
              <a:rPr lang="en-US" sz="1200"/>
              <a:t>Stream processing for IoT or performing analytics.</a:t>
            </a:r>
          </a:p>
          <a:p>
            <a:r>
              <a:rPr lang="en-US" sz="1200"/>
              <a:t>Additional data movement by synchronizing with a cache, search engine, or data warehouse, or archiving data to cold storage.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849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0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6975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667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29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4870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70</a:t>
            </a:fld>
            <a:endParaRPr lang="en-US"/>
          </a:p>
        </p:txBody>
      </p:sp>
    </p:spTree>
    <p:extLst>
      <p:ext uri="{BB962C8B-B14F-4D97-AF65-F5344CB8AC3E}">
        <p14:creationId xmlns:p14="http://schemas.microsoft.com/office/powerpoint/2010/main" val="4152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9:19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28949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71</a:t>
            </a:fld>
            <a:endParaRPr lang="en-US"/>
          </a:p>
        </p:txBody>
      </p:sp>
    </p:spTree>
    <p:extLst>
      <p:ext uri="{BB962C8B-B14F-4D97-AF65-F5344CB8AC3E}">
        <p14:creationId xmlns:p14="http://schemas.microsoft.com/office/powerpoint/2010/main" val="3652556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6/28/2021 9:19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787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73</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74</a:t>
            </a:fld>
            <a:endParaRPr lang="en-US"/>
          </a:p>
        </p:txBody>
      </p:sp>
    </p:spTree>
    <p:extLst>
      <p:ext uri="{BB962C8B-B14F-4D97-AF65-F5344CB8AC3E}">
        <p14:creationId xmlns:p14="http://schemas.microsoft.com/office/powerpoint/2010/main" val="33510987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76</a:t>
            </a:fld>
            <a:endParaRPr lang="en-US"/>
          </a:p>
        </p:txBody>
      </p:sp>
    </p:spTree>
    <p:extLst>
      <p:ext uri="{BB962C8B-B14F-4D97-AF65-F5344CB8AC3E}">
        <p14:creationId xmlns:p14="http://schemas.microsoft.com/office/powerpoint/2010/main" val="1327454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77</a:t>
            </a:fld>
            <a:endParaRPr lang="en-US"/>
          </a:p>
        </p:txBody>
      </p:sp>
    </p:spTree>
    <p:extLst>
      <p:ext uri="{BB962C8B-B14F-4D97-AF65-F5344CB8AC3E}">
        <p14:creationId xmlns:p14="http://schemas.microsoft.com/office/powerpoint/2010/main" val="15219941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78</a:t>
            </a:fld>
            <a:endParaRPr lang="en-US"/>
          </a:p>
        </p:txBody>
      </p:sp>
    </p:spTree>
    <p:extLst>
      <p:ext uri="{BB962C8B-B14F-4D97-AF65-F5344CB8AC3E}">
        <p14:creationId xmlns:p14="http://schemas.microsoft.com/office/powerpoint/2010/main" val="601423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79</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80</a:t>
            </a:fld>
            <a:endParaRPr lang="en-US"/>
          </a:p>
        </p:txBody>
      </p:sp>
    </p:spTree>
    <p:extLst>
      <p:ext uri="{BB962C8B-B14F-4D97-AF65-F5344CB8AC3E}">
        <p14:creationId xmlns:p14="http://schemas.microsoft.com/office/powerpoint/2010/main" val="1024131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81</a:t>
            </a:fld>
            <a:endParaRPr lang="en-US"/>
          </a:p>
        </p:txBody>
      </p:sp>
    </p:spTree>
    <p:extLst>
      <p:ext uri="{BB962C8B-B14F-4D97-AF65-F5344CB8AC3E}">
        <p14:creationId xmlns:p14="http://schemas.microsoft.com/office/powerpoint/2010/main" val="57315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31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8697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concept of functions – event-driven serverless code in whatever language you like.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6/28/2021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896793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450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026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8.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766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1657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1935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770353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5912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37522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7967627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21571410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29897121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9671666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269253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63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3522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4913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31951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20323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50905757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0086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28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5006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41313619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005312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2666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606918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71377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919798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1148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23951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14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0905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68877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525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00005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579267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1634613"/>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429000"/>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48892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90316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28115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29185"/>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699943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95314"/>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5231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6158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01358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88360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08039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12766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32447956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351616015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dirty="0"/>
              <a:t>Click to edit Master title style</a:t>
            </a:r>
          </a:p>
        </p:txBody>
      </p:sp>
    </p:spTree>
    <p:extLst>
      <p:ext uri="{BB962C8B-B14F-4D97-AF65-F5344CB8AC3E}">
        <p14:creationId xmlns:p14="http://schemas.microsoft.com/office/powerpoint/2010/main" val="165250559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356590624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61638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506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05396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21365307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61289057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251523058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90"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9563418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tx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803" indent="-228556" defTabSz="761854">
              <a:buClr>
                <a:schemeClr val="tx2"/>
              </a:buClr>
              <a:defRPr spc="100" baseline="0">
                <a:solidFill>
                  <a:schemeClr val="tx1"/>
                </a:solidFill>
              </a:defRPr>
            </a:lvl3pPr>
            <a:lvl4pPr marL="914225" indent="-228556" defTabSz="761854">
              <a:buClr>
                <a:schemeClr val="tx2"/>
              </a:buClr>
              <a:defRPr spc="100" baseline="0">
                <a:solidFill>
                  <a:schemeClr val="tx1"/>
                </a:solidFill>
              </a:defRPr>
            </a:lvl4pPr>
            <a:lvl5pPr marL="1258646" indent="-228556" defTabSz="761854">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0876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bg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803" indent="-228556" defTabSz="761854">
              <a:buClr>
                <a:schemeClr val="tx2"/>
              </a:buClr>
              <a:defRPr spc="100" baseline="0">
                <a:solidFill>
                  <a:schemeClr val="bg1"/>
                </a:solidFill>
              </a:defRPr>
            </a:lvl3pPr>
            <a:lvl4pPr marL="914225" indent="-228556" defTabSz="761854">
              <a:buClr>
                <a:schemeClr val="tx2"/>
              </a:buClr>
              <a:defRPr spc="100" baseline="0">
                <a:solidFill>
                  <a:schemeClr val="bg1"/>
                </a:solidFill>
              </a:defRPr>
            </a:lvl4pPr>
            <a:lvl5pPr marL="1258646" indent="-228556" defTabSz="761854">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242094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8807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8101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33876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549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dirty="0"/>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dirty="0"/>
              <a:t>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Tree>
    <p:extLst>
      <p:ext uri="{BB962C8B-B14F-4D97-AF65-F5344CB8AC3E}">
        <p14:creationId xmlns:p14="http://schemas.microsoft.com/office/powerpoint/2010/main" val="179849390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09148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8355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94598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err="1"/>
          </a:p>
        </p:txBody>
      </p:sp>
    </p:spTree>
    <p:extLst>
      <p:ext uri="{BB962C8B-B14F-4D97-AF65-F5344CB8AC3E}">
        <p14:creationId xmlns:p14="http://schemas.microsoft.com/office/powerpoint/2010/main" val="4390443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9193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492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82795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21678531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59703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35839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2356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45475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342006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1016157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606594"/>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0405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1274552" cy="1371600"/>
          </a:xfrm>
        </p:spPr>
        <p:txBody>
          <a:bodyPr/>
          <a:lstStyle/>
          <a:p>
            <a:r>
              <a:rPr lang="en-US"/>
              <a:t>Click to edit Master title style</a:t>
            </a:r>
          </a:p>
        </p:txBody>
      </p:sp>
      <p:sp>
        <p:nvSpPr>
          <p:cNvPr id="3" name="Content Placeholder 2"/>
          <p:cNvSpPr>
            <a:spLocks noGrp="1"/>
          </p:cNvSpPr>
          <p:nvPr>
            <p:ph idx="1"/>
          </p:nvPr>
        </p:nvSpPr>
        <p:spPr>
          <a:xfrm>
            <a:off x="457200" y="1855894"/>
            <a:ext cx="5413248" cy="45449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24A3A5-AEC3-4D3C-B23F-33D3C8F09335}"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402959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8"/>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304008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4404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4871853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00423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00396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04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67777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939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81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1173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710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7159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353562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1344" y="5237044"/>
            <a:ext cx="4320657" cy="1593468"/>
          </a:xfrm>
          <a:prstGeom prst="rect">
            <a:avLst/>
          </a:prstGeom>
        </p:spPr>
      </p:pic>
      <p:sp>
        <p:nvSpPr>
          <p:cNvPr id="9" name="Title 1"/>
          <p:cNvSpPr>
            <a:spLocks noGrp="1"/>
          </p:cNvSpPr>
          <p:nvPr>
            <p:ph type="title" hasCustomPrompt="1"/>
          </p:nvPr>
        </p:nvSpPr>
        <p:spPr>
          <a:xfrm>
            <a:off x="269302" y="2746027"/>
            <a:ext cx="8964185" cy="914360"/>
          </a:xfrm>
          <a:noFill/>
        </p:spPr>
        <p:txBody>
          <a:bodyPr lIns="146304" tIns="91440" rIns="146304" bIns="91440" anchor="b" anchorCtr="0">
            <a:spAutoFit/>
          </a:bodyPr>
          <a:lstStyle>
            <a:lvl1pPr>
              <a:defRPr sz="5294" spc="-49"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669927"/>
          </a:xfrm>
          <a:noFill/>
        </p:spPr>
        <p:txBody>
          <a:bodyPr lIns="182880" tIns="146304" rIns="182880" bIns="146304">
            <a:spAutoFit/>
          </a:bodyPr>
          <a:lstStyle>
            <a:lvl1pPr marL="0" indent="0">
              <a:spcBef>
                <a:spcPts val="0"/>
              </a:spcBef>
              <a:buNone/>
              <a:defRPr sz="2745"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2177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69240" y="1340936"/>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5228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69303" y="1340936"/>
            <a:ext cx="11655078" cy="2263268"/>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57588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69241" y="1340935"/>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544214" y="1340936"/>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de-DE"/>
              <a:t>Mastertextformat bearbeiten</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de-DE"/>
              <a:t>Zweite Ebene</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de-DE"/>
              <a:t>Dritte Ebene</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de-DE"/>
              <a:t>Vierte Ebene</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9974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69241" y="1340935"/>
            <a:ext cx="5378548" cy="2115402"/>
          </a:xfrm>
        </p:spPr>
        <p:txBody>
          <a:bodyPr wrap="square">
            <a:spAutoFit/>
          </a:bodyPr>
          <a:lstStyle>
            <a:lvl1pPr marL="227209" indent="-227209">
              <a:spcBef>
                <a:spcPts val="1200"/>
              </a:spcBef>
              <a:buClr>
                <a:srgbClr val="002050"/>
              </a:buClr>
              <a:buFont typeface="Wingdings" panose="05000000000000000000" pitchFamily="2" charset="2"/>
              <a:buChar char=""/>
              <a:defRPr sz="2941" b="0">
                <a:latin typeface="+mn-lt"/>
              </a:defRPr>
            </a:lvl1pPr>
            <a:lvl2pPr marL="418625" indent="-168072">
              <a:buClr>
                <a:srgbClr val="002050"/>
              </a:buClr>
              <a:buFont typeface="Wingdings" panose="05000000000000000000" pitchFamily="2" charset="2"/>
              <a:buChar char=""/>
              <a:defRPr sz="2353" b="0"/>
            </a:lvl2pPr>
            <a:lvl3pPr marL="627160" indent="-185191">
              <a:buClr>
                <a:srgbClr val="002050"/>
              </a:buClr>
              <a:buFont typeface="Wingdings" panose="05000000000000000000" pitchFamily="2" charset="2"/>
              <a:buChar char=""/>
              <a:tabLst/>
              <a:defRPr sz="2157" b="0"/>
            </a:lvl3pPr>
            <a:lvl4pPr marL="812350" indent="-172742">
              <a:buClr>
                <a:srgbClr val="002050"/>
              </a:buClr>
              <a:buFont typeface="Wingdings" panose="05000000000000000000" pitchFamily="2" charset="2"/>
              <a:buChar char=""/>
              <a:defRPr sz="2157" b="0"/>
            </a:lvl4pPr>
            <a:lvl5pPr marL="1003766" indent="-166517">
              <a:buClr>
                <a:srgbClr val="002050"/>
              </a:buClr>
              <a:buFont typeface="Wingdings" panose="05000000000000000000" pitchFamily="2" charset="2"/>
              <a:buChar char=""/>
              <a:tabLst/>
              <a:defRPr sz="2157"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544214" y="1340936"/>
            <a:ext cx="5378548" cy="2414153"/>
          </a:xfrm>
        </p:spPr>
        <p:txBody>
          <a:bodyPr wrap="square">
            <a:spAutoFit/>
          </a:bodyPr>
          <a:lstStyle>
            <a:lvl1pPr marL="281677" indent="-281677">
              <a:spcBef>
                <a:spcPts val="1200"/>
              </a:spcBef>
              <a:buClr>
                <a:srgbClr val="002050"/>
              </a:buClr>
              <a:buFont typeface="Wingdings" panose="05000000000000000000" pitchFamily="2" charset="2"/>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336145" indent="-336145">
              <a:buClr>
                <a:srgbClr val="002050"/>
              </a:buClr>
              <a:buFont typeface="Wingdings" panose="05000000000000000000" pitchFamily="2" charset="2"/>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336145" indent="-336145">
              <a:buClr>
                <a:srgbClr val="002050"/>
              </a:buClr>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336145" indent="-336145">
              <a:buClr>
                <a:srgbClr val="002050"/>
              </a:buClr>
              <a:buFont typeface="Wingdings" panose="05000000000000000000" pitchFamily="2" charset="2"/>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336145" indent="-336145">
              <a:buClr>
                <a:srgbClr val="002050"/>
              </a:buClr>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Mastertextformat bearbeiten</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Zweite Ebene</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Dritte Ebene</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Vierte Ebene</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357059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7875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11" y="1514550"/>
            <a:ext cx="12191135" cy="53434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0" y="438201"/>
            <a:ext cx="11562249" cy="724246"/>
          </a:xfrm>
        </p:spPr>
        <p:txBody>
          <a:bodyPr anchor="ctr">
            <a:spAutoFit/>
          </a:bodyPr>
          <a:lstStyle>
            <a:lvl1pPr>
              <a:defRPr sz="3921"/>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907290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210887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11" y="1"/>
            <a:ext cx="12191135" cy="1514550"/>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0" y="537931"/>
            <a:ext cx="10295766" cy="724246"/>
          </a:xfrm>
        </p:spPr>
        <p:txBody>
          <a:bodyPr anchor="ctr">
            <a:spAutoFit/>
          </a:bodyPr>
          <a:lstStyle>
            <a:lvl1pPr>
              <a:defRPr sz="3921" spc="-29"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69240" y="1977172"/>
            <a:ext cx="11331390" cy="2206939"/>
          </a:xfrm>
        </p:spPr>
        <p:txBody>
          <a:bodyPr/>
          <a:lstStyle>
            <a:lvl1pPr marL="0" indent="0">
              <a:spcBef>
                <a:spcPts val="3529"/>
              </a:spcBef>
              <a:spcAft>
                <a:spcPts val="196"/>
              </a:spcAft>
              <a:buSzPct val="85000"/>
              <a:buFontTx/>
              <a:buNone/>
              <a:defRPr sz="2745">
                <a:gradFill>
                  <a:gsLst>
                    <a:gs pos="76030">
                      <a:schemeClr val="tx1"/>
                    </a:gs>
                    <a:gs pos="59000">
                      <a:schemeClr val="tx1"/>
                    </a:gs>
                  </a:gsLst>
                  <a:lin ang="5400000" scaled="0"/>
                </a:gradFill>
                <a:latin typeface="+mn-lt"/>
              </a:defRPr>
            </a:lvl1pPr>
            <a:lvl2pPr marL="728314" indent="-280121">
              <a:buClr>
                <a:srgbClr val="002050"/>
              </a:buClr>
              <a:defRPr sz="2549">
                <a:gradFill>
                  <a:gsLst>
                    <a:gs pos="76030">
                      <a:schemeClr val="tx1"/>
                    </a:gs>
                    <a:gs pos="59000">
                      <a:schemeClr val="tx1"/>
                    </a:gs>
                  </a:gsLst>
                  <a:lin ang="5400000" scaled="0"/>
                </a:gradFill>
              </a:defRPr>
            </a:lvl2pPr>
            <a:lvl3pPr marL="843475" indent="-224097">
              <a:buClr>
                <a:srgbClr val="002050"/>
              </a:buClr>
              <a:defRPr>
                <a:gradFill>
                  <a:gsLst>
                    <a:gs pos="76030">
                      <a:schemeClr val="tx1"/>
                    </a:gs>
                    <a:gs pos="59000">
                      <a:schemeClr val="tx1"/>
                    </a:gs>
                  </a:gsLst>
                  <a:lin ang="5400000" scaled="0"/>
                </a:gradFill>
              </a:defRPr>
            </a:lvl3pPr>
            <a:lvl4pPr marL="1067571" indent="-224097" defTabSz="955523">
              <a:buClr>
                <a:srgbClr val="002050"/>
              </a:buClr>
              <a:defRPr>
                <a:gradFill>
                  <a:gsLst>
                    <a:gs pos="76030">
                      <a:schemeClr val="tx1"/>
                    </a:gs>
                    <a:gs pos="59000">
                      <a:schemeClr val="tx1"/>
                    </a:gs>
                  </a:gsLst>
                  <a:lin ang="5400000" scaled="0"/>
                </a:gradFill>
              </a:defRPr>
            </a:lvl4pPr>
            <a:lvl5pPr marL="1344579" indent="-224097">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070116" y="575151"/>
            <a:ext cx="530515" cy="35862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336037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2661"/>
            <a:ext cx="11653523" cy="914360"/>
          </a:xfrm>
          <a:noFill/>
        </p:spPr>
        <p:txBody>
          <a:bodyPr vert="horz" wrap="square" lIns="146304" tIns="91440" rIns="146304" bIns="91440" rtlCol="0" anchor="b" anchorCtr="0">
            <a:spAutoFit/>
          </a:bodyPr>
          <a:lstStyle>
            <a:lvl1pPr>
              <a:defRPr lang="en-US" sz="5294" spc="-98"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15199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1439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9369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337045"/>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0624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085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28619"/>
            <a:ext cx="12162611" cy="4485598"/>
          </a:xfrm>
          <a:prstGeom prst="rect">
            <a:avLst/>
          </a:prstGeom>
        </p:spPr>
      </p:pic>
    </p:spTree>
    <p:extLst>
      <p:ext uri="{BB962C8B-B14F-4D97-AF65-F5344CB8AC3E}">
        <p14:creationId xmlns:p14="http://schemas.microsoft.com/office/powerpoint/2010/main" val="400543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8792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650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9424797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11490845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30"/>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30"/>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30"/>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30"/>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30"/>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30"/>
            </a:p>
          </p:txBody>
        </p:sp>
      </p:grpSp>
      <p:pic>
        <p:nvPicPr>
          <p:cNvPr id="16" name="Picture 15">
            <a:extLst>
              <a:ext uri="{FF2B5EF4-FFF2-40B4-BE49-F238E27FC236}">
                <a16:creationId xmlns:a16="http://schemas.microsoft.com/office/drawing/2014/main" id="{C431664F-C870-4F8B-BABB-54EA990C83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847" y="250516"/>
            <a:ext cx="1894185" cy="771680"/>
          </a:xfrm>
          <a:prstGeom prst="rect">
            <a:avLst/>
          </a:prstGeom>
        </p:spPr>
      </p:pic>
      <p:sp>
        <p:nvSpPr>
          <p:cNvPr id="17" name="TextBox 16">
            <a:extLst>
              <a:ext uri="{FF2B5EF4-FFF2-40B4-BE49-F238E27FC236}">
                <a16:creationId xmlns:a16="http://schemas.microsoft.com/office/drawing/2014/main" id="{ED1F975A-514C-4018-913B-8F5EBB52239E}"/>
              </a:ext>
            </a:extLst>
          </p:cNvPr>
          <p:cNvSpPr txBox="1"/>
          <p:nvPr userDrawn="1"/>
        </p:nvSpPr>
        <p:spPr>
          <a:xfrm>
            <a:off x="9595737" y="417647"/>
            <a:ext cx="1908381" cy="422477"/>
          </a:xfrm>
          <a:prstGeom prst="rect">
            <a:avLst/>
          </a:prstGeom>
        </p:spPr>
        <p:txBody>
          <a:bodyPr wrap="square" lIns="0" tIns="0" rIns="0" bIns="0" rtlCol="0" anchor="t" anchorCtr="0">
            <a:spAutoFit/>
          </a:bodyPr>
          <a:lstStyle/>
          <a:p>
            <a:pPr algn="r"/>
            <a:r>
              <a:rPr lang="en-US" sz="2745" dirty="0">
                <a:solidFill>
                  <a:schemeClr val="bg1"/>
                </a:solidFill>
              </a:rPr>
              <a:t>Azure</a:t>
            </a:r>
          </a:p>
        </p:txBody>
      </p:sp>
    </p:spTree>
    <p:extLst>
      <p:ext uri="{BB962C8B-B14F-4D97-AF65-F5344CB8AC3E}">
        <p14:creationId xmlns:p14="http://schemas.microsoft.com/office/powerpoint/2010/main" val="963057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30"/>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30"/>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30"/>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30"/>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30"/>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2072530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_Worl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Develop</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24150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ild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Build</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546271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ploy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Deploy</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4022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onitor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Monitor</a:t>
            </a:r>
            <a:endParaRPr lang="en-US" sz="1176" kern="0" dirty="0">
              <a:solidFill>
                <a:srgbClr val="79797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31871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D02235-C08E-4AEA-8D61-FC3E7E13898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11219355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02235-C08E-4AEA-8D61-FC3E7E13898F}"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52700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D02235-C08E-4AEA-8D61-FC3E7E13898F}" type="datetimeFigureOut">
              <a:rPr lang="en-US" smtClean="0"/>
              <a:t>6/28/2021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9077957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D02235-C08E-4AEA-8D61-FC3E7E13898F}" type="datetimeFigureOut">
              <a:rPr lang="en-US" smtClean="0"/>
              <a:t>6/28/2021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18577803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02235-C08E-4AEA-8D61-FC3E7E13898F}" type="datetimeFigureOut">
              <a:rPr lang="en-US" smtClean="0"/>
              <a:t>6/28/2021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795264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41247272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9" y="987426"/>
            <a:ext cx="6172200" cy="4873625"/>
          </a:xfrm>
        </p:spPr>
        <p:txBody>
          <a:bodyPr anchor="t"/>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2129950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3691077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787921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837837"/>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4411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993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3639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371374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5668729"/>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99615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90734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57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6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0982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938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195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75495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79755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114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77604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354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28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541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842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08644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78446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2900201"/>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7547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ED9B-77A0-49BC-AE1C-74D1FF2B3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5852D-A679-4D34-A79C-3BDF8DF837CB}"/>
              </a:ext>
            </a:extLst>
          </p:cNvPr>
          <p:cNvSpPr>
            <a:spLocks noGrp="1"/>
          </p:cNvSpPr>
          <p:nvPr>
            <p:ph sz="half" idx="1"/>
          </p:nvPr>
        </p:nvSpPr>
        <p:spPr>
          <a:xfrm>
            <a:off x="838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AE489-C102-43D7-8A80-C02C67232A6B}"/>
              </a:ext>
            </a:extLst>
          </p:cNvPr>
          <p:cNvSpPr>
            <a:spLocks noGrp="1"/>
          </p:cNvSpPr>
          <p:nvPr>
            <p:ph sz="half" idx="2"/>
          </p:nvPr>
        </p:nvSpPr>
        <p:spPr>
          <a:xfrm>
            <a:off x="6172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6B0F2-A66C-4518-A706-6293E84A07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7308FC-BFFB-4B4A-9469-68C2804AF0FF}"/>
              </a:ext>
            </a:extLst>
          </p:cNvPr>
          <p:cNvSpPr>
            <a:spLocks noGrp="1"/>
          </p:cNvSpPr>
          <p:nvPr>
            <p:ph type="ftr" sz="quarter" idx="11"/>
          </p:nvPr>
        </p:nvSpPr>
        <p:spPr/>
        <p:txBody>
          <a:bodyPr/>
          <a:lstStyle/>
          <a:p>
            <a:r>
              <a:rPr lang="en-US"/>
              <a:t>Microsoft NDA content</a:t>
            </a:r>
          </a:p>
        </p:txBody>
      </p:sp>
      <p:sp>
        <p:nvSpPr>
          <p:cNvPr id="7" name="Slide Number Placeholder 6">
            <a:extLst>
              <a:ext uri="{FF2B5EF4-FFF2-40B4-BE49-F238E27FC236}">
                <a16:creationId xmlns:a16="http://schemas.microsoft.com/office/drawing/2014/main" id="{6BCE8689-B650-4252-910C-AA75B4F6CD8E}"/>
              </a:ext>
            </a:extLst>
          </p:cNvPr>
          <p:cNvSpPr>
            <a:spLocks noGrp="1"/>
          </p:cNvSpPr>
          <p:nvPr>
            <p:ph type="sldNum" sz="quarter" idx="12"/>
          </p:nvPr>
        </p:nvSpPr>
        <p:spPr/>
        <p:txBody>
          <a:bodyPr/>
          <a:lstStyle/>
          <a:p>
            <a:fld id="{DC24122B-751C-41FF-B459-39BEBAE4EAC3}" type="slidenum">
              <a:rPr lang="en-US" smtClean="0"/>
              <a:t>‹#›</a:t>
            </a:fld>
            <a:endParaRPr lang="en-US"/>
          </a:p>
        </p:txBody>
      </p:sp>
    </p:spTree>
    <p:extLst>
      <p:ext uri="{BB962C8B-B14F-4D97-AF65-F5344CB8AC3E}">
        <p14:creationId xmlns:p14="http://schemas.microsoft.com/office/powerpoint/2010/main" val="3289367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8D0C-FB0A-4AB5-8988-7FDA1DAD7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7A1963-A080-4398-8D02-B56B81A2B0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07C2B-41A9-45D2-8743-A0F1268CB2A6}"/>
              </a:ext>
            </a:extLst>
          </p:cNvPr>
          <p:cNvSpPr>
            <a:spLocks noGrp="1"/>
          </p:cNvSpPr>
          <p:nvPr>
            <p:ph type="dt" sz="half" idx="10"/>
          </p:nvPr>
        </p:nvSpPr>
        <p:spPr/>
        <p:txBody>
          <a:bodyPr/>
          <a:lstStyle/>
          <a:p>
            <a:fld id="{8388E50F-6ADB-41F8-8388-CB13E315039B}" type="datetimeFigureOut">
              <a:rPr lang="en-US" smtClean="0"/>
              <a:t>6/28/2021</a:t>
            </a:fld>
            <a:endParaRPr lang="en-US"/>
          </a:p>
        </p:txBody>
      </p:sp>
      <p:sp>
        <p:nvSpPr>
          <p:cNvPr id="5" name="Footer Placeholder 4">
            <a:extLst>
              <a:ext uri="{FF2B5EF4-FFF2-40B4-BE49-F238E27FC236}">
                <a16:creationId xmlns:a16="http://schemas.microsoft.com/office/drawing/2014/main" id="{8B09F360-1DD6-4A32-8967-3F97989F4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2E4E7-6572-4002-8DAB-E738F63284ED}"/>
              </a:ext>
            </a:extLst>
          </p:cNvPr>
          <p:cNvSpPr>
            <a:spLocks noGrp="1"/>
          </p:cNvSpPr>
          <p:nvPr>
            <p:ph type="sldNum" sz="quarter" idx="12"/>
          </p:nvPr>
        </p:nvSpPr>
        <p:spPr/>
        <p:txBody>
          <a:bodyPr/>
          <a:lstStyle/>
          <a:p>
            <a:fld id="{39CF5CC3-CDC4-440E-86E2-3031F4F4F44A}" type="slidenum">
              <a:rPr lang="en-US" smtClean="0"/>
              <a:t>‹#›</a:t>
            </a:fld>
            <a:endParaRPr lang="en-US"/>
          </a:p>
        </p:txBody>
      </p:sp>
    </p:spTree>
    <p:extLst>
      <p:ext uri="{BB962C8B-B14F-4D97-AF65-F5344CB8AC3E}">
        <p14:creationId xmlns:p14="http://schemas.microsoft.com/office/powerpoint/2010/main" val="1421151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4613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479873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9245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39844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37821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06685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8990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9.emf"/><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theme" Target="../theme/theme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image" Target="../media/image9.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47" Type="http://schemas.openxmlformats.org/officeDocument/2006/relationships/slideLayout" Target="../slideLayouts/slideLayout169.xml"/><Relationship Id="rId50" Type="http://schemas.openxmlformats.org/officeDocument/2006/relationships/slideLayout" Target="../slideLayouts/slideLayout172.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3" Type="http://schemas.openxmlformats.org/officeDocument/2006/relationships/theme" Target="../theme/theme7.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52" Type="http://schemas.openxmlformats.org/officeDocument/2006/relationships/slideLayout" Target="../slideLayouts/slideLayout174.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48" Type="http://schemas.openxmlformats.org/officeDocument/2006/relationships/slideLayout" Target="../slideLayouts/slideLayout170.xml"/><Relationship Id="rId8" Type="http://schemas.openxmlformats.org/officeDocument/2006/relationships/slideLayout" Target="../slideLayouts/slideLayout130.xml"/><Relationship Id="rId51" Type="http://schemas.openxmlformats.org/officeDocument/2006/relationships/slideLayout" Target="../slideLayouts/slideLayout173.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slideLayout" Target="../slideLayouts/slideLayout168.xml"/><Relationship Id="rId20" Type="http://schemas.openxmlformats.org/officeDocument/2006/relationships/slideLayout" Target="../slideLayouts/slideLayout142.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49"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43" r:id="rId19"/>
    <p:sldLayoutId id="2147484766" r:id="rId20"/>
    <p:sldLayoutId id="2147484767"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179526"/>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6" r:id="rId6"/>
    <p:sldLayoutId id="2147484737" r:id="rId7"/>
    <p:sldLayoutId id="2147484739" r:id="rId8"/>
    <p:sldLayoutId id="2147484740" r:id="rId9"/>
    <p:sldLayoutId id="2147484741" r:id="rId10"/>
    <p:sldLayoutId id="2147484742" r:id="rId1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41271"/>
            <a:ext cx="11655840" cy="89966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69241" y="1340936"/>
            <a:ext cx="11653521" cy="2263268"/>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0942648"/>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Lst>
  <p:transition>
    <p:fade/>
  </p:transition>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02235-C08E-4AEA-8D61-FC3E7E13898F}" type="datetimeFigureOut">
              <a:rPr lang="en-US" smtClean="0"/>
              <a:t>6/28/2021</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9A7EF-9311-444E-9915-F8574E1A5F78}" type="slidenum">
              <a:rPr lang="en-US" smtClean="0"/>
              <a:t>‹#›</a:t>
            </a:fld>
            <a:endParaRPr lang="en-US"/>
          </a:p>
        </p:txBody>
      </p:sp>
      <p:grpSp>
        <p:nvGrpSpPr>
          <p:cNvPr id="40" name="Group 39">
            <a:extLst>
              <a:ext uri="{FF2B5EF4-FFF2-40B4-BE49-F238E27FC236}">
                <a16:creationId xmlns:a16="http://schemas.microsoft.com/office/drawing/2014/main" id="{41583B4F-F772-4AB1-B903-B910E173EEC8}"/>
              </a:ext>
            </a:extLst>
          </p:cNvPr>
          <p:cNvGrpSpPr/>
          <p:nvPr userDrawn="1"/>
        </p:nvGrpSpPr>
        <p:grpSpPr>
          <a:xfrm>
            <a:off x="12272686" y="16154"/>
            <a:ext cx="1034162" cy="6765569"/>
            <a:chOff x="12478437" y="16476"/>
            <a:chExt cx="1054899" cy="6900254"/>
          </a:xfrm>
        </p:grpSpPr>
        <p:grpSp>
          <p:nvGrpSpPr>
            <p:cNvPr id="41" name="Group 40">
              <a:extLst>
                <a:ext uri="{FF2B5EF4-FFF2-40B4-BE49-F238E27FC236}">
                  <a16:creationId xmlns:a16="http://schemas.microsoft.com/office/drawing/2014/main" id="{53FF9437-C09F-4923-9153-38CD3F3C6652}"/>
                </a:ext>
              </a:extLst>
            </p:cNvPr>
            <p:cNvGrpSpPr/>
            <p:nvPr userDrawn="1"/>
          </p:nvGrpSpPr>
          <p:grpSpPr>
            <a:xfrm>
              <a:off x="12481674" y="2825291"/>
              <a:ext cx="899599" cy="830046"/>
              <a:chOff x="12481674" y="567"/>
              <a:chExt cx="899599" cy="830046"/>
            </a:xfrm>
          </p:grpSpPr>
          <p:sp>
            <p:nvSpPr>
              <p:cNvPr id="71" name="Rectangle 70">
                <a:extLst>
                  <a:ext uri="{FF2B5EF4-FFF2-40B4-BE49-F238E27FC236}">
                    <a16:creationId xmlns:a16="http://schemas.microsoft.com/office/drawing/2014/main" id="{2EE80E5E-7359-46D4-8086-706653C6EEAE}"/>
                  </a:ext>
                </a:extLst>
              </p:cNvPr>
              <p:cNvSpPr/>
              <p:nvPr userDrawn="1"/>
            </p:nvSpPr>
            <p:spPr>
              <a:xfrm>
                <a:off x="12481674" y="567"/>
                <a:ext cx="899599" cy="830046"/>
              </a:xfrm>
              <a:prstGeom prst="rect">
                <a:avLst/>
              </a:prstGeom>
              <a:solidFill>
                <a:srgbClr val="42424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2" name="Content Placeholder 17">
                <a:extLst>
                  <a:ext uri="{FF2B5EF4-FFF2-40B4-BE49-F238E27FC236}">
                    <a16:creationId xmlns:a16="http://schemas.microsoft.com/office/drawing/2014/main" id="{2D96DFE6-8AFA-404F-A5D1-C2C55CA9A967}"/>
                  </a:ext>
                </a:extLst>
              </p:cNvPr>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BACKGROUND 1</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R66 G66 B66</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424242</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sp>
          <p:nvSpPr>
            <p:cNvPr id="42" name="Text Placeholder 16">
              <a:extLst>
                <a:ext uri="{FF2B5EF4-FFF2-40B4-BE49-F238E27FC236}">
                  <a16:creationId xmlns:a16="http://schemas.microsoft.com/office/drawing/2014/main" id="{321AC672-0663-4B94-8551-3443208DC7B5}"/>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588"/>
                </a:spcBef>
                <a:spcAft>
                  <a:spcPts val="588"/>
                </a:spcAft>
                <a:buClr>
                  <a:srgbClr val="414241"/>
                </a:buClr>
                <a:buSzPct val="120000"/>
                <a:buFontTx/>
                <a:buNone/>
                <a:tabLst/>
                <a:defRPr/>
              </a:pPr>
              <a:r>
                <a:rPr kumimoji="0" lang="en-US" sz="1078"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43" name="Group 42">
              <a:extLst>
                <a:ext uri="{FF2B5EF4-FFF2-40B4-BE49-F238E27FC236}">
                  <a16:creationId xmlns:a16="http://schemas.microsoft.com/office/drawing/2014/main" id="{CF1A669E-3932-4AE0-B980-B559B841C042}"/>
                </a:ext>
              </a:extLst>
            </p:cNvPr>
            <p:cNvGrpSpPr/>
            <p:nvPr userDrawn="1"/>
          </p:nvGrpSpPr>
          <p:grpSpPr>
            <a:xfrm>
              <a:off x="12481674" y="174765"/>
              <a:ext cx="899599" cy="830046"/>
              <a:chOff x="12481674" y="1038535"/>
              <a:chExt cx="899599" cy="830046"/>
            </a:xfrm>
          </p:grpSpPr>
          <p:sp>
            <p:nvSpPr>
              <p:cNvPr id="69" name="Rectangle 68">
                <a:extLst>
                  <a:ext uri="{FF2B5EF4-FFF2-40B4-BE49-F238E27FC236}">
                    <a16:creationId xmlns:a16="http://schemas.microsoft.com/office/drawing/2014/main" id="{493028D1-12F3-4131-867D-4EC13B24A844}"/>
                  </a:ext>
                </a:extLst>
              </p:cNvPr>
              <p:cNvSpPr/>
              <p:nvPr/>
            </p:nvSpPr>
            <p:spPr>
              <a:xfrm>
                <a:off x="12481674" y="1038535"/>
                <a:ext cx="899599" cy="830046"/>
              </a:xfrm>
              <a:prstGeom prst="rect">
                <a:avLst/>
              </a:prstGeom>
              <a:solidFill>
                <a:srgbClr val="0078D7"/>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0" name="Content Placeholder 17">
                <a:extLst>
                  <a:ext uri="{FF2B5EF4-FFF2-40B4-BE49-F238E27FC236}">
                    <a16:creationId xmlns:a16="http://schemas.microsoft.com/office/drawing/2014/main" id="{D852D9D4-821D-4D0A-9A5E-316C0D916EE6}"/>
                  </a:ext>
                </a:extLst>
              </p:cNvPr>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AZURE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G120 B215</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0078D7</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4" name="Group 43">
              <a:extLst>
                <a:ext uri="{FF2B5EF4-FFF2-40B4-BE49-F238E27FC236}">
                  <a16:creationId xmlns:a16="http://schemas.microsoft.com/office/drawing/2014/main" id="{A4BF891B-64FF-424A-80FF-D7462C3F24E3}"/>
                </a:ext>
              </a:extLst>
            </p:cNvPr>
            <p:cNvGrpSpPr/>
            <p:nvPr userDrawn="1"/>
          </p:nvGrpSpPr>
          <p:grpSpPr>
            <a:xfrm>
              <a:off x="12482262" y="5456419"/>
              <a:ext cx="896684" cy="324884"/>
              <a:chOff x="12442099" y="7665719"/>
              <a:chExt cx="896684" cy="324884"/>
            </a:xfrm>
          </p:grpSpPr>
          <p:sp>
            <p:nvSpPr>
              <p:cNvPr id="67" name="Rectangle 66">
                <a:extLst>
                  <a:ext uri="{FF2B5EF4-FFF2-40B4-BE49-F238E27FC236}">
                    <a16:creationId xmlns:a16="http://schemas.microsoft.com/office/drawing/2014/main" id="{3FFF48AC-16AB-4BCA-86C1-569B035884F0}"/>
                  </a:ext>
                </a:extLst>
              </p:cNvPr>
              <p:cNvSpPr/>
              <p:nvPr/>
            </p:nvSpPr>
            <p:spPr>
              <a:xfrm>
                <a:off x="12442099" y="7665719"/>
                <a:ext cx="896684" cy="308780"/>
              </a:xfrm>
              <a:prstGeom prst="rect">
                <a:avLst/>
              </a:prstGeom>
              <a:solidFill>
                <a:srgbClr val="4DB0FF">
                  <a:lumMod val="75000"/>
                </a:srgbClr>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8" name="Content Placeholder 17">
                <a:extLst>
                  <a:ext uri="{FF2B5EF4-FFF2-40B4-BE49-F238E27FC236}">
                    <a16:creationId xmlns:a16="http://schemas.microsoft.com/office/drawing/2014/main" id="{BEA91D3E-1AB0-4152-80A2-105386163B7E}"/>
                  </a:ext>
                </a:extLst>
              </p:cNvPr>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G138 B249</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is-I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008AF9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5" name="Group 44">
              <a:extLst>
                <a:ext uri="{FF2B5EF4-FFF2-40B4-BE49-F238E27FC236}">
                  <a16:creationId xmlns:a16="http://schemas.microsoft.com/office/drawing/2014/main" id="{4B5C2BA0-5A35-4D17-B37D-114D2989F172}"/>
                </a:ext>
              </a:extLst>
            </p:cNvPr>
            <p:cNvGrpSpPr/>
            <p:nvPr userDrawn="1"/>
          </p:nvGrpSpPr>
          <p:grpSpPr>
            <a:xfrm>
              <a:off x="12481674" y="1058688"/>
              <a:ext cx="896685" cy="830046"/>
              <a:chOff x="12481674" y="1905452"/>
              <a:chExt cx="896685" cy="830046"/>
            </a:xfrm>
          </p:grpSpPr>
          <p:sp>
            <p:nvSpPr>
              <p:cNvPr id="65" name="Rectangle 64">
                <a:extLst>
                  <a:ext uri="{FF2B5EF4-FFF2-40B4-BE49-F238E27FC236}">
                    <a16:creationId xmlns:a16="http://schemas.microsoft.com/office/drawing/2014/main" id="{908EC13C-B891-4840-A8EF-FEEAE1B524DB}"/>
                  </a:ext>
                </a:extLst>
              </p:cNvPr>
              <p:cNvSpPr/>
              <p:nvPr/>
            </p:nvSpPr>
            <p:spPr>
              <a:xfrm>
                <a:off x="12481674" y="1905452"/>
                <a:ext cx="896685" cy="830046"/>
              </a:xfrm>
              <a:prstGeom prst="rect">
                <a:avLst/>
              </a:prstGeom>
              <a:solidFill>
                <a:srgbClr val="4DB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66" name="Content Placeholder 17">
                <a:extLst>
                  <a:ext uri="{FF2B5EF4-FFF2-40B4-BE49-F238E27FC236}">
                    <a16:creationId xmlns:a16="http://schemas.microsoft.com/office/drawing/2014/main" id="{F76E22D5-F408-4ABE-84C5-C7A266ABA3A1}"/>
                  </a:ext>
                </a:extLst>
              </p:cNvPr>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Medium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R77 G176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cs-CZ"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4DB0FF</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p:txBody>
          </p:sp>
        </p:grpSp>
        <p:grpSp>
          <p:nvGrpSpPr>
            <p:cNvPr id="46" name="Group 45">
              <a:extLst>
                <a:ext uri="{FF2B5EF4-FFF2-40B4-BE49-F238E27FC236}">
                  <a16:creationId xmlns:a16="http://schemas.microsoft.com/office/drawing/2014/main" id="{BFD7D4AE-2319-43C3-ADA0-F533C39D2E58}"/>
                </a:ext>
              </a:extLst>
            </p:cNvPr>
            <p:cNvGrpSpPr/>
            <p:nvPr userDrawn="1"/>
          </p:nvGrpSpPr>
          <p:grpSpPr>
            <a:xfrm rot="5400000">
              <a:off x="12753338" y="5555171"/>
              <a:ext cx="354532" cy="896684"/>
              <a:chOff x="12516568" y="4568745"/>
              <a:chExt cx="354532" cy="896684"/>
            </a:xfrm>
          </p:grpSpPr>
          <p:sp>
            <p:nvSpPr>
              <p:cNvPr id="63" name="Rectangle 62">
                <a:extLst>
                  <a:ext uri="{FF2B5EF4-FFF2-40B4-BE49-F238E27FC236}">
                    <a16:creationId xmlns:a16="http://schemas.microsoft.com/office/drawing/2014/main" id="{F400E232-73E9-4F00-A523-178376562AA5}"/>
                  </a:ext>
                </a:extLst>
              </p:cNvPr>
              <p:cNvSpPr/>
              <p:nvPr/>
            </p:nvSpPr>
            <p:spPr>
              <a:xfrm rot="16200000">
                <a:off x="12222616" y="4862697"/>
                <a:ext cx="896684" cy="308780"/>
              </a:xfrm>
              <a:prstGeom prst="rect">
                <a:avLst/>
              </a:prstGeom>
              <a:solidFill>
                <a:srgbClr val="94D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4" name="Content Placeholder 17">
                <a:extLst>
                  <a:ext uri="{FF2B5EF4-FFF2-40B4-BE49-F238E27FC236}">
                    <a16:creationId xmlns:a16="http://schemas.microsoft.com/office/drawing/2014/main" id="{8222B7B8-8252-4B8C-8CE2-335633DE073C}"/>
                  </a:ext>
                </a:extLst>
              </p:cNvPr>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R148 G208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94D0FF</a:t>
                </a:r>
              </a:p>
            </p:txBody>
          </p:sp>
        </p:grpSp>
        <p:sp>
          <p:nvSpPr>
            <p:cNvPr id="47" name="Rectangle 46">
              <a:extLst>
                <a:ext uri="{FF2B5EF4-FFF2-40B4-BE49-F238E27FC236}">
                  <a16:creationId xmlns:a16="http://schemas.microsoft.com/office/drawing/2014/main" id="{389D5C93-083B-4990-BC32-D7A50CEDD03C}"/>
                </a:ext>
              </a:extLst>
            </p:cNvPr>
            <p:cNvSpPr/>
            <p:nvPr/>
          </p:nvSpPr>
          <p:spPr>
            <a:xfrm>
              <a:off x="12481674" y="1941403"/>
              <a:ext cx="890209" cy="830046"/>
            </a:xfrm>
            <a:prstGeom prst="rect">
              <a:avLst/>
            </a:prstGeom>
            <a:solidFill>
              <a:srgbClr val="B1D6F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48" name="Content Placeholder 17">
              <a:extLst>
                <a:ext uri="{FF2B5EF4-FFF2-40B4-BE49-F238E27FC236}">
                  <a16:creationId xmlns:a16="http://schemas.microsoft.com/office/drawing/2014/main" id="{F60391BF-C9ED-405B-8306-09A66AAFA42B}"/>
                </a:ext>
              </a:extLst>
            </p:cNvPr>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Light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R177 G214 B242</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B1D6F2</a:t>
              </a:r>
            </a:p>
          </p:txBody>
        </p:sp>
        <p:sp>
          <p:nvSpPr>
            <p:cNvPr id="49" name="Content Placeholder 17">
              <a:extLst>
                <a:ext uri="{FF2B5EF4-FFF2-40B4-BE49-F238E27FC236}">
                  <a16:creationId xmlns:a16="http://schemas.microsoft.com/office/drawing/2014/main" id="{59B2BCEA-5E50-422E-AD83-252B781887D6}"/>
                </a:ext>
              </a:extLst>
            </p:cNvPr>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Secondary (Chart) Colors</a:t>
              </a:r>
            </a:p>
          </p:txBody>
        </p:sp>
        <p:grpSp>
          <p:nvGrpSpPr>
            <p:cNvPr id="50" name="Group 49">
              <a:extLst>
                <a:ext uri="{FF2B5EF4-FFF2-40B4-BE49-F238E27FC236}">
                  <a16:creationId xmlns:a16="http://schemas.microsoft.com/office/drawing/2014/main" id="{B68349E7-F35D-4027-8947-5D91385FD2F7}"/>
                </a:ext>
              </a:extLst>
            </p:cNvPr>
            <p:cNvGrpSpPr/>
            <p:nvPr userDrawn="1"/>
          </p:nvGrpSpPr>
          <p:grpSpPr>
            <a:xfrm rot="5400000">
              <a:off x="12751547" y="6295566"/>
              <a:ext cx="354531" cy="887798"/>
              <a:chOff x="12516569" y="1875457"/>
              <a:chExt cx="354531" cy="911749"/>
            </a:xfrm>
          </p:grpSpPr>
          <p:sp>
            <p:nvSpPr>
              <p:cNvPr id="61" name="Rectangle 60">
                <a:extLst>
                  <a:ext uri="{FF2B5EF4-FFF2-40B4-BE49-F238E27FC236}">
                    <a16:creationId xmlns:a16="http://schemas.microsoft.com/office/drawing/2014/main" id="{C426FF73-D913-4A13-B83B-505263A6E46F}"/>
                  </a:ext>
                </a:extLst>
              </p:cNvPr>
              <p:cNvSpPr/>
              <p:nvPr userDrawn="1"/>
            </p:nvSpPr>
            <p:spPr>
              <a:xfrm rot="16200000">
                <a:off x="12215084" y="2176942"/>
                <a:ext cx="911749" cy="308780"/>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2" name="Content Placeholder 17">
                <a:extLst>
                  <a:ext uri="{FF2B5EF4-FFF2-40B4-BE49-F238E27FC236}">
                    <a16:creationId xmlns:a16="http://schemas.microsoft.com/office/drawing/2014/main" id="{4FA94663-88D8-42B6-AC7F-A7E12DCFC4E3}"/>
                  </a:ext>
                </a:extLst>
              </p:cNvPr>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R217 G217 B217</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D9D9D9</a:t>
                </a:r>
              </a:p>
            </p:txBody>
          </p:sp>
        </p:grpSp>
        <p:grpSp>
          <p:nvGrpSpPr>
            <p:cNvPr id="51" name="Group 50">
              <a:extLst>
                <a:ext uri="{FF2B5EF4-FFF2-40B4-BE49-F238E27FC236}">
                  <a16:creationId xmlns:a16="http://schemas.microsoft.com/office/drawing/2014/main" id="{8112B64E-34BC-4561-AC38-9D2141DA7A8F}"/>
                </a:ext>
              </a:extLst>
            </p:cNvPr>
            <p:cNvGrpSpPr/>
            <p:nvPr userDrawn="1"/>
          </p:nvGrpSpPr>
          <p:grpSpPr>
            <a:xfrm rot="5400000">
              <a:off x="12749513" y="4819221"/>
              <a:ext cx="354532" cy="896684"/>
              <a:chOff x="12494037" y="985248"/>
              <a:chExt cx="354532" cy="896684"/>
            </a:xfrm>
          </p:grpSpPr>
          <p:sp>
            <p:nvSpPr>
              <p:cNvPr id="59" name="Rectangle 58">
                <a:extLst>
                  <a:ext uri="{FF2B5EF4-FFF2-40B4-BE49-F238E27FC236}">
                    <a16:creationId xmlns:a16="http://schemas.microsoft.com/office/drawing/2014/main" id="{E32BCA72-C54A-4999-8D86-D25C4DA8CD8A}"/>
                  </a:ext>
                </a:extLst>
              </p:cNvPr>
              <p:cNvSpPr/>
              <p:nvPr userDrawn="1"/>
            </p:nvSpPr>
            <p:spPr>
              <a:xfrm rot="16200000">
                <a:off x="12200085" y="1279200"/>
                <a:ext cx="896684" cy="308780"/>
              </a:xfrm>
              <a:prstGeom prst="rect">
                <a:avLst/>
              </a:prstGeom>
              <a:solidFill>
                <a:srgbClr val="0359A0"/>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0" name="Content Placeholder 17">
                <a:extLst>
                  <a:ext uri="{FF2B5EF4-FFF2-40B4-BE49-F238E27FC236}">
                    <a16:creationId xmlns:a16="http://schemas.microsoft.com/office/drawing/2014/main" id="{4BF530C2-4F8D-4B67-B8EB-DB433C1A9706}"/>
                  </a:ext>
                </a:extLst>
              </p:cNvPr>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R3 G90 B160</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0359A0</a:t>
                </a:r>
              </a:p>
            </p:txBody>
          </p:sp>
        </p:grpSp>
        <p:grpSp>
          <p:nvGrpSpPr>
            <p:cNvPr id="52" name="Group 51">
              <a:extLst>
                <a:ext uri="{FF2B5EF4-FFF2-40B4-BE49-F238E27FC236}">
                  <a16:creationId xmlns:a16="http://schemas.microsoft.com/office/drawing/2014/main" id="{BCC45723-C4AB-460D-B799-6840BB5D01B9}"/>
                </a:ext>
              </a:extLst>
            </p:cNvPr>
            <p:cNvGrpSpPr/>
            <p:nvPr userDrawn="1"/>
          </p:nvGrpSpPr>
          <p:grpSpPr>
            <a:xfrm rot="5400000">
              <a:off x="12749513" y="5928237"/>
              <a:ext cx="354531" cy="890209"/>
              <a:chOff x="12516569" y="100392"/>
              <a:chExt cx="354531" cy="890209"/>
            </a:xfrm>
          </p:grpSpPr>
          <p:sp>
            <p:nvSpPr>
              <p:cNvPr id="57" name="Rectangle 56">
                <a:extLst>
                  <a:ext uri="{FF2B5EF4-FFF2-40B4-BE49-F238E27FC236}">
                    <a16:creationId xmlns:a16="http://schemas.microsoft.com/office/drawing/2014/main" id="{1A187B4A-1032-4689-8948-46ADDA115DE4}"/>
                  </a:ext>
                </a:extLst>
              </p:cNvPr>
              <p:cNvSpPr/>
              <p:nvPr userDrawn="1"/>
            </p:nvSpPr>
            <p:spPr>
              <a:xfrm rot="16200000">
                <a:off x="12225854" y="391107"/>
                <a:ext cx="890209" cy="308780"/>
              </a:xfrm>
              <a:prstGeom prst="rect">
                <a:avLst/>
              </a:prstGeom>
              <a:solidFill>
                <a:srgbClr val="797979"/>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58" name="Content Placeholder 17">
                <a:extLst>
                  <a:ext uri="{FF2B5EF4-FFF2-40B4-BE49-F238E27FC236}">
                    <a16:creationId xmlns:a16="http://schemas.microsoft.com/office/drawing/2014/main" id="{8D5913F3-16FE-4FA9-B974-F271D8978C35}"/>
                  </a:ext>
                </a:extLst>
              </p:cNvPr>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R121 G121 B121</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fi-FI"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797979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53" name="Group 52">
              <a:extLst>
                <a:ext uri="{FF2B5EF4-FFF2-40B4-BE49-F238E27FC236}">
                  <a16:creationId xmlns:a16="http://schemas.microsoft.com/office/drawing/2014/main" id="{24489741-E818-4E61-B2AC-E39B39EF207E}"/>
                </a:ext>
              </a:extLst>
            </p:cNvPr>
            <p:cNvGrpSpPr/>
            <p:nvPr userDrawn="1"/>
          </p:nvGrpSpPr>
          <p:grpSpPr>
            <a:xfrm>
              <a:off x="12481674" y="3709179"/>
              <a:ext cx="890209" cy="830046"/>
              <a:chOff x="12481674" y="2772369"/>
              <a:chExt cx="890209" cy="830046"/>
            </a:xfrm>
          </p:grpSpPr>
          <p:sp>
            <p:nvSpPr>
              <p:cNvPr id="55" name="Rectangle 54">
                <a:extLst>
                  <a:ext uri="{FF2B5EF4-FFF2-40B4-BE49-F238E27FC236}">
                    <a16:creationId xmlns:a16="http://schemas.microsoft.com/office/drawing/2014/main" id="{CB99A6F2-9E2A-4F8A-98DA-0C85F02CF883}"/>
                  </a:ext>
                </a:extLst>
              </p:cNvPr>
              <p:cNvSpPr/>
              <p:nvPr/>
            </p:nvSpPr>
            <p:spPr>
              <a:xfrm>
                <a:off x="12481674" y="2772369"/>
                <a:ext cx="890209" cy="830046"/>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56" name="Content Placeholder 17">
                <a:extLst>
                  <a:ext uri="{FF2B5EF4-FFF2-40B4-BE49-F238E27FC236}">
                    <a16:creationId xmlns:a16="http://schemas.microsoft.com/office/drawing/2014/main" id="{9F8E7634-60DD-43AF-83A9-C445FD6688E5}"/>
                  </a:ext>
                </a:extLst>
              </p:cNvPr>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BACKGROUND 2</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R233 G233 B233</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E9E9E9</a:t>
                </a:r>
              </a:p>
            </p:txBody>
          </p:sp>
        </p:grpSp>
        <p:sp>
          <p:nvSpPr>
            <p:cNvPr id="54" name="Content Placeholder 17">
              <a:extLst>
                <a:ext uri="{FF2B5EF4-FFF2-40B4-BE49-F238E27FC236}">
                  <a16:creationId xmlns:a16="http://schemas.microsoft.com/office/drawing/2014/main" id="{E7FCEA0A-B3B3-488A-86A8-31482610205E}"/>
                </a:ext>
              </a:extLst>
            </p:cNvPr>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58756571"/>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88419097"/>
      </p:ext>
    </p:extLst>
  </p:cSld>
  <p:clrMap bg1="lt1" tx1="dk1" bg2="lt2" tx2="dk2" accent1="accent1" accent2="accent2" accent3="accent3" accent4="accent4" accent5="accent5" accent6="accent6" hlink="hlink" folHlink="folHlink"/>
  <p:sldLayoutIdLst>
    <p:sldLayoutId id="2147484792" r:id="rId1"/>
    <p:sldLayoutId id="2147484793" r:id="rId2"/>
    <p:sldLayoutId id="2147484794" r:id="rId3"/>
    <p:sldLayoutId id="2147484795" r:id="rId4"/>
    <p:sldLayoutId id="2147484796" r:id="rId5"/>
    <p:sldLayoutId id="2147484797" r:id="rId6"/>
    <p:sldLayoutId id="2147484798" r:id="rId7"/>
    <p:sldLayoutId id="2147484799" r:id="rId8"/>
    <p:sldLayoutId id="2147484800" r:id="rId9"/>
    <p:sldLayoutId id="2147484801" r:id="rId10"/>
    <p:sldLayoutId id="2147484802" r:id="rId11"/>
    <p:sldLayoutId id="2147484803" r:id="rId12"/>
    <p:sldLayoutId id="2147484804" r:id="rId13"/>
    <p:sldLayoutId id="2147484805" r:id="rId14"/>
    <p:sldLayoutId id="2147484806" r:id="rId15"/>
    <p:sldLayoutId id="2147484807" r:id="rId16"/>
    <p:sldLayoutId id="2147484808" r:id="rId17"/>
    <p:sldLayoutId id="2147484809" r:id="rId18"/>
    <p:sldLayoutId id="2147484810" r:id="rId19"/>
    <p:sldLayoutId id="2147484811" r:id="rId20"/>
    <p:sldLayoutId id="214748481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879586"/>
      </p:ext>
    </p:extLst>
  </p:cSld>
  <p:clrMap bg1="lt1" tx1="dk1" bg2="lt2" tx2="dk2" accent1="accent1" accent2="accent2" accent3="accent3" accent4="accent4" accent5="accent5" accent6="accent6" hlink="hlink" folHlink="folHlink"/>
  <p:sldLayoutIdLst>
    <p:sldLayoutId id="2147484816" r:id="rId1"/>
    <p:sldLayoutId id="2147484817" r:id="rId2"/>
    <p:sldLayoutId id="2147484818" r:id="rId3"/>
    <p:sldLayoutId id="2147484819" r:id="rId4"/>
    <p:sldLayoutId id="2147484820" r:id="rId5"/>
    <p:sldLayoutId id="2147484821" r:id="rId6"/>
    <p:sldLayoutId id="2147484822" r:id="rId7"/>
    <p:sldLayoutId id="2147484823" r:id="rId8"/>
    <p:sldLayoutId id="2147484824" r:id="rId9"/>
    <p:sldLayoutId id="2147484825" r:id="rId10"/>
    <p:sldLayoutId id="2147484826" r:id="rId11"/>
    <p:sldLayoutId id="2147484827" r:id="rId12"/>
    <p:sldLayoutId id="2147484828" r:id="rId13"/>
    <p:sldLayoutId id="2147484829" r:id="rId14"/>
    <p:sldLayoutId id="2147484830" r:id="rId15"/>
    <p:sldLayoutId id="2147484831" r:id="rId16"/>
    <p:sldLayoutId id="2147484832" r:id="rId17"/>
    <p:sldLayoutId id="2147484833" r:id="rId18"/>
    <p:sldLayoutId id="2147484834" r:id="rId19"/>
    <p:sldLayoutId id="2147484835" r:id="rId20"/>
    <p:sldLayoutId id="2147484836" r:id="rId21"/>
    <p:sldLayoutId id="2147484837" r:id="rId22"/>
    <p:sldLayoutId id="2147484838" r:id="rId23"/>
    <p:sldLayoutId id="2147484839" r:id="rId24"/>
    <p:sldLayoutId id="2147484840" r:id="rId25"/>
    <p:sldLayoutId id="2147484841" r:id="rId26"/>
    <p:sldLayoutId id="2147484842" r:id="rId27"/>
    <p:sldLayoutId id="2147484843" r:id="rId28"/>
    <p:sldLayoutId id="2147484844" r:id="rId29"/>
    <p:sldLayoutId id="2147484845"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269381"/>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858" r:id="rId12"/>
    <p:sldLayoutId id="2147484859" r:id="rId13"/>
    <p:sldLayoutId id="2147484860" r:id="rId14"/>
    <p:sldLayoutId id="2147484861" r:id="rId15"/>
    <p:sldLayoutId id="2147484862" r:id="rId16"/>
    <p:sldLayoutId id="2147484863" r:id="rId17"/>
    <p:sldLayoutId id="2147484864" r:id="rId18"/>
    <p:sldLayoutId id="2147484865" r:id="rId19"/>
    <p:sldLayoutId id="2147484866" r:id="rId20"/>
    <p:sldLayoutId id="2147484867" r:id="rId21"/>
    <p:sldLayoutId id="2147484868" r:id="rId22"/>
    <p:sldLayoutId id="2147484869" r:id="rId23"/>
    <p:sldLayoutId id="2147484870" r:id="rId24"/>
    <p:sldLayoutId id="2147484871" r:id="rId25"/>
    <p:sldLayoutId id="2147484872" r:id="rId26"/>
    <p:sldLayoutId id="2147484873" r:id="rId27"/>
    <p:sldLayoutId id="2147484874" r:id="rId28"/>
    <p:sldLayoutId id="2147484875" r:id="rId29"/>
    <p:sldLayoutId id="2147484876" r:id="rId30"/>
    <p:sldLayoutId id="2147484877" r:id="rId31"/>
    <p:sldLayoutId id="2147484878" r:id="rId32"/>
    <p:sldLayoutId id="2147484879" r:id="rId33"/>
    <p:sldLayoutId id="2147484880" r:id="rId34"/>
    <p:sldLayoutId id="2147484881" r:id="rId35"/>
    <p:sldLayoutId id="2147484882" r:id="rId36"/>
    <p:sldLayoutId id="2147484883" r:id="rId37"/>
    <p:sldLayoutId id="2147484884" r:id="rId38"/>
    <p:sldLayoutId id="2147484885" r:id="rId39"/>
    <p:sldLayoutId id="2147484886" r:id="rId40"/>
    <p:sldLayoutId id="2147484887" r:id="rId41"/>
    <p:sldLayoutId id="2147484888" r:id="rId42"/>
    <p:sldLayoutId id="2147484889" r:id="rId43"/>
    <p:sldLayoutId id="2147484890" r:id="rId44"/>
    <p:sldLayoutId id="2147484891" r:id="rId45"/>
    <p:sldLayoutId id="2147484892" r:id="rId46"/>
    <p:sldLayoutId id="2147484893" r:id="rId47"/>
    <p:sldLayoutId id="2147484894" r:id="rId48"/>
    <p:sldLayoutId id="2147484895" r:id="rId49"/>
    <p:sldLayoutId id="2147484896" r:id="rId50"/>
    <p:sldLayoutId id="2147484897" r:id="rId51"/>
    <p:sldLayoutId id="2147484898" r:id="rId52"/>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3.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2.xml"/><Relationship Id="rId5" Type="http://schemas.openxmlformats.org/officeDocument/2006/relationships/image" Target="../media/image41.png"/><Relationship Id="rId4" Type="http://schemas.openxmlformats.org/officeDocument/2006/relationships/image" Target="../media/image40.emf"/></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26.svg"/><Relationship Id="rId9" Type="http://schemas.openxmlformats.org/officeDocument/2006/relationships/image" Target="../media/image47.png"/><Relationship Id="rId1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svg"/><Relationship Id="rId26" Type="http://schemas.openxmlformats.org/officeDocument/2006/relationships/image" Target="../media/image78.png"/><Relationship Id="rId3" Type="http://schemas.openxmlformats.org/officeDocument/2006/relationships/image" Target="../media/image55.png"/><Relationship Id="rId21" Type="http://schemas.openxmlformats.org/officeDocument/2006/relationships/image" Target="../media/image73.sv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5" Type="http://schemas.openxmlformats.org/officeDocument/2006/relationships/image" Target="../media/image77.svg"/><Relationship Id="rId2" Type="http://schemas.openxmlformats.org/officeDocument/2006/relationships/image" Target="../media/image54.png"/><Relationship Id="rId16" Type="http://schemas.openxmlformats.org/officeDocument/2006/relationships/image" Target="../media/image68.svg"/><Relationship Id="rId20" Type="http://schemas.openxmlformats.org/officeDocument/2006/relationships/image" Target="../media/image72.png"/><Relationship Id="rId29" Type="http://schemas.openxmlformats.org/officeDocument/2006/relationships/image" Target="../media/image81.svg"/><Relationship Id="rId1" Type="http://schemas.openxmlformats.org/officeDocument/2006/relationships/slideLayout" Target="../slideLayouts/slideLayout61.xml"/><Relationship Id="rId6" Type="http://schemas.openxmlformats.org/officeDocument/2006/relationships/image" Target="../media/image58.svg"/><Relationship Id="rId11" Type="http://schemas.openxmlformats.org/officeDocument/2006/relationships/image" Target="../media/image63.pn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svg"/><Relationship Id="rId28" Type="http://schemas.openxmlformats.org/officeDocument/2006/relationships/image" Target="../media/image80.png"/><Relationship Id="rId10" Type="http://schemas.openxmlformats.org/officeDocument/2006/relationships/image" Target="../media/image62.svg"/><Relationship Id="rId19" Type="http://schemas.openxmlformats.org/officeDocument/2006/relationships/image" Target="../media/image71.pn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png"/><Relationship Id="rId27" Type="http://schemas.openxmlformats.org/officeDocument/2006/relationships/image" Target="../media/image79.svg"/></Relationships>
</file>

<file path=ppt/slides/_rels/slide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68.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zure/azure-functions/functions-reference-powershell" TargetMode="External"/><Relationship Id="rId3" Type="http://schemas.openxmlformats.org/officeDocument/2006/relationships/hyperlink" Target="https://docs.microsoft.com/en-us/azure/azure-functions/functions-reference-csharp" TargetMode="External"/><Relationship Id="rId7" Type="http://schemas.openxmlformats.org/officeDocument/2006/relationships/hyperlink" Target="https://docs.microsoft.com/en-us/azure/azure-functions/functions-reference-java" TargetMode="External"/><Relationship Id="rId2" Type="http://schemas.openxmlformats.org/officeDocument/2006/relationships/notesSlide" Target="../notesSlides/notesSlide11.xml"/><Relationship Id="rId1" Type="http://schemas.openxmlformats.org/officeDocument/2006/relationships/slideLayout" Target="../slideLayouts/slideLayout68.xml"/><Relationship Id="rId6" Type="http://schemas.openxmlformats.org/officeDocument/2006/relationships/hyperlink" Target="https://docs.microsoft.com/en-us/azure/azure-functions/functions-reference-fsharp" TargetMode="External"/><Relationship Id="rId5" Type="http://schemas.openxmlformats.org/officeDocument/2006/relationships/hyperlink" Target="https://docs.microsoft.com/en-us/azure/azure-functions/functions-reference-node#node-version" TargetMode="External"/><Relationship Id="rId10" Type="http://schemas.openxmlformats.org/officeDocument/2006/relationships/hyperlink" Target="https://docs.microsoft.com/en-us/azure/azure-functions/functions-reference-node#typescript" TargetMode="External"/><Relationship Id="rId4" Type="http://schemas.openxmlformats.org/officeDocument/2006/relationships/hyperlink" Target="https://docs.microsoft.com/en-us/azure/azure-functions/dotnet-isolated-process-guide" TargetMode="External"/><Relationship Id="rId9" Type="http://schemas.openxmlformats.org/officeDocument/2006/relationships/hyperlink" Target="https://docs.microsoft.com/en-us/azure/azure-functions/functions-reference-python#python-version"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zure-functions/functions-overview" TargetMode="External"/><Relationship Id="rId7"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68.xml"/><Relationship Id="rId6" Type="http://schemas.openxmlformats.org/officeDocument/2006/relationships/image" Target="../media/image100.png"/><Relationship Id="rId5" Type="http://schemas.openxmlformats.org/officeDocument/2006/relationships/hyperlink" Target="https://docs.microsoft.com/en-us/azure/azure-functions/durable/durable-functions-entities" TargetMode="External"/><Relationship Id="rId4" Type="http://schemas.openxmlformats.org/officeDocument/2006/relationships/hyperlink" Target="https://docs.microsoft.com/en-us/azure/azure-functions/durable/durable-functions-orchestration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rchitecture/best-practices/background-jobs#azure-virtual-machines" TargetMode="External"/><Relationship Id="rId2" Type="http://schemas.openxmlformats.org/officeDocument/2006/relationships/hyperlink" Target="https://docs.microsoft.com/en-us/azure/architecture/best-practices/background-jobs#azure-web-apps-and-webjobs" TargetMode="External"/><Relationship Id="rId1" Type="http://schemas.openxmlformats.org/officeDocument/2006/relationships/slideLayout" Target="../slideLayouts/slideLayout67.xml"/><Relationship Id="rId5" Type="http://schemas.openxmlformats.org/officeDocument/2006/relationships/hyperlink" Target="https://docs.microsoft.com/en-us/azure/architecture/best-practices/background-jobs#azure-kubernetes-service" TargetMode="External"/><Relationship Id="rId4" Type="http://schemas.openxmlformats.org/officeDocument/2006/relationships/hyperlink" Target="https://docs.microsoft.com/en-us/azure/architecture/best-practices/background-jobs#azure-batch"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9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jpeg"/><Relationship Id="rId7"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jpeg"/><Relationship Id="rId7" Type="http://schemas.openxmlformats.org/officeDocument/2006/relationships/image" Target="../media/image11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28.sv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jpeg"/><Relationship Id="rId9"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8.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3.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svg"/><Relationship Id="rId10" Type="http://schemas.openxmlformats.org/officeDocument/2006/relationships/image" Target="../media/image114.png"/><Relationship Id="rId4" Type="http://schemas.openxmlformats.org/officeDocument/2006/relationships/image" Target="../media/image126.png"/><Relationship Id="rId9" Type="http://schemas.openxmlformats.org/officeDocument/2006/relationships/image" Target="../media/image131.png"/></Relationships>
</file>

<file path=ppt/slides/_rels/slide3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4.jpeg"/><Relationship Id="rId7" Type="http://schemas.openxmlformats.org/officeDocument/2006/relationships/image" Target="../media/image28.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14.png"/><Relationship Id="rId5" Type="http://schemas.openxmlformats.org/officeDocument/2006/relationships/image" Target="../media/image136.svg"/><Relationship Id="rId10" Type="http://schemas.openxmlformats.org/officeDocument/2006/relationships/image" Target="../media/image139.emf"/><Relationship Id="rId4" Type="http://schemas.openxmlformats.org/officeDocument/2006/relationships/image" Target="../media/image135.png"/><Relationship Id="rId9" Type="http://schemas.openxmlformats.org/officeDocument/2006/relationships/image" Target="../media/image13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0.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30.svg"/><Relationship Id="rId4" Type="http://schemas.openxmlformats.org/officeDocument/2006/relationships/image" Target="../media/image129.png"/></Relationships>
</file>

<file path=ppt/slides/_rels/slide41.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jpeg"/><Relationship Id="rId7"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 Id="rId9"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50.emf"/><Relationship Id="rId4" Type="http://schemas.openxmlformats.org/officeDocument/2006/relationships/image" Target="../media/image149.png"/></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2.svg"/></Relationships>
</file>

<file path=ppt/slides/_rels/slide4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hyperlink" Target="https://azure.microsoft.com/en-us/services/event-grid/" TargetMode="External"/><Relationship Id="rId3" Type="http://schemas.openxmlformats.org/officeDocument/2006/relationships/image" Target="../media/image153.png"/><Relationship Id="rId7" Type="http://schemas.openxmlformats.org/officeDocument/2006/relationships/hyperlink" Target="https://azure.microsoft.com/en-us/services/storage/?v=16.50" TargetMode="External"/><Relationship Id="rId12" Type="http://schemas.openxmlformats.org/officeDocument/2006/relationships/image" Target="../media/image157.png"/><Relationship Id="rId17" Type="http://schemas.openxmlformats.org/officeDocument/2006/relationships/image" Target="../media/image160.png"/><Relationship Id="rId2" Type="http://schemas.openxmlformats.org/officeDocument/2006/relationships/notesSlide" Target="../notesSlides/notesSlide27.xml"/><Relationship Id="rId16" Type="http://schemas.openxmlformats.org/officeDocument/2006/relationships/image" Target="../media/image159.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154.png"/><Relationship Id="rId15" Type="http://schemas.openxmlformats.org/officeDocument/2006/relationships/hyperlink" Target="https://azure.microsoft.com/en-us/services/active-directory/" TargetMode="External"/><Relationship Id="rId10" Type="http://schemas.openxmlformats.org/officeDocument/2006/relationships/image" Target="../media/image156.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158.png"/></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28.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144.xml"/><Relationship Id="rId4" Type="http://schemas.openxmlformats.org/officeDocument/2006/relationships/image" Target="../media/image16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104.xml"/><Relationship Id="rId5" Type="http://schemas.microsoft.com/office/2007/relationships/hdphoto" Target="../media/hdphoto2.wdp"/><Relationship Id="rId4" Type="http://schemas.openxmlformats.org/officeDocument/2006/relationships/image" Target="../media/image16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4.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24.emf"/><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7.png"/><Relationship Id="rId4"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7.png"/><Relationship Id="rId4"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png"/><Relationship Id="rId18" Type="http://schemas.openxmlformats.org/officeDocument/2006/relationships/image" Target="../media/image182.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6.png"/><Relationship Id="rId17" Type="http://schemas.openxmlformats.org/officeDocument/2006/relationships/image" Target="../media/image181.png"/><Relationship Id="rId2" Type="http://schemas.openxmlformats.org/officeDocument/2006/relationships/notesSlide" Target="../notesSlides/notesSlide51.xml"/><Relationship Id="rId16"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50.png"/><Relationship Id="rId5" Type="http://schemas.openxmlformats.org/officeDocument/2006/relationships/image" Target="../media/image170.png"/><Relationship Id="rId15" Type="http://schemas.openxmlformats.org/officeDocument/2006/relationships/image" Target="../media/image179.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 Id="rId14" Type="http://schemas.openxmlformats.org/officeDocument/2006/relationships/image" Target="../media/image178.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189.sv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7.svg"/><Relationship Id="rId5" Type="http://schemas.openxmlformats.org/officeDocument/2006/relationships/image" Target="../media/image186.png"/><Relationship Id="rId10" Type="http://schemas.openxmlformats.org/officeDocument/2006/relationships/image" Target="../media/image191.svg"/><Relationship Id="rId4" Type="http://schemas.openxmlformats.org/officeDocument/2006/relationships/image" Target="../media/image185.svg"/><Relationship Id="rId9" Type="http://schemas.openxmlformats.org/officeDocument/2006/relationships/image" Target="../media/image1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7.png"/><Relationship Id="rId18" Type="http://schemas.openxmlformats.org/officeDocument/2006/relationships/image" Target="../media/image212.png"/><Relationship Id="rId26" Type="http://schemas.openxmlformats.org/officeDocument/2006/relationships/image" Target="../media/image220.png"/><Relationship Id="rId3" Type="http://schemas.openxmlformats.org/officeDocument/2006/relationships/image" Target="../media/image198.png"/><Relationship Id="rId21" Type="http://schemas.openxmlformats.org/officeDocument/2006/relationships/image" Target="../media/image215.png"/><Relationship Id="rId7" Type="http://schemas.openxmlformats.org/officeDocument/2006/relationships/image" Target="../media/image202.png"/><Relationship Id="rId12" Type="http://schemas.openxmlformats.org/officeDocument/2006/relationships/image" Target="../media/image206.png"/><Relationship Id="rId17" Type="http://schemas.openxmlformats.org/officeDocument/2006/relationships/image" Target="../media/image211.png"/><Relationship Id="rId25" Type="http://schemas.openxmlformats.org/officeDocument/2006/relationships/image" Target="../media/image219.png"/><Relationship Id="rId2" Type="http://schemas.openxmlformats.org/officeDocument/2006/relationships/image" Target="../media/image197.png"/><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slideLayout" Target="../slideLayouts/slideLayout15.xml"/><Relationship Id="rId6" Type="http://schemas.openxmlformats.org/officeDocument/2006/relationships/image" Target="../media/image201.png"/><Relationship Id="rId11" Type="http://schemas.openxmlformats.org/officeDocument/2006/relationships/image" Target="../media/image205.png"/><Relationship Id="rId24" Type="http://schemas.openxmlformats.org/officeDocument/2006/relationships/image" Target="../media/image218.png"/><Relationship Id="rId5" Type="http://schemas.openxmlformats.org/officeDocument/2006/relationships/image" Target="../media/image200.png"/><Relationship Id="rId15" Type="http://schemas.openxmlformats.org/officeDocument/2006/relationships/image" Target="../media/image209.png"/><Relationship Id="rId23" Type="http://schemas.openxmlformats.org/officeDocument/2006/relationships/image" Target="../media/image217.png"/><Relationship Id="rId28" Type="http://schemas.openxmlformats.org/officeDocument/2006/relationships/image" Target="../media/image222.png"/><Relationship Id="rId10" Type="http://schemas.openxmlformats.org/officeDocument/2006/relationships/image" Target="../media/image204.png"/><Relationship Id="rId19" Type="http://schemas.openxmlformats.org/officeDocument/2006/relationships/image" Target="../media/image213.png"/><Relationship Id="rId4" Type="http://schemas.openxmlformats.org/officeDocument/2006/relationships/image" Target="../media/image199.png"/><Relationship Id="rId9" Type="http://schemas.microsoft.com/office/2007/relationships/hdphoto" Target="../media/hdphoto3.wdp"/><Relationship Id="rId14" Type="http://schemas.openxmlformats.org/officeDocument/2006/relationships/image" Target="../media/image208.png"/><Relationship Id="rId22" Type="http://schemas.openxmlformats.org/officeDocument/2006/relationships/image" Target="../media/image216.png"/><Relationship Id="rId27" Type="http://schemas.openxmlformats.org/officeDocument/2006/relationships/image" Target="../media/image221.png"/></Relationships>
</file>

<file path=ppt/slides/_rels/slide8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2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6921-EC61-4D80-ACA9-524E4702DD3D}"/>
              </a:ext>
            </a:extLst>
          </p:cNvPr>
          <p:cNvSpPr>
            <a:spLocks noGrp="1"/>
          </p:cNvSpPr>
          <p:nvPr>
            <p:ph type="title"/>
          </p:nvPr>
        </p:nvSpPr>
        <p:spPr/>
        <p:txBody>
          <a:bodyPr/>
          <a:lstStyle/>
          <a:p>
            <a:r>
              <a:rPr lang="en-US" b="1" dirty="0"/>
              <a:t>Serverless - Hackathon</a:t>
            </a:r>
            <a:endParaRPr lang="en-US" dirty="0"/>
          </a:p>
        </p:txBody>
      </p:sp>
      <p:sp>
        <p:nvSpPr>
          <p:cNvPr id="3" name="Text Placeholder 2">
            <a:extLst>
              <a:ext uri="{FF2B5EF4-FFF2-40B4-BE49-F238E27FC236}">
                <a16:creationId xmlns:a16="http://schemas.microsoft.com/office/drawing/2014/main" id="{0ECFF19A-2C1F-445D-BE35-87630220D8C7}"/>
              </a:ext>
            </a:extLst>
          </p:cNvPr>
          <p:cNvSpPr>
            <a:spLocks noGrp="1"/>
          </p:cNvSpPr>
          <p:nvPr>
            <p:ph type="body" sz="quarter" idx="12"/>
          </p:nvPr>
        </p:nvSpPr>
        <p:spPr>
          <a:xfrm>
            <a:off x="269303" y="4456601"/>
            <a:ext cx="6545155" cy="1792326"/>
          </a:xfrm>
        </p:spPr>
        <p:txBody>
          <a:bodyPr/>
          <a:lstStyle/>
          <a:p>
            <a:r>
              <a:rPr lang="de-DE" sz="2400" b="1" dirty="0"/>
              <a:t>Einführung</a:t>
            </a:r>
            <a:r>
              <a:rPr lang="en-US" sz="2400" b="1" dirty="0"/>
              <a:t> in Serverless Applications </a:t>
            </a:r>
            <a:r>
              <a:rPr lang="en-US" sz="2400" b="1" dirty="0" err="1"/>
              <a:t>mit</a:t>
            </a:r>
            <a:r>
              <a:rPr lang="en-US" sz="2400" b="1" dirty="0"/>
              <a:t> Azure Functions, Azure Logic Apps und </a:t>
            </a:r>
            <a:r>
              <a:rPr lang="en-US" sz="2400" b="1" dirty="0" err="1"/>
              <a:t>CosmosDB</a:t>
            </a:r>
            <a:endParaRPr lang="en-US" sz="2400" dirty="0"/>
          </a:p>
        </p:txBody>
      </p:sp>
      <p:sp>
        <p:nvSpPr>
          <p:cNvPr id="4" name="Text Placeholder 2">
            <a:extLst>
              <a:ext uri="{FF2B5EF4-FFF2-40B4-BE49-F238E27FC236}">
                <a16:creationId xmlns:a16="http://schemas.microsoft.com/office/drawing/2014/main" id="{5CEF8477-F7EA-472F-BF87-A658F8B3C562}"/>
              </a:ext>
            </a:extLst>
          </p:cNvPr>
          <p:cNvSpPr txBox="1">
            <a:spLocks/>
          </p:cNvSpPr>
          <p:nvPr/>
        </p:nvSpPr>
        <p:spPr>
          <a:xfrm>
            <a:off x="269303" y="5466587"/>
            <a:ext cx="8964186" cy="832764"/>
          </a:xfrm>
          <a:prstGeom prst="rect">
            <a:avLst/>
          </a:prstGeom>
          <a:noFill/>
        </p:spPr>
        <p:txBody>
          <a:bodyPr vert="horz" wrap="square" lIns="179285" tIns="143428" rIns="179285" bIns="143428" rtlCol="0">
            <a:spAutoFit/>
          </a:bodyPr>
          <a:lstStyle>
            <a:lvl1pPr marL="0" marR="0" indent="0" algn="l" defTabSz="932742" rtl="0" eaLnBrk="1" fontAlgn="auto" latinLnBrk="0" hangingPunct="1">
              <a:lnSpc>
                <a:spcPct val="90000"/>
              </a:lnSpc>
              <a:spcBef>
                <a:spcPts val="0"/>
              </a:spcBef>
              <a:spcAft>
                <a:spcPts val="0"/>
              </a:spcAft>
              <a:buClr>
                <a:srgbClr val="002050"/>
              </a:buClr>
              <a:buSzPct val="90000"/>
              <a:buFont typeface="Wingdings" panose="05000000000000000000" pitchFamily="2" charset="2"/>
              <a:buNone/>
              <a:tabLst/>
              <a:defRPr sz="28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dirty="0">
                <a:solidFill>
                  <a:srgbClr val="FFFFFF"/>
                </a:solidFill>
                <a:latin typeface="Segoe UI Semilight"/>
              </a:rPr>
              <a:t>Niels Ophey</a:t>
            </a:r>
          </a:p>
          <a:p>
            <a:pPr defTabSz="914367"/>
            <a:r>
              <a:rPr lang="en-US" sz="1568" dirty="0">
                <a:solidFill>
                  <a:srgbClr val="FFFFFF"/>
                </a:solidFill>
                <a:latin typeface="Segoe UI Semilight"/>
              </a:rPr>
              <a:t>Cloud Solution Architect</a:t>
            </a:r>
          </a:p>
        </p:txBody>
      </p:sp>
    </p:spTree>
    <p:extLst>
      <p:ext uri="{BB962C8B-B14F-4D97-AF65-F5344CB8AC3E}">
        <p14:creationId xmlns:p14="http://schemas.microsoft.com/office/powerpoint/2010/main" val="4147698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10F47F-FBE2-4494-A18F-0CC226514844}"/>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2F3F8202-F196-4599-A158-7DA655537558}"/>
              </a:ext>
            </a:extLst>
          </p:cNvPr>
          <p:cNvSpPr>
            <a:spLocks noGrp="1"/>
          </p:cNvSpPr>
          <p:nvPr>
            <p:ph type="body" sz="quarter" idx="10"/>
          </p:nvPr>
        </p:nvSpPr>
        <p:spPr>
          <a:xfrm>
            <a:off x="586390" y="1434370"/>
            <a:ext cx="11018520" cy="4752070"/>
          </a:xfrm>
        </p:spPr>
        <p:txBody>
          <a:bodyPr/>
          <a:lstStyle/>
          <a:p>
            <a:pPr marL="514350" indent="-514350">
              <a:buFont typeface="+mj-lt"/>
              <a:buAutoNum type="arabicPeriod"/>
            </a:pPr>
            <a:r>
              <a:rPr lang="en-US" dirty="0">
                <a:solidFill>
                  <a:schemeClr val="tx1">
                    <a:lumMod val="90000"/>
                    <a:lumOff val="10000"/>
                  </a:schemeClr>
                </a:solidFill>
              </a:rPr>
              <a:t>Azure subscription</a:t>
            </a:r>
          </a:p>
          <a:p>
            <a:pPr marL="514350" indent="-514350">
              <a:buFont typeface="+mj-lt"/>
              <a:buAutoNum type="arabicPeriod"/>
            </a:pPr>
            <a:r>
              <a:rPr lang="en-US" dirty="0">
                <a:solidFill>
                  <a:schemeClr val="tx1">
                    <a:lumMod val="90000"/>
                    <a:lumOff val="10000"/>
                  </a:schemeClr>
                </a:solidFill>
              </a:rPr>
              <a:t>Visual Studio or Visual Studio Code</a:t>
            </a:r>
          </a:p>
          <a:p>
            <a:pPr marL="514350" indent="-514350">
              <a:buFont typeface="+mj-lt"/>
              <a:buAutoNum type="arabicPeriod"/>
            </a:pPr>
            <a:r>
              <a:rPr lang="en-US" dirty="0">
                <a:solidFill>
                  <a:schemeClr val="tx1">
                    <a:lumMod val="90000"/>
                    <a:lumOff val="10000"/>
                  </a:schemeClr>
                </a:solidFill>
              </a:rPr>
              <a:t>.NET Core 5</a:t>
            </a:r>
          </a:p>
          <a:p>
            <a:pPr marL="514350" indent="-514350">
              <a:buFont typeface="+mj-lt"/>
              <a:buAutoNum type="arabicPeriod"/>
            </a:pPr>
            <a:r>
              <a:rPr lang="en-US" dirty="0">
                <a:solidFill>
                  <a:schemeClr val="tx1">
                    <a:lumMod val="90000"/>
                    <a:lumOff val="10000"/>
                  </a:schemeClr>
                </a:solidFill>
              </a:rPr>
              <a:t>NodeJS 14 (LTS) or 16 (Current)</a:t>
            </a:r>
          </a:p>
          <a:p>
            <a:pPr marL="514350" indent="-514350">
              <a:buFont typeface="+mj-lt"/>
              <a:buAutoNum type="arabicPeriod"/>
            </a:pPr>
            <a:r>
              <a:rPr lang="en-US" dirty="0">
                <a:solidFill>
                  <a:schemeClr val="tx1">
                    <a:lumMod val="90000"/>
                    <a:lumOff val="10000"/>
                  </a:schemeClr>
                </a:solidFill>
              </a:rPr>
              <a:t>Azure Functions Core Tools v3</a:t>
            </a:r>
          </a:p>
          <a:p>
            <a:pPr marL="514350" indent="-514350">
              <a:buFont typeface="+mj-lt"/>
              <a:buAutoNum type="arabicPeriod"/>
            </a:pPr>
            <a:r>
              <a:rPr lang="en-US" dirty="0">
                <a:solidFill>
                  <a:schemeClr val="tx1">
                    <a:lumMod val="90000"/>
                    <a:lumOff val="10000"/>
                  </a:schemeClr>
                </a:solidFill>
              </a:rPr>
              <a:t>HTTP tester like REST Client Extension </a:t>
            </a:r>
            <a:r>
              <a:rPr lang="en-US" dirty="0" err="1">
                <a:solidFill>
                  <a:schemeClr val="tx1">
                    <a:lumMod val="90000"/>
                    <a:lumOff val="10000"/>
                  </a:schemeClr>
                </a:solidFill>
              </a:rPr>
              <a:t>VSCode</a:t>
            </a:r>
            <a:endParaRPr lang="en-US" dirty="0">
              <a:solidFill>
                <a:schemeClr val="tx1">
                  <a:lumMod val="90000"/>
                  <a:lumOff val="10000"/>
                </a:schemeClr>
              </a:solidFill>
            </a:endParaRPr>
          </a:p>
          <a:p>
            <a:pPr marL="514350" indent="-514350">
              <a:buFont typeface="+mj-lt"/>
              <a:buAutoNum type="arabicPeriod"/>
            </a:pPr>
            <a:endParaRPr lang="en-US" dirty="0">
              <a:latin typeface="+mj-lt"/>
            </a:endParaRPr>
          </a:p>
          <a:p>
            <a:pPr algn="ctr"/>
            <a:r>
              <a:rPr lang="en-US" dirty="0">
                <a:latin typeface="+mj-lt"/>
              </a:rPr>
              <a:t>Find all the content at</a:t>
            </a:r>
          </a:p>
          <a:p>
            <a:pPr algn="ctr"/>
            <a:r>
              <a:rPr lang="de-DE" dirty="0">
                <a:hlinkClick r:id="rId2"/>
              </a:rPr>
              <a:t>https://github.com/CSA-OCP-GER/azure-serverless-bootcamp</a:t>
            </a:r>
            <a:endParaRPr lang="en-US" dirty="0">
              <a:latin typeface="+mj-lt"/>
            </a:endParaRPr>
          </a:p>
          <a:p>
            <a:endParaRPr lang="en-US" sz="1000" dirty="0">
              <a:latin typeface="+mj-lt"/>
            </a:endParaRPr>
          </a:p>
        </p:txBody>
      </p:sp>
    </p:spTree>
    <p:extLst>
      <p:ext uri="{BB962C8B-B14F-4D97-AF65-F5344CB8AC3E}">
        <p14:creationId xmlns:p14="http://schemas.microsoft.com/office/powerpoint/2010/main" val="930681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2287-30C5-4EC1-9F32-BA03624F3075}"/>
              </a:ext>
            </a:extLst>
          </p:cNvPr>
          <p:cNvSpPr>
            <a:spLocks noGrp="1"/>
          </p:cNvSpPr>
          <p:nvPr>
            <p:ph type="title"/>
          </p:nvPr>
        </p:nvSpPr>
        <p:spPr/>
        <p:txBody>
          <a:bodyPr/>
          <a:lstStyle/>
          <a:p>
            <a:r>
              <a:rPr lang="en-US" dirty="0"/>
              <a:t>Build apps faster with Azure Functions</a:t>
            </a:r>
          </a:p>
        </p:txBody>
      </p:sp>
    </p:spTree>
    <p:extLst>
      <p:ext uri="{BB962C8B-B14F-4D97-AF65-F5344CB8AC3E}">
        <p14:creationId xmlns:p14="http://schemas.microsoft.com/office/powerpoint/2010/main" val="21785886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Functions as a Service </a:t>
            </a:r>
            <a:r>
              <a:rPr lang="en-US" sz="4705" spc="-100" dirty="0">
                <a:solidFill>
                  <a:srgbClr val="0072C6"/>
                </a:solidFill>
                <a:latin typeface="Segoe UI Semibold" panose="020B0702040204020203" pitchFamily="34" charset="0"/>
                <a:ea typeface="Segoe UI Light" charset="0"/>
                <a:cs typeface="Segoe UI Light" charset="0"/>
              </a:rPr>
              <a:t> Concept</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28826"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1274" y="2993350"/>
            <a:ext cx="2151420" cy="1797574"/>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Single responsibility</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14383" y="2933141"/>
            <a:ext cx="2348024" cy="1857783"/>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Short lived</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580602" y="2857737"/>
            <a:ext cx="2280126" cy="1933187"/>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Event driven &amp; scalable</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497492" y="2839612"/>
            <a:ext cx="2151420" cy="1955193"/>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Stateless</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06223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85406" y="74223"/>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Introducing </a:t>
            </a:r>
            <a:r>
              <a:rPr lang="en-US" sz="4705" dirty="0">
                <a:solidFill>
                  <a:srgbClr val="0072C6"/>
                </a:solidFill>
                <a:latin typeface="Segoe UI Semibold" panose="020B0702040204020203" pitchFamily="34" charset="0"/>
              </a:rPr>
              <a:t>Azure Functions</a:t>
            </a:r>
            <a:endParaRPr lang="en-US" sz="4705" dirty="0">
              <a:solidFill>
                <a:srgbClr val="505050"/>
              </a:solidFill>
              <a:latin typeface="Segoe UI Light" charset="0"/>
              <a:ea typeface="Segoe UI Light" charset="0"/>
              <a:cs typeface="Segoe UI Light" charset="0"/>
            </a:endParaRPr>
          </a:p>
        </p:txBody>
      </p:sp>
      <p:grpSp>
        <p:nvGrpSpPr>
          <p:cNvPr id="8" name="Group 7">
            <a:extLst>
              <a:ext uri="{FF2B5EF4-FFF2-40B4-BE49-F238E27FC236}">
                <a16:creationId xmlns:a16="http://schemas.microsoft.com/office/drawing/2014/main" id="{37C790B0-AA81-473D-8DE4-7F842EED0F92}"/>
              </a:ext>
            </a:extLst>
          </p:cNvPr>
          <p:cNvGrpSpPr/>
          <p:nvPr/>
        </p:nvGrpSpPr>
        <p:grpSpPr>
          <a:xfrm>
            <a:off x="1970606" y="1877767"/>
            <a:ext cx="5124382" cy="832764"/>
            <a:chOff x="1166012" y="2407341"/>
            <a:chExt cx="5227137" cy="849463"/>
          </a:xfrm>
        </p:grpSpPr>
        <p:sp>
          <p:nvSpPr>
            <p:cNvPr id="10" name="TextBox 9">
              <a:extLst>
                <a:ext uri="{FF2B5EF4-FFF2-40B4-BE49-F238E27FC236}">
                  <a16:creationId xmlns:a16="http://schemas.microsoft.com/office/drawing/2014/main" id="{6630A757-6138-4E96-A90B-FA58CD012948}"/>
                </a:ext>
              </a:extLst>
            </p:cNvPr>
            <p:cNvSpPr txBox="1"/>
            <p:nvPr/>
          </p:nvSpPr>
          <p:spPr>
            <a:xfrm>
              <a:off x="2086516" y="2407341"/>
              <a:ext cx="4306633" cy="849463"/>
            </a:xfrm>
            <a:prstGeom prst="rect">
              <a:avLst/>
            </a:prstGeom>
            <a:noFill/>
          </p:spPr>
          <p:txBody>
            <a:bodyPr wrap="square" rtlCol="0">
              <a:spAutoFit/>
            </a:bodyPr>
            <a:lstStyle/>
            <a:p>
              <a:pPr defTabSz="448193">
                <a:lnSpc>
                  <a:spcPct val="90000"/>
                </a:lnSpc>
                <a:spcAft>
                  <a:spcPts val="588"/>
                </a:spcAft>
                <a:defRPr/>
              </a:pPr>
              <a:r>
                <a:rPr lang="en-US"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Azure Functions as a Service</a:t>
              </a:r>
            </a:p>
            <a:p>
              <a:pPr defTabSz="448193">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built-in triggers and bindings to define when</a:t>
              </a:r>
              <a:b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 function is invoked and to what data it connects</a:t>
              </a:r>
            </a:p>
          </p:txBody>
        </p:sp>
        <p:sp>
          <p:nvSpPr>
            <p:cNvPr id="11" name="binary" title="Icon of binary code, ones and zeros">
              <a:extLst>
                <a:ext uri="{FF2B5EF4-FFF2-40B4-BE49-F238E27FC236}">
                  <a16:creationId xmlns:a16="http://schemas.microsoft.com/office/drawing/2014/main" id="{FEE46D04-9CB0-4C87-ABD2-2DC37722B52F}"/>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12" name="Group 11">
            <a:extLst>
              <a:ext uri="{FF2B5EF4-FFF2-40B4-BE49-F238E27FC236}">
                <a16:creationId xmlns:a16="http://schemas.microsoft.com/office/drawing/2014/main" id="{D1044346-DBA7-4F0E-A5FC-5D73481076C1}"/>
              </a:ext>
            </a:extLst>
          </p:cNvPr>
          <p:cNvGrpSpPr/>
          <p:nvPr/>
        </p:nvGrpSpPr>
        <p:grpSpPr>
          <a:xfrm>
            <a:off x="1953344" y="3161311"/>
            <a:ext cx="5833259" cy="832764"/>
            <a:chOff x="1148404" y="3888442"/>
            <a:chExt cx="5950228" cy="849463"/>
          </a:xfrm>
        </p:grpSpPr>
        <p:sp>
          <p:nvSpPr>
            <p:cNvPr id="13" name="TextBox 12">
              <a:extLst>
                <a:ext uri="{FF2B5EF4-FFF2-40B4-BE49-F238E27FC236}">
                  <a16:creationId xmlns:a16="http://schemas.microsoft.com/office/drawing/2014/main" id="{8C13FD56-655E-406B-BFEE-FF816402CBB3}"/>
                </a:ext>
              </a:extLst>
            </p:cNvPr>
            <p:cNvSpPr txBox="1"/>
            <p:nvPr/>
          </p:nvSpPr>
          <p:spPr>
            <a:xfrm>
              <a:off x="2086516" y="3888442"/>
              <a:ext cx="5012116" cy="849463"/>
            </a:xfrm>
            <a:prstGeom prst="rect">
              <a:avLst/>
            </a:prstGeom>
            <a:noFill/>
          </p:spPr>
          <p:txBody>
            <a:bodyPr wrap="square" rtlCol="0">
              <a:spAutoFit/>
            </a:bodyPr>
            <a:lstStyle/>
            <a:p>
              <a:pPr defTabSz="448193">
                <a:lnSpc>
                  <a:spcPct val="90000"/>
                </a:lnSpc>
                <a:spcAft>
                  <a:spcPts val="588"/>
                </a:spcAft>
                <a:defRPr/>
              </a:pPr>
              <a:r>
                <a:rPr lang="en-US"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Enhanced development experience</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Code, test and debug locally using your preferred editor or the easy-to-use web based interface including monitoring</a:t>
              </a:r>
            </a:p>
          </p:txBody>
        </p:sp>
        <p:sp>
          <p:nvSpPr>
            <p:cNvPr id="14" name="Website" title="Icon of multiple app windows">
              <a:extLst>
                <a:ext uri="{FF2B5EF4-FFF2-40B4-BE49-F238E27FC236}">
                  <a16:creationId xmlns:a16="http://schemas.microsoft.com/office/drawing/2014/main" id="{E2DB7684-9095-4C31-8FAB-6BE8F2F70036}"/>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15" name="Group 14">
            <a:extLst>
              <a:ext uri="{FF2B5EF4-FFF2-40B4-BE49-F238E27FC236}">
                <a16:creationId xmlns:a16="http://schemas.microsoft.com/office/drawing/2014/main" id="{1A8DD10B-D585-47AB-9B12-6AE44D4DFB23}"/>
              </a:ext>
            </a:extLst>
          </p:cNvPr>
          <p:cNvGrpSpPr/>
          <p:nvPr/>
        </p:nvGrpSpPr>
        <p:grpSpPr>
          <a:xfrm>
            <a:off x="2033218" y="4444855"/>
            <a:ext cx="5536678" cy="822204"/>
            <a:chOff x="1229880" y="5379306"/>
            <a:chExt cx="5647700" cy="838691"/>
          </a:xfrm>
        </p:grpSpPr>
        <p:sp>
          <p:nvSpPr>
            <p:cNvPr id="16" name="TextBox 15">
              <a:extLst>
                <a:ext uri="{FF2B5EF4-FFF2-40B4-BE49-F238E27FC236}">
                  <a16:creationId xmlns:a16="http://schemas.microsoft.com/office/drawing/2014/main" id="{3BA8915B-9FCD-4457-9086-47081E2DCE20}"/>
                </a:ext>
              </a:extLst>
            </p:cNvPr>
            <p:cNvSpPr txBox="1"/>
            <p:nvPr/>
          </p:nvSpPr>
          <p:spPr>
            <a:xfrm>
              <a:off x="2086516" y="5379306"/>
              <a:ext cx="4791064" cy="838691"/>
            </a:xfrm>
            <a:prstGeom prst="rect">
              <a:avLst/>
            </a:prstGeom>
            <a:noFill/>
          </p:spPr>
          <p:txBody>
            <a:bodyPr wrap="square" rtlCol="0">
              <a:spAutoFit/>
            </a:bodyPr>
            <a:lstStyle/>
            <a:p>
              <a:pPr defTabSz="448193">
                <a:spcAft>
                  <a:spcPts val="294"/>
                </a:spcAft>
                <a:defRPr/>
              </a:pPr>
              <a:r>
                <a:rPr lang="en-US"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Hosting options flexibility</a:t>
              </a:r>
              <a:endParaRPr lang="en-US" sz="1568"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Choose the deployment model that better fits your business needs without compromising development experience</a:t>
              </a:r>
            </a:p>
          </p:txBody>
        </p:sp>
        <p:sp>
          <p:nvSpPr>
            <p:cNvPr id="18" name="arrow_16" title="Icon of two arrows that crisscross">
              <a:extLst>
                <a:ext uri="{FF2B5EF4-FFF2-40B4-BE49-F238E27FC236}">
                  <a16:creationId xmlns:a16="http://schemas.microsoft.com/office/drawing/2014/main" id="{E9F56D8E-1F5F-4748-A5DA-C008D0D06DCB}"/>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cxnSp>
        <p:nvCxnSpPr>
          <p:cNvPr id="19" name="Straight Connector 18">
            <a:extLst>
              <a:ext uri="{FF2B5EF4-FFF2-40B4-BE49-F238E27FC236}">
                <a16:creationId xmlns:a16="http://schemas.microsoft.com/office/drawing/2014/main" id="{DC67739C-8F8A-42AA-91C7-DF2E9020C37F}"/>
              </a:ext>
            </a:extLst>
          </p:cNvPr>
          <p:cNvCxnSpPr>
            <a:cxnSpLocks/>
          </p:cNvCxnSpPr>
          <p:nvPr/>
        </p:nvCxnSpPr>
        <p:spPr>
          <a:xfrm>
            <a:off x="2723925" y="3131345"/>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93A823-50B6-453C-A1F3-FC7BD097765A}"/>
              </a:ext>
            </a:extLst>
          </p:cNvPr>
          <p:cNvCxnSpPr>
            <a:cxnSpLocks/>
          </p:cNvCxnSpPr>
          <p:nvPr/>
        </p:nvCxnSpPr>
        <p:spPr>
          <a:xfrm>
            <a:off x="2723925" y="4400440"/>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AA0C4B-581B-4755-BBD0-9878F60AFD4F}"/>
              </a:ext>
            </a:extLst>
          </p:cNvPr>
          <p:cNvCxnSpPr>
            <a:cxnSpLocks/>
          </p:cNvCxnSpPr>
          <p:nvPr/>
        </p:nvCxnSpPr>
        <p:spPr>
          <a:xfrm>
            <a:off x="2723925" y="1847550"/>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346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A8CDDCC-A8C1-4ECF-A82E-55461E826DC2}"/>
              </a:ext>
            </a:extLst>
          </p:cNvPr>
          <p:cNvGrpSpPr/>
          <p:nvPr/>
        </p:nvGrpSpPr>
        <p:grpSpPr>
          <a:xfrm>
            <a:off x="6327877" y="4261794"/>
            <a:ext cx="5603125" cy="806782"/>
            <a:chOff x="470263" y="3064901"/>
            <a:chExt cx="5715479" cy="822960"/>
          </a:xfrm>
        </p:grpSpPr>
        <p:sp>
          <p:nvSpPr>
            <p:cNvPr id="80" name="TextBox 79">
              <a:extLst>
                <a:ext uri="{FF2B5EF4-FFF2-40B4-BE49-F238E27FC236}">
                  <a16:creationId xmlns:a16="http://schemas.microsoft.com/office/drawing/2014/main" id="{32572E4D-7C96-4877-A841-E6522E975EE7}"/>
                </a:ext>
              </a:extLst>
            </p:cNvPr>
            <p:cNvSpPr txBox="1"/>
            <p:nvPr/>
          </p:nvSpPr>
          <p:spPr>
            <a:xfrm>
              <a:off x="1888062" y="3068577"/>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Integrate with Azure Application Insights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Get near real-time details about function apps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See metrics around failures, executions, etc.</a:t>
              </a:r>
            </a:p>
          </p:txBody>
        </p:sp>
        <p:cxnSp>
          <p:nvCxnSpPr>
            <p:cNvPr id="81" name="Straight Connector 80">
              <a:extLst>
                <a:ext uri="{FF2B5EF4-FFF2-40B4-BE49-F238E27FC236}">
                  <a16:creationId xmlns:a16="http://schemas.microsoft.com/office/drawing/2014/main" id="{B912231B-EE6C-47D5-A739-2DC2B506C764}"/>
                </a:ext>
              </a:extLst>
            </p:cNvPr>
            <p:cNvCxnSpPr/>
            <p:nvPr/>
          </p:nvCxnSpPr>
          <p:spPr>
            <a:xfrm>
              <a:off x="1749781" y="30649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D5CE8E3-9BD1-4D86-B323-690FD8336BD6}"/>
                </a:ext>
              </a:extLst>
            </p:cNvPr>
            <p:cNvSpPr txBox="1"/>
            <p:nvPr/>
          </p:nvSpPr>
          <p:spPr>
            <a:xfrm>
              <a:off x="470263" y="3508608"/>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Monitoring</a:t>
              </a:r>
            </a:p>
          </p:txBody>
        </p:sp>
        <p:sp>
          <p:nvSpPr>
            <p:cNvPr id="83" name="Freeform 115">
              <a:extLst>
                <a:ext uri="{FF2B5EF4-FFF2-40B4-BE49-F238E27FC236}">
                  <a16:creationId xmlns:a16="http://schemas.microsoft.com/office/drawing/2014/main" id="{325BFB27-D3C9-43E7-95FE-86E888C06CB9}"/>
                </a:ext>
              </a:extLst>
            </p:cNvPr>
            <p:cNvSpPr>
              <a:spLocks noChangeAspect="1" noEditPoints="1"/>
            </p:cNvSpPr>
            <p:nvPr/>
          </p:nvSpPr>
          <p:spPr bwMode="black">
            <a:xfrm>
              <a:off x="921538" y="3123888"/>
              <a:ext cx="353789" cy="34747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defRPr/>
              </a:pPr>
              <a:endParaRPr lang="en-US" sz="1323">
                <a:solidFill>
                  <a:srgbClr val="000000"/>
                </a:solidFill>
                <a:latin typeface="Segoe UI"/>
              </a:endParaRPr>
            </a:p>
          </p:txBody>
        </p:sp>
      </p:grpSp>
      <p:grpSp>
        <p:nvGrpSpPr>
          <p:cNvPr id="6" name="Group 5">
            <a:extLst>
              <a:ext uri="{FF2B5EF4-FFF2-40B4-BE49-F238E27FC236}">
                <a16:creationId xmlns:a16="http://schemas.microsoft.com/office/drawing/2014/main" id="{E5063EC8-AD46-40F5-86D5-F2FED980E874}"/>
              </a:ext>
            </a:extLst>
          </p:cNvPr>
          <p:cNvGrpSpPr/>
          <p:nvPr/>
        </p:nvGrpSpPr>
        <p:grpSpPr>
          <a:xfrm>
            <a:off x="461019" y="4261794"/>
            <a:ext cx="5603125" cy="806844"/>
            <a:chOff x="470263" y="5634535"/>
            <a:chExt cx="5715479" cy="823023"/>
          </a:xfrm>
        </p:grpSpPr>
        <p:sp>
          <p:nvSpPr>
            <p:cNvPr id="88" name="TextBox 87">
              <a:extLst>
                <a:ext uri="{FF2B5EF4-FFF2-40B4-BE49-F238E27FC236}">
                  <a16:creationId xmlns:a16="http://schemas.microsoft.com/office/drawing/2014/main" id="{87E322A9-D253-46C2-9536-C59F3BF61317}"/>
                </a:ext>
              </a:extLst>
            </p:cNvPr>
            <p:cNvSpPr txBox="1"/>
            <p:nvPr/>
          </p:nvSpPr>
          <p:spPr>
            <a:xfrm>
              <a:off x="1888062" y="5641950"/>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Save time with built-in DevOps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Deploy functions using App Service for CI</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Leverage Microsoft, partner services for CD</a:t>
              </a:r>
            </a:p>
          </p:txBody>
        </p:sp>
        <p:grpSp>
          <p:nvGrpSpPr>
            <p:cNvPr id="95" name="Group 94">
              <a:extLst>
                <a:ext uri="{FF2B5EF4-FFF2-40B4-BE49-F238E27FC236}">
                  <a16:creationId xmlns:a16="http://schemas.microsoft.com/office/drawing/2014/main" id="{C1CC2DB9-C879-4B40-B201-E7BE7996B155}"/>
                </a:ext>
              </a:extLst>
            </p:cNvPr>
            <p:cNvGrpSpPr/>
            <p:nvPr/>
          </p:nvGrpSpPr>
          <p:grpSpPr>
            <a:xfrm>
              <a:off x="470263" y="5634535"/>
              <a:ext cx="1279518" cy="822960"/>
              <a:chOff x="6317586" y="4336711"/>
              <a:chExt cx="1279518" cy="822960"/>
            </a:xfrm>
          </p:grpSpPr>
          <p:cxnSp>
            <p:nvCxnSpPr>
              <p:cNvPr id="89" name="Straight Connector 88">
                <a:extLst>
                  <a:ext uri="{FF2B5EF4-FFF2-40B4-BE49-F238E27FC236}">
                    <a16:creationId xmlns:a16="http://schemas.microsoft.com/office/drawing/2014/main" id="{789C68BB-0DCE-403F-B7AC-A0537AD43A8B}"/>
                  </a:ext>
                </a:extLst>
              </p:cNvPr>
              <p:cNvCxnSpPr/>
              <p:nvPr/>
            </p:nvCxnSpPr>
            <p:spPr>
              <a:xfrm>
                <a:off x="7597104" y="433671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7A8363D-D790-459A-9EE7-BF9BE4056E39}"/>
                  </a:ext>
                </a:extLst>
              </p:cNvPr>
              <p:cNvSpPr txBox="1"/>
              <p:nvPr/>
            </p:nvSpPr>
            <p:spPr>
              <a:xfrm>
                <a:off x="6317586" y="4780418"/>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CI/CD</a:t>
                </a:r>
              </a:p>
            </p:txBody>
          </p:sp>
          <p:pic>
            <p:nvPicPr>
              <p:cNvPr id="94" name="Picture 93">
                <a:extLst>
                  <a:ext uri="{FF2B5EF4-FFF2-40B4-BE49-F238E27FC236}">
                    <a16:creationId xmlns:a16="http://schemas.microsoft.com/office/drawing/2014/main" id="{EE224652-0EDA-4F78-A20D-BB5E243FB1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2875" y="4536019"/>
                <a:ext cx="365760" cy="207151"/>
              </a:xfrm>
              <a:prstGeom prst="rect">
                <a:avLst/>
              </a:prstGeom>
            </p:spPr>
          </p:pic>
        </p:grpSp>
      </p:grpSp>
      <p:sp>
        <p:nvSpPr>
          <p:cNvPr id="33" name="TextBox 32">
            <a:extLst>
              <a:ext uri="{FF2B5EF4-FFF2-40B4-BE49-F238E27FC236}">
                <a16:creationId xmlns:a16="http://schemas.microsoft.com/office/drawing/2014/main" id="{430060D4-85B9-46C1-86D4-D7C30D901E3A}"/>
              </a:ext>
            </a:extLst>
          </p:cNvPr>
          <p:cNvSpPr txBox="1"/>
          <p:nvPr/>
        </p:nvSpPr>
        <p:spPr>
          <a:xfrm>
            <a:off x="1850947" y="1979052"/>
            <a:ext cx="4213197" cy="799575"/>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triggers to define how functions are invoked</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Avoid hardcoding with preconfigured JSON files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Build serverless APIs using HTTP triggers</a:t>
            </a:r>
          </a:p>
        </p:txBody>
      </p:sp>
      <p:cxnSp>
        <p:nvCxnSpPr>
          <p:cNvPr id="34" name="Straight Connector 33">
            <a:extLst>
              <a:ext uri="{FF2B5EF4-FFF2-40B4-BE49-F238E27FC236}">
                <a16:creationId xmlns:a16="http://schemas.microsoft.com/office/drawing/2014/main" id="{D02F8D0B-D5EB-4EB6-B74F-5C7D1A367B88}"/>
              </a:ext>
            </a:extLst>
          </p:cNvPr>
          <p:cNvCxnSpPr/>
          <p:nvPr/>
        </p:nvCxnSpPr>
        <p:spPr>
          <a:xfrm>
            <a:off x="1715384" y="1975449"/>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79A6CA8-3FEF-486B-9942-C8EED47807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064" y="2015348"/>
            <a:ext cx="327841" cy="358570"/>
          </a:xfrm>
          <a:prstGeom prst="rect">
            <a:avLst/>
          </a:prstGeom>
        </p:spPr>
      </p:pic>
      <p:sp>
        <p:nvSpPr>
          <p:cNvPr id="38" name="TextBox 37">
            <a:extLst>
              <a:ext uri="{FF2B5EF4-FFF2-40B4-BE49-F238E27FC236}">
                <a16:creationId xmlns:a16="http://schemas.microsoft.com/office/drawing/2014/main" id="{BCBA54EB-AF5B-43E9-8760-D160707187F1}"/>
              </a:ext>
            </a:extLst>
          </p:cNvPr>
          <p:cNvSpPr txBox="1"/>
          <p:nvPr/>
        </p:nvSpPr>
        <p:spPr>
          <a:xfrm>
            <a:off x="527308" y="2410433"/>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Triggers</a:t>
            </a:r>
          </a:p>
        </p:txBody>
      </p:sp>
      <p:sp>
        <p:nvSpPr>
          <p:cNvPr id="41" name="TextBox 40">
            <a:extLst>
              <a:ext uri="{FF2B5EF4-FFF2-40B4-BE49-F238E27FC236}">
                <a16:creationId xmlns:a16="http://schemas.microsoft.com/office/drawing/2014/main" id="{BA9FCC21-7484-407B-9C59-D6A22D412E06}"/>
              </a:ext>
            </a:extLst>
          </p:cNvPr>
          <p:cNvSpPr txBox="1"/>
          <p:nvPr/>
        </p:nvSpPr>
        <p:spPr>
          <a:xfrm>
            <a:off x="7717804" y="1979052"/>
            <a:ext cx="4213197" cy="799575"/>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Connect to data with input and output bindings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Bind to Azure solutions and third-party services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HTTP bindings in tandem with HTTP triggers</a:t>
            </a:r>
          </a:p>
        </p:txBody>
      </p:sp>
      <p:sp>
        <p:nvSpPr>
          <p:cNvPr id="49" name="Freeform 72">
            <a:extLst>
              <a:ext uri="{FF2B5EF4-FFF2-40B4-BE49-F238E27FC236}">
                <a16:creationId xmlns:a16="http://schemas.microsoft.com/office/drawing/2014/main" id="{A4F8F54D-3B07-47C1-B6F6-799B89452D75}"/>
              </a:ext>
            </a:extLst>
          </p:cNvPr>
          <p:cNvSpPr>
            <a:spLocks noChangeAspect="1"/>
          </p:cNvSpPr>
          <p:nvPr/>
        </p:nvSpPr>
        <p:spPr bwMode="black">
          <a:xfrm>
            <a:off x="6807232" y="2033276"/>
            <a:ext cx="339221" cy="340641"/>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ACAFBC05-9884-4606-A674-872A0C8ED183}"/>
              </a:ext>
            </a:extLst>
          </p:cNvPr>
          <p:cNvSpPr txBox="1"/>
          <p:nvPr/>
        </p:nvSpPr>
        <p:spPr>
          <a:xfrm>
            <a:off x="6394165" y="2410433"/>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Bindings</a:t>
            </a:r>
          </a:p>
        </p:txBody>
      </p:sp>
      <p:grpSp>
        <p:nvGrpSpPr>
          <p:cNvPr id="51" name="Group 50">
            <a:extLst>
              <a:ext uri="{FF2B5EF4-FFF2-40B4-BE49-F238E27FC236}">
                <a16:creationId xmlns:a16="http://schemas.microsoft.com/office/drawing/2014/main" id="{C8FE3064-F443-4675-84BF-B0FD2B95E66B}"/>
              </a:ext>
            </a:extLst>
          </p:cNvPr>
          <p:cNvGrpSpPr/>
          <p:nvPr/>
        </p:nvGrpSpPr>
        <p:grpSpPr>
          <a:xfrm>
            <a:off x="461019" y="3098476"/>
            <a:ext cx="5603125" cy="806844"/>
            <a:chOff x="6452056" y="4339942"/>
            <a:chExt cx="5715479" cy="823023"/>
          </a:xfrm>
        </p:grpSpPr>
        <p:sp>
          <p:nvSpPr>
            <p:cNvPr id="52" name="TextBox 51">
              <a:extLst>
                <a:ext uri="{FF2B5EF4-FFF2-40B4-BE49-F238E27FC236}">
                  <a16:creationId xmlns:a16="http://schemas.microsoft.com/office/drawing/2014/main" id="{CC1BFAEC-E48D-42AA-9847-911871F79954}"/>
                </a:ext>
              </a:extLst>
            </p:cNvPr>
            <p:cNvSpPr txBox="1"/>
            <p:nvPr/>
          </p:nvSpPr>
          <p:spPr>
            <a:xfrm>
              <a:off x="7869855" y="4347357"/>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Define one API surface for multiple function apps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Create endpoints as reverse proxies to other APIs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Condition proxies to use variables</a:t>
              </a:r>
            </a:p>
          </p:txBody>
        </p:sp>
        <p:cxnSp>
          <p:nvCxnSpPr>
            <p:cNvPr id="53" name="Straight Connector 52">
              <a:extLst>
                <a:ext uri="{FF2B5EF4-FFF2-40B4-BE49-F238E27FC236}">
                  <a16:creationId xmlns:a16="http://schemas.microsoft.com/office/drawing/2014/main" id="{3F309675-342A-448A-ADDB-18D29832693B}"/>
                </a:ext>
              </a:extLst>
            </p:cNvPr>
            <p:cNvCxnSpPr/>
            <p:nvPr/>
          </p:nvCxnSpPr>
          <p:spPr>
            <a:xfrm>
              <a:off x="7731574" y="433994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69BB49F-01BA-435C-939E-600C472DF7B3}"/>
                </a:ext>
              </a:extLst>
            </p:cNvPr>
            <p:cNvSpPr txBox="1"/>
            <p:nvPr/>
          </p:nvSpPr>
          <p:spPr>
            <a:xfrm>
              <a:off x="6452056" y="4783649"/>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Proxies</a:t>
              </a:r>
            </a:p>
          </p:txBody>
        </p:sp>
        <p:grpSp>
          <p:nvGrpSpPr>
            <p:cNvPr id="55" name="Group 54">
              <a:extLst>
                <a:ext uri="{FF2B5EF4-FFF2-40B4-BE49-F238E27FC236}">
                  <a16:creationId xmlns:a16="http://schemas.microsoft.com/office/drawing/2014/main" id="{092D0549-EEF9-498D-90F5-C747A1FF80AF}"/>
                </a:ext>
              </a:extLst>
            </p:cNvPr>
            <p:cNvGrpSpPr/>
            <p:nvPr/>
          </p:nvGrpSpPr>
          <p:grpSpPr>
            <a:xfrm>
              <a:off x="6855011" y="4607368"/>
              <a:ext cx="450429" cy="139033"/>
              <a:chOff x="10615579" y="5538993"/>
              <a:chExt cx="594360" cy="183460"/>
            </a:xfrm>
            <a:solidFill>
              <a:srgbClr val="0078D7"/>
            </a:solidFill>
          </p:grpSpPr>
          <p:sp>
            <p:nvSpPr>
              <p:cNvPr id="56" name="Freeform 131">
                <a:extLst>
                  <a:ext uri="{FF2B5EF4-FFF2-40B4-BE49-F238E27FC236}">
                    <a16:creationId xmlns:a16="http://schemas.microsoft.com/office/drawing/2014/main" id="{818ACE19-4F50-4DA1-A4FF-433488B1B3C7}"/>
                  </a:ext>
                </a:extLst>
              </p:cNvPr>
              <p:cNvSpPr>
                <a:spLocks/>
              </p:cNvSpPr>
              <p:nvPr/>
            </p:nvSpPr>
            <p:spPr bwMode="black">
              <a:xfrm>
                <a:off x="10942508" y="5542123"/>
                <a:ext cx="267431" cy="17156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0687" tIns="40344" rIns="80687" bIns="40344" numCol="1" anchor="t" anchorCtr="0" compatLnSpc="1">
                <a:prstTxWarp prst="textNoShape">
                  <a:avLst/>
                </a:prstTxWarp>
              </a:bodyPr>
              <a:lstStyle/>
              <a:p>
                <a:pPr defTabSz="448193">
                  <a:defRPr/>
                </a:pPr>
                <a:endParaRPr lang="en-US" sz="1568">
                  <a:solidFill>
                    <a:srgbClr val="505050"/>
                  </a:solidFill>
                  <a:latin typeface="Segoe Pro" pitchFamily="34" charset="0"/>
                </a:endParaRPr>
              </a:p>
            </p:txBody>
          </p:sp>
          <p:sp>
            <p:nvSpPr>
              <p:cNvPr id="57" name="Freeform 132">
                <a:extLst>
                  <a:ext uri="{FF2B5EF4-FFF2-40B4-BE49-F238E27FC236}">
                    <a16:creationId xmlns:a16="http://schemas.microsoft.com/office/drawing/2014/main" id="{CE0E520A-A362-4978-9822-AA0BD2747ED8}"/>
                  </a:ext>
                </a:extLst>
              </p:cNvPr>
              <p:cNvSpPr>
                <a:spLocks/>
              </p:cNvSpPr>
              <p:nvPr/>
            </p:nvSpPr>
            <p:spPr bwMode="black">
              <a:xfrm>
                <a:off x="10615579" y="5538993"/>
                <a:ext cx="274947" cy="183460"/>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0687" tIns="40344" rIns="80687" bIns="40344" numCol="1" anchor="t" anchorCtr="0" compatLnSpc="1">
                <a:prstTxWarp prst="textNoShape">
                  <a:avLst/>
                </a:prstTxWarp>
              </a:bodyPr>
              <a:lstStyle/>
              <a:p>
                <a:pPr defTabSz="448193">
                  <a:defRPr/>
                </a:pPr>
                <a:endParaRPr lang="en-US" sz="1568">
                  <a:solidFill>
                    <a:srgbClr val="505050"/>
                  </a:solidFill>
                  <a:latin typeface="Segoe Pro" pitchFamily="34" charset="0"/>
                </a:endParaRPr>
              </a:p>
            </p:txBody>
          </p:sp>
        </p:grpSp>
      </p:grpSp>
      <p:cxnSp>
        <p:nvCxnSpPr>
          <p:cNvPr id="58" name="Straight Connector 57">
            <a:extLst>
              <a:ext uri="{FF2B5EF4-FFF2-40B4-BE49-F238E27FC236}">
                <a16:creationId xmlns:a16="http://schemas.microsoft.com/office/drawing/2014/main" id="{636F74E4-5BE8-4754-8957-2CBD4507F418}"/>
              </a:ext>
            </a:extLst>
          </p:cNvPr>
          <p:cNvCxnSpPr/>
          <p:nvPr/>
        </p:nvCxnSpPr>
        <p:spPr>
          <a:xfrm>
            <a:off x="7582242" y="1975449"/>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544F4FC-9644-488F-863B-54F9C7BCB365}"/>
              </a:ext>
            </a:extLst>
          </p:cNvPr>
          <p:cNvGrpSpPr/>
          <p:nvPr/>
        </p:nvGrpSpPr>
        <p:grpSpPr>
          <a:xfrm>
            <a:off x="6344951" y="3044389"/>
            <a:ext cx="5586050" cy="905112"/>
            <a:chOff x="487680" y="4287472"/>
            <a:chExt cx="5698062" cy="923261"/>
          </a:xfrm>
        </p:grpSpPr>
        <p:cxnSp>
          <p:nvCxnSpPr>
            <p:cNvPr id="37" name="Straight Connector 36">
              <a:extLst>
                <a:ext uri="{FF2B5EF4-FFF2-40B4-BE49-F238E27FC236}">
                  <a16:creationId xmlns:a16="http://schemas.microsoft.com/office/drawing/2014/main" id="{43BB06FE-630C-47C5-B9EF-2A70590AA7A0}"/>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6F7379-01A8-491A-809A-DA0A9CBAC86D}"/>
                </a:ext>
              </a:extLst>
            </p:cNvPr>
            <p:cNvGrpSpPr/>
            <p:nvPr/>
          </p:nvGrpSpPr>
          <p:grpSpPr>
            <a:xfrm>
              <a:off x="487680" y="4287472"/>
              <a:ext cx="5698062" cy="923261"/>
              <a:chOff x="487680" y="4287472"/>
              <a:chExt cx="5698062" cy="923261"/>
            </a:xfrm>
          </p:grpSpPr>
          <p:sp>
            <p:nvSpPr>
              <p:cNvPr id="40" name="TextBox 39">
                <a:extLst>
                  <a:ext uri="{FF2B5EF4-FFF2-40B4-BE49-F238E27FC236}">
                    <a16:creationId xmlns:a16="http://schemas.microsoft.com/office/drawing/2014/main" id="{7141E27D-64FE-4EBF-8E9E-E410D31F9AA9}"/>
                  </a:ext>
                </a:extLst>
              </p:cNvPr>
              <p:cNvSpPr txBox="1"/>
              <p:nvPr/>
            </p:nvSpPr>
            <p:spPr>
              <a:xfrm>
                <a:off x="1888062" y="4360534"/>
                <a:ext cx="4297680" cy="779572"/>
              </a:xfrm>
              <a:prstGeom prst="rect">
                <a:avLst/>
              </a:prstGeom>
              <a:noFill/>
            </p:spPr>
            <p:txBody>
              <a:bodyPr wrap="square" rtlCol="0">
                <a:spAutoFit/>
              </a:bodyPr>
              <a:lstStyle>
                <a:defPPr>
                  <a:defRPr lang="en-US"/>
                </a:defPPr>
                <a:lvl1pPr>
                  <a:spcAft>
                    <a:spcPts val="300"/>
                  </a:spcAft>
                  <a:defRPr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defTabSz="448193">
                  <a:spcAft>
                    <a:spcPts val="294"/>
                  </a:spcAft>
                  <a:defRPr/>
                </a:pPr>
                <a:r>
                  <a:rPr lang="en-US" sz="1372">
                    <a:gradFill>
                      <a:gsLst>
                        <a:gs pos="1250">
                          <a:srgbClr val="505050"/>
                        </a:gs>
                        <a:gs pos="100000">
                          <a:srgbClr val="505050"/>
                        </a:gs>
                      </a:gsLst>
                      <a:lin ang="5400000" scaled="0"/>
                    </a:gradFill>
                  </a:rPr>
                  <a:t>Debug C# and JavaScript functions locally</a:t>
                </a:r>
              </a:p>
              <a:p>
                <a:pPr defTabSz="448193">
                  <a:spcAft>
                    <a:spcPts val="294"/>
                  </a:spcAft>
                  <a:defRPr/>
                </a:pPr>
                <a:r>
                  <a:rPr lang="en-US" sz="1372">
                    <a:gradFill>
                      <a:gsLst>
                        <a:gs pos="1250">
                          <a:srgbClr val="505050"/>
                        </a:gs>
                        <a:gs pos="100000">
                          <a:srgbClr val="505050"/>
                        </a:gs>
                      </a:gsLst>
                      <a:lin ang="5400000" scaled="0"/>
                    </a:gradFill>
                  </a:rPr>
                  <a:t>Use debugging tools in Azure portal, VS, and VS Code</a:t>
                </a:r>
              </a:p>
            </p:txBody>
          </p:sp>
          <p:grpSp>
            <p:nvGrpSpPr>
              <p:cNvPr id="43" name="Group 42">
                <a:extLst>
                  <a:ext uri="{FF2B5EF4-FFF2-40B4-BE49-F238E27FC236}">
                    <a16:creationId xmlns:a16="http://schemas.microsoft.com/office/drawing/2014/main" id="{8E4B45DE-B3E3-469C-BE9F-56CB4A2DAF20}"/>
                  </a:ext>
                </a:extLst>
              </p:cNvPr>
              <p:cNvGrpSpPr/>
              <p:nvPr/>
            </p:nvGrpSpPr>
            <p:grpSpPr>
              <a:xfrm>
                <a:off x="487680" y="4287472"/>
                <a:ext cx="1238921" cy="923261"/>
                <a:chOff x="487680" y="4395346"/>
                <a:chExt cx="1238921" cy="923261"/>
              </a:xfrm>
            </p:grpSpPr>
            <p:sp>
              <p:nvSpPr>
                <p:cNvPr id="44" name="TextBox 43">
                  <a:extLst>
                    <a:ext uri="{FF2B5EF4-FFF2-40B4-BE49-F238E27FC236}">
                      <a16:creationId xmlns:a16="http://schemas.microsoft.com/office/drawing/2014/main" id="{577CD68C-DAD2-41B6-89C2-42520F7F6CF4}"/>
                    </a:ext>
                  </a:extLst>
                </p:cNvPr>
                <p:cNvSpPr txBox="1"/>
                <p:nvPr/>
              </p:nvSpPr>
              <p:spPr>
                <a:xfrm>
                  <a:off x="487680" y="4832320"/>
                  <a:ext cx="1238921" cy="486287"/>
                </a:xfrm>
                <a:prstGeom prst="rect">
                  <a:avLst/>
                </a:prstGeom>
                <a:noFill/>
              </p:spPr>
              <p:txBody>
                <a:bodyPr wrap="square" rtlCol="0">
                  <a:spAutoFit/>
                </a:bodyPr>
                <a:lstStyle/>
                <a:p>
                  <a:pPr algn="ctr" defTabSz="448193">
                    <a:lnSpc>
                      <a:spcPct val="80000"/>
                    </a:lnSpc>
                    <a:defRPr/>
                  </a:pPr>
                  <a:r>
                    <a:rPr lang="en-US" sz="1568">
                      <a:solidFill>
                        <a:srgbClr val="0078D7"/>
                      </a:solidFill>
                      <a:latin typeface="Segoe UI Semibold" panose="020B0702040204020203" pitchFamily="34" charset="0"/>
                      <a:cs typeface="Segoe UI Semibold" panose="020B0702040204020203" pitchFamily="34" charset="0"/>
                    </a:rPr>
                    <a:t>Local debugging</a:t>
                  </a:r>
                </a:p>
              </p:txBody>
            </p:sp>
            <p:pic>
              <p:nvPicPr>
                <p:cNvPr id="46" name="Picture 45">
                  <a:extLst>
                    <a:ext uri="{FF2B5EF4-FFF2-40B4-BE49-F238E27FC236}">
                      <a16:creationId xmlns:a16="http://schemas.microsoft.com/office/drawing/2014/main" id="{130C960B-F275-4EE4-BA58-96FAC67E09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2202" y="4395346"/>
                  <a:ext cx="349877" cy="347472"/>
                </a:xfrm>
                <a:prstGeom prst="rect">
                  <a:avLst/>
                </a:prstGeom>
              </p:spPr>
            </p:pic>
          </p:grpSp>
        </p:grpSp>
      </p:grpSp>
      <p:sp>
        <p:nvSpPr>
          <p:cNvPr id="45" name="Title 2">
            <a:extLst>
              <a:ext uri="{FF2B5EF4-FFF2-40B4-BE49-F238E27FC236}">
                <a16:creationId xmlns:a16="http://schemas.microsoft.com/office/drawing/2014/main" id="{4F684727-6E6D-4E34-8B87-2DDC6DE1206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Boost Developer Efficiency</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185836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733" y="1195115"/>
            <a:ext cx="3215728" cy="4871267"/>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en-US" sz="1567">
                    <a:gradFill>
                      <a:gsLst>
                        <a:gs pos="2917">
                          <a:srgbClr val="505050"/>
                        </a:gs>
                        <a:gs pos="30000">
                          <a:srgbClr val="505050"/>
                        </a:gs>
                      </a:gsLst>
                      <a:lin ang="5400000" scaled="0"/>
                    </a:gradFill>
                    <a:latin typeface="Segoe UI Semilight"/>
                  </a:rPr>
                  <a:t>Author functions in C#, F#, Node.JS, </a:t>
                </a:r>
                <a:r>
                  <a:rPr lang="en-US" sz="1567" b="1">
                    <a:gradFill>
                      <a:gsLst>
                        <a:gs pos="2917">
                          <a:srgbClr val="505050"/>
                        </a:gs>
                        <a:gs pos="30000">
                          <a:srgbClr val="505050"/>
                        </a:gs>
                      </a:gsLst>
                      <a:lin ang="5400000" scaled="0"/>
                    </a:gradFill>
                    <a:latin typeface="Segoe UI Semilight"/>
                  </a:rPr>
                  <a:t>Java</a:t>
                </a:r>
                <a:r>
                  <a:rPr lang="en-US" sz="1567">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5625" y="1204261"/>
            <a:ext cx="2674673" cy="5083789"/>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en-US" sz="2353">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en-US" sz="1567">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150" y="1195114"/>
            <a:ext cx="3252478" cy="4873114"/>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en-US" sz="1567">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A6B2-1749-4587-A734-4F8DB2C82306}"/>
              </a:ext>
            </a:extLst>
          </p:cNvPr>
          <p:cNvSpPr>
            <a:spLocks noGrp="1"/>
          </p:cNvSpPr>
          <p:nvPr>
            <p:ph type="title"/>
          </p:nvPr>
        </p:nvSpPr>
        <p:spPr/>
        <p:txBody>
          <a:bodyPr/>
          <a:lstStyle/>
          <a:p>
            <a:r>
              <a:rPr lang="en-US"/>
              <a:t>Azure Functions “Behind the scenes”</a:t>
            </a:r>
          </a:p>
        </p:txBody>
      </p:sp>
      <p:pic>
        <p:nvPicPr>
          <p:cNvPr id="5" name="Content Placeholder 4" descr="A close up of a box&#10;&#10;Description generated with high confidence">
            <a:extLst>
              <a:ext uri="{FF2B5EF4-FFF2-40B4-BE49-F238E27FC236}">
                <a16:creationId xmlns:a16="http://schemas.microsoft.com/office/drawing/2014/main" id="{F541D83A-11F8-4B9D-9CA0-4B6A43E87484}"/>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382569" y="2193049"/>
            <a:ext cx="4832350" cy="3387725"/>
          </a:xfrm>
        </p:spPr>
      </p:pic>
      <p:sp>
        <p:nvSpPr>
          <p:cNvPr id="6" name="Arrow: Right 5">
            <a:extLst>
              <a:ext uri="{FF2B5EF4-FFF2-40B4-BE49-F238E27FC236}">
                <a16:creationId xmlns:a16="http://schemas.microsoft.com/office/drawing/2014/main" id="{5F525FB2-344F-46DA-8506-7061D35B475B}"/>
              </a:ext>
            </a:extLst>
          </p:cNvPr>
          <p:cNvSpPr/>
          <p:nvPr/>
        </p:nvSpPr>
        <p:spPr>
          <a:xfrm>
            <a:off x="3330180" y="3372867"/>
            <a:ext cx="1370955" cy="1108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7" name="TextBox 6">
            <a:extLst>
              <a:ext uri="{FF2B5EF4-FFF2-40B4-BE49-F238E27FC236}">
                <a16:creationId xmlns:a16="http://schemas.microsoft.com/office/drawing/2014/main" id="{5D2DDCBC-77CA-4372-BA5B-8AB345B50BF9}"/>
              </a:ext>
            </a:extLst>
          </p:cNvPr>
          <p:cNvSpPr txBox="1"/>
          <p:nvPr/>
        </p:nvSpPr>
        <p:spPr>
          <a:xfrm>
            <a:off x="3214769" y="3003586"/>
            <a:ext cx="1509358" cy="374793"/>
          </a:xfrm>
          <a:prstGeom prst="rect">
            <a:avLst/>
          </a:prstGeom>
          <a:noFill/>
        </p:spPr>
        <p:txBody>
          <a:bodyPr wrap="square" rtlCol="0">
            <a:spAutoFit/>
          </a:bodyPr>
          <a:lstStyle/>
          <a:p>
            <a:pPr defTabSz="914225"/>
            <a:r>
              <a:rPr lang="en-US" sz="1800">
                <a:solidFill>
                  <a:prstClr val="black"/>
                </a:solidFill>
                <a:latin typeface="Calibri" panose="020F0502020204030204"/>
              </a:rPr>
              <a:t>HTTP Request</a:t>
            </a:r>
          </a:p>
        </p:txBody>
      </p:sp>
      <p:sp>
        <p:nvSpPr>
          <p:cNvPr id="8" name="Arrow: Right 7">
            <a:extLst>
              <a:ext uri="{FF2B5EF4-FFF2-40B4-BE49-F238E27FC236}">
                <a16:creationId xmlns:a16="http://schemas.microsoft.com/office/drawing/2014/main" id="{4939EF33-2727-4851-83DB-DB148A27D3B5}"/>
              </a:ext>
            </a:extLst>
          </p:cNvPr>
          <p:cNvSpPr/>
          <p:nvPr/>
        </p:nvSpPr>
        <p:spPr>
          <a:xfrm rot="10800000">
            <a:off x="3330180" y="4248277"/>
            <a:ext cx="1370955" cy="1108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9" name="TextBox 8">
            <a:extLst>
              <a:ext uri="{FF2B5EF4-FFF2-40B4-BE49-F238E27FC236}">
                <a16:creationId xmlns:a16="http://schemas.microsoft.com/office/drawing/2014/main" id="{9DFCD4E3-D097-4902-89A2-419EA83B8344}"/>
              </a:ext>
            </a:extLst>
          </p:cNvPr>
          <p:cNvSpPr txBox="1"/>
          <p:nvPr/>
        </p:nvSpPr>
        <p:spPr>
          <a:xfrm>
            <a:off x="3020013" y="3886912"/>
            <a:ext cx="1704114" cy="374793"/>
          </a:xfrm>
          <a:prstGeom prst="rect">
            <a:avLst/>
          </a:prstGeom>
          <a:noFill/>
        </p:spPr>
        <p:txBody>
          <a:bodyPr wrap="square" rtlCol="0">
            <a:spAutoFit/>
          </a:bodyPr>
          <a:lstStyle/>
          <a:p>
            <a:pPr defTabSz="914225"/>
            <a:r>
              <a:rPr lang="en-US" sz="1800">
                <a:solidFill>
                  <a:prstClr val="black"/>
                </a:solidFill>
                <a:latin typeface="Calibri" panose="020F0502020204030204"/>
              </a:rPr>
              <a:t>HTTP Response</a:t>
            </a:r>
          </a:p>
        </p:txBody>
      </p:sp>
    </p:spTree>
    <p:extLst>
      <p:ext uri="{BB962C8B-B14F-4D97-AF65-F5344CB8AC3E}">
        <p14:creationId xmlns:p14="http://schemas.microsoft.com/office/powerpoint/2010/main" val="38052051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08E9BBE-0BCD-48DD-9A1F-CE57B68AFA09}"/>
              </a:ext>
            </a:extLst>
          </p:cNvPr>
          <p:cNvSpPr/>
          <p:nvPr/>
        </p:nvSpPr>
        <p:spPr>
          <a:xfrm>
            <a:off x="4947830" y="1533890"/>
            <a:ext cx="5641912" cy="4899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457112" lvl="1" algn="r" defTabSz="914225"/>
            <a:r>
              <a:rPr lang="en-US" sz="1800">
                <a:solidFill>
                  <a:prstClr val="white"/>
                </a:solidFill>
                <a:latin typeface="Calibri" panose="020F0502020204030204"/>
              </a:rPr>
              <a:t>                      App Services Infrastructure</a:t>
            </a:r>
          </a:p>
        </p:txBody>
      </p:sp>
      <p:sp>
        <p:nvSpPr>
          <p:cNvPr id="2" name="Title 1">
            <a:extLst>
              <a:ext uri="{FF2B5EF4-FFF2-40B4-BE49-F238E27FC236}">
                <a16:creationId xmlns:a16="http://schemas.microsoft.com/office/drawing/2014/main" id="{28BA7755-E8BF-4E84-8BDB-14DAC35B1220}"/>
              </a:ext>
            </a:extLst>
          </p:cNvPr>
          <p:cNvSpPr>
            <a:spLocks noGrp="1"/>
          </p:cNvSpPr>
          <p:nvPr>
            <p:ph type="title"/>
          </p:nvPr>
        </p:nvSpPr>
        <p:spPr/>
        <p:txBody>
          <a:bodyPr/>
          <a:lstStyle/>
          <a:p>
            <a:r>
              <a:rPr lang="en-US"/>
              <a:t>Functions “Behind the scenes”</a:t>
            </a:r>
          </a:p>
        </p:txBody>
      </p:sp>
      <p:sp>
        <p:nvSpPr>
          <p:cNvPr id="4" name="Rectangle 3">
            <a:extLst>
              <a:ext uri="{FF2B5EF4-FFF2-40B4-BE49-F238E27FC236}">
                <a16:creationId xmlns:a16="http://schemas.microsoft.com/office/drawing/2014/main" id="{2BD7B0F2-C090-4380-8BDC-245039F476B6}"/>
              </a:ext>
            </a:extLst>
          </p:cNvPr>
          <p:cNvSpPr/>
          <p:nvPr/>
        </p:nvSpPr>
        <p:spPr>
          <a:xfrm>
            <a:off x="2321255" y="2718813"/>
            <a:ext cx="1704114" cy="1325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r>
              <a:rPr lang="en-US" sz="1800">
                <a:solidFill>
                  <a:prstClr val="white"/>
                </a:solidFill>
                <a:latin typeface="Calibri" panose="020F0502020204030204"/>
              </a:rPr>
              <a:t>Azure Functions (App Services) HTTP Front-end</a:t>
            </a:r>
          </a:p>
        </p:txBody>
      </p:sp>
      <p:sp>
        <p:nvSpPr>
          <p:cNvPr id="5" name="Rectangle 4">
            <a:extLst>
              <a:ext uri="{FF2B5EF4-FFF2-40B4-BE49-F238E27FC236}">
                <a16:creationId xmlns:a16="http://schemas.microsoft.com/office/drawing/2014/main" id="{C491EE0A-45FD-4A83-A973-B0FF8F216F60}"/>
              </a:ext>
            </a:extLst>
          </p:cNvPr>
          <p:cNvSpPr/>
          <p:nvPr/>
        </p:nvSpPr>
        <p:spPr>
          <a:xfrm>
            <a:off x="2321255" y="4311876"/>
            <a:ext cx="1704114" cy="1147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r>
              <a:rPr lang="en-US" sz="1800">
                <a:solidFill>
                  <a:prstClr val="white"/>
                </a:solidFill>
                <a:latin typeface="Calibri" panose="020F0502020204030204"/>
              </a:rPr>
              <a:t>Scale Controller</a:t>
            </a:r>
          </a:p>
        </p:txBody>
      </p:sp>
      <p:grpSp>
        <p:nvGrpSpPr>
          <p:cNvPr id="15" name="Group 14">
            <a:extLst>
              <a:ext uri="{FF2B5EF4-FFF2-40B4-BE49-F238E27FC236}">
                <a16:creationId xmlns:a16="http://schemas.microsoft.com/office/drawing/2014/main" id="{ACE35C3D-51FE-4EBC-B977-6DCE319DD753}"/>
              </a:ext>
            </a:extLst>
          </p:cNvPr>
          <p:cNvGrpSpPr/>
          <p:nvPr/>
        </p:nvGrpSpPr>
        <p:grpSpPr>
          <a:xfrm>
            <a:off x="5372880" y="1690935"/>
            <a:ext cx="2247805" cy="1301273"/>
            <a:chOff x="4063399" y="1835368"/>
            <a:chExt cx="2248124" cy="1301457"/>
          </a:xfrm>
        </p:grpSpPr>
        <p:sp>
          <p:nvSpPr>
            <p:cNvPr id="9" name="Rectangle 8">
              <a:extLst>
                <a:ext uri="{FF2B5EF4-FFF2-40B4-BE49-F238E27FC236}">
                  <a16:creationId xmlns:a16="http://schemas.microsoft.com/office/drawing/2014/main" id="{84BEF645-78D3-4989-8C21-3CF729219449}"/>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12" name="TextBox 11">
              <a:extLst>
                <a:ext uri="{FF2B5EF4-FFF2-40B4-BE49-F238E27FC236}">
                  <a16:creationId xmlns:a16="http://schemas.microsoft.com/office/drawing/2014/main" id="{7BB596D4-7BDB-4932-B59F-372C8F7A114F}"/>
                </a:ext>
              </a:extLst>
            </p:cNvPr>
            <p:cNvSpPr txBox="1"/>
            <p:nvPr/>
          </p:nvSpPr>
          <p:spPr>
            <a:xfrm>
              <a:off x="4212190" y="1835368"/>
              <a:ext cx="2099333" cy="374846"/>
            </a:xfrm>
            <a:prstGeom prst="rect">
              <a:avLst/>
            </a:prstGeom>
            <a:noFill/>
          </p:spPr>
          <p:txBody>
            <a:bodyPr wrap="square" rtlCol="0">
              <a:spAutoFit/>
            </a:bodyPr>
            <a:lstStyle/>
            <a:p>
              <a:pPr defTabSz="914225"/>
              <a:r>
                <a:rPr lang="en-US" sz="1800">
                  <a:solidFill>
                    <a:prstClr val="white"/>
                  </a:solidFill>
                  <a:latin typeface="Calibri" panose="020F0502020204030204"/>
                </a:rPr>
                <a:t>Functions Instance</a:t>
              </a:r>
            </a:p>
          </p:txBody>
        </p:sp>
      </p:grpSp>
      <p:grpSp>
        <p:nvGrpSpPr>
          <p:cNvPr id="16" name="Group 15">
            <a:extLst>
              <a:ext uri="{FF2B5EF4-FFF2-40B4-BE49-F238E27FC236}">
                <a16:creationId xmlns:a16="http://schemas.microsoft.com/office/drawing/2014/main" id="{B631B2BB-A896-4C2A-AD9E-754AA2211AA6}"/>
              </a:ext>
            </a:extLst>
          </p:cNvPr>
          <p:cNvGrpSpPr/>
          <p:nvPr/>
        </p:nvGrpSpPr>
        <p:grpSpPr>
          <a:xfrm>
            <a:off x="5367469" y="3281441"/>
            <a:ext cx="2247805" cy="1301273"/>
            <a:chOff x="4063399" y="1835368"/>
            <a:chExt cx="2248124" cy="1301457"/>
          </a:xfrm>
        </p:grpSpPr>
        <p:sp>
          <p:nvSpPr>
            <p:cNvPr id="17" name="Rectangle 16">
              <a:extLst>
                <a:ext uri="{FF2B5EF4-FFF2-40B4-BE49-F238E27FC236}">
                  <a16:creationId xmlns:a16="http://schemas.microsoft.com/office/drawing/2014/main" id="{A11A0DBB-6342-4404-8C66-A92BECBD5581}"/>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18" name="TextBox 17">
              <a:extLst>
                <a:ext uri="{FF2B5EF4-FFF2-40B4-BE49-F238E27FC236}">
                  <a16:creationId xmlns:a16="http://schemas.microsoft.com/office/drawing/2014/main" id="{F35198F1-1D67-4EAD-B5C4-BE72165CD386}"/>
                </a:ext>
              </a:extLst>
            </p:cNvPr>
            <p:cNvSpPr txBox="1"/>
            <p:nvPr/>
          </p:nvSpPr>
          <p:spPr>
            <a:xfrm>
              <a:off x="4212190" y="1835368"/>
              <a:ext cx="2099333" cy="374846"/>
            </a:xfrm>
            <a:prstGeom prst="rect">
              <a:avLst/>
            </a:prstGeom>
            <a:noFill/>
          </p:spPr>
          <p:txBody>
            <a:bodyPr wrap="square" rtlCol="0">
              <a:spAutoFit/>
            </a:bodyPr>
            <a:lstStyle/>
            <a:p>
              <a:pPr defTabSz="914225"/>
              <a:r>
                <a:rPr lang="en-US" sz="1800">
                  <a:solidFill>
                    <a:prstClr val="white"/>
                  </a:solidFill>
                  <a:latin typeface="Calibri" panose="020F0502020204030204"/>
                </a:rPr>
                <a:t>Functions Instance</a:t>
              </a:r>
            </a:p>
          </p:txBody>
        </p:sp>
      </p:grpSp>
      <p:grpSp>
        <p:nvGrpSpPr>
          <p:cNvPr id="19" name="Group 18">
            <a:extLst>
              <a:ext uri="{FF2B5EF4-FFF2-40B4-BE49-F238E27FC236}">
                <a16:creationId xmlns:a16="http://schemas.microsoft.com/office/drawing/2014/main" id="{FEDD83A1-5D9A-4276-B44B-6FB29442466E}"/>
              </a:ext>
            </a:extLst>
          </p:cNvPr>
          <p:cNvGrpSpPr/>
          <p:nvPr/>
        </p:nvGrpSpPr>
        <p:grpSpPr>
          <a:xfrm>
            <a:off x="5372880" y="4974734"/>
            <a:ext cx="2247805" cy="1301273"/>
            <a:chOff x="4063399" y="1835368"/>
            <a:chExt cx="2248124" cy="1301457"/>
          </a:xfrm>
        </p:grpSpPr>
        <p:sp>
          <p:nvSpPr>
            <p:cNvPr id="20" name="Rectangle 19">
              <a:extLst>
                <a:ext uri="{FF2B5EF4-FFF2-40B4-BE49-F238E27FC236}">
                  <a16:creationId xmlns:a16="http://schemas.microsoft.com/office/drawing/2014/main" id="{01E5619B-5288-4C74-97D3-3D529E7390AC}"/>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21" name="TextBox 20">
              <a:extLst>
                <a:ext uri="{FF2B5EF4-FFF2-40B4-BE49-F238E27FC236}">
                  <a16:creationId xmlns:a16="http://schemas.microsoft.com/office/drawing/2014/main" id="{CCAA4A1D-7CF5-4D13-9737-88B24F8948A7}"/>
                </a:ext>
              </a:extLst>
            </p:cNvPr>
            <p:cNvSpPr txBox="1"/>
            <p:nvPr/>
          </p:nvSpPr>
          <p:spPr>
            <a:xfrm>
              <a:off x="4212190" y="1835368"/>
              <a:ext cx="2099333" cy="374846"/>
            </a:xfrm>
            <a:prstGeom prst="rect">
              <a:avLst/>
            </a:prstGeom>
            <a:noFill/>
          </p:spPr>
          <p:txBody>
            <a:bodyPr wrap="square" rtlCol="0">
              <a:spAutoFit/>
            </a:bodyPr>
            <a:lstStyle/>
            <a:p>
              <a:pPr defTabSz="914225"/>
              <a:r>
                <a:rPr lang="en-US" sz="1800">
                  <a:solidFill>
                    <a:prstClr val="white"/>
                  </a:solidFill>
                  <a:latin typeface="Calibri" panose="020F0502020204030204"/>
                </a:rPr>
                <a:t>Functions Instance</a:t>
              </a:r>
            </a:p>
          </p:txBody>
        </p:sp>
      </p:grpSp>
      <p:sp>
        <p:nvSpPr>
          <p:cNvPr id="22" name="Rectangle: Diagonal Corners Snipped 21">
            <a:extLst>
              <a:ext uri="{FF2B5EF4-FFF2-40B4-BE49-F238E27FC236}">
                <a16:creationId xmlns:a16="http://schemas.microsoft.com/office/drawing/2014/main" id="{F9F8933D-FDAF-4316-ABE3-190E0D849ABF}"/>
              </a:ext>
            </a:extLst>
          </p:cNvPr>
          <p:cNvSpPr/>
          <p:nvPr/>
        </p:nvSpPr>
        <p:spPr>
          <a:xfrm>
            <a:off x="5562226" y="2060216"/>
            <a:ext cx="1823130" cy="808724"/>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225"/>
            <a:r>
              <a:rPr lang="en-US" sz="1800">
                <a:solidFill>
                  <a:prstClr val="white"/>
                </a:solidFill>
                <a:latin typeface="Calibri" panose="020F0502020204030204"/>
              </a:rPr>
              <a:t>Azure Functions Runtime</a:t>
            </a:r>
          </a:p>
        </p:txBody>
      </p:sp>
      <p:sp>
        <p:nvSpPr>
          <p:cNvPr id="23" name="Rectangle: Diagonal Corners Snipped 22">
            <a:extLst>
              <a:ext uri="{FF2B5EF4-FFF2-40B4-BE49-F238E27FC236}">
                <a16:creationId xmlns:a16="http://schemas.microsoft.com/office/drawing/2014/main" id="{5E788C77-BB7E-448C-A2AE-DFFECBE47049}"/>
              </a:ext>
            </a:extLst>
          </p:cNvPr>
          <p:cNvSpPr/>
          <p:nvPr/>
        </p:nvSpPr>
        <p:spPr>
          <a:xfrm>
            <a:off x="5556815" y="3671204"/>
            <a:ext cx="1823130" cy="808724"/>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225"/>
            <a:r>
              <a:rPr lang="en-US" sz="1800">
                <a:solidFill>
                  <a:prstClr val="white"/>
                </a:solidFill>
                <a:latin typeface="Calibri" panose="020F0502020204030204"/>
              </a:rPr>
              <a:t>Azure Functions Runtime</a:t>
            </a:r>
          </a:p>
        </p:txBody>
      </p:sp>
      <p:sp>
        <p:nvSpPr>
          <p:cNvPr id="24" name="Rectangle: Diagonal Corners Snipped 23">
            <a:extLst>
              <a:ext uri="{FF2B5EF4-FFF2-40B4-BE49-F238E27FC236}">
                <a16:creationId xmlns:a16="http://schemas.microsoft.com/office/drawing/2014/main" id="{5774449C-7CD5-4331-9FC1-073DB0EB5EE0}"/>
              </a:ext>
            </a:extLst>
          </p:cNvPr>
          <p:cNvSpPr/>
          <p:nvPr/>
        </p:nvSpPr>
        <p:spPr>
          <a:xfrm>
            <a:off x="5556815" y="5364497"/>
            <a:ext cx="1823130" cy="808724"/>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225"/>
            <a:r>
              <a:rPr lang="en-US" sz="1800">
                <a:solidFill>
                  <a:prstClr val="white"/>
                </a:solidFill>
                <a:latin typeface="Calibri" panose="020F0502020204030204"/>
              </a:rPr>
              <a:t>Azure Functions Runtime</a:t>
            </a:r>
          </a:p>
        </p:txBody>
      </p:sp>
      <p:grpSp>
        <p:nvGrpSpPr>
          <p:cNvPr id="39" name="Group 38">
            <a:extLst>
              <a:ext uri="{FF2B5EF4-FFF2-40B4-BE49-F238E27FC236}">
                <a16:creationId xmlns:a16="http://schemas.microsoft.com/office/drawing/2014/main" id="{9362044B-A13D-4E48-9B1E-7307D09771E2}"/>
              </a:ext>
            </a:extLst>
          </p:cNvPr>
          <p:cNvGrpSpPr/>
          <p:nvPr/>
        </p:nvGrpSpPr>
        <p:grpSpPr>
          <a:xfrm>
            <a:off x="788904" y="2576927"/>
            <a:ext cx="1509358" cy="480143"/>
            <a:chOff x="788152" y="2576806"/>
            <a:chExt cx="1509572" cy="480211"/>
          </a:xfrm>
        </p:grpSpPr>
        <p:sp>
          <p:nvSpPr>
            <p:cNvPr id="29" name="Arrow: Right 28">
              <a:extLst>
                <a:ext uri="{FF2B5EF4-FFF2-40B4-BE49-F238E27FC236}">
                  <a16:creationId xmlns:a16="http://schemas.microsoft.com/office/drawing/2014/main" id="{55A81B84-FC21-4439-B441-40DB29291FF1}"/>
                </a:ext>
              </a:extLst>
            </p:cNvPr>
            <p:cNvSpPr/>
            <p:nvPr/>
          </p:nvSpPr>
          <p:spPr>
            <a:xfrm>
              <a:off x="903579" y="2946138"/>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30" name="TextBox 29">
              <a:extLst>
                <a:ext uri="{FF2B5EF4-FFF2-40B4-BE49-F238E27FC236}">
                  <a16:creationId xmlns:a16="http://schemas.microsoft.com/office/drawing/2014/main" id="{1815CE95-8A3B-4934-84DC-A607DA6043BC}"/>
                </a:ext>
              </a:extLst>
            </p:cNvPr>
            <p:cNvSpPr txBox="1"/>
            <p:nvPr/>
          </p:nvSpPr>
          <p:spPr>
            <a:xfrm>
              <a:off x="788152" y="2576806"/>
              <a:ext cx="1509572" cy="374846"/>
            </a:xfrm>
            <a:prstGeom prst="rect">
              <a:avLst/>
            </a:prstGeom>
            <a:noFill/>
          </p:spPr>
          <p:txBody>
            <a:bodyPr wrap="square" rtlCol="0">
              <a:spAutoFit/>
            </a:bodyPr>
            <a:lstStyle/>
            <a:p>
              <a:pPr defTabSz="914225"/>
              <a:r>
                <a:rPr lang="en-US" sz="1800">
                  <a:solidFill>
                    <a:prstClr val="black"/>
                  </a:solidFill>
                  <a:latin typeface="Calibri" panose="020F0502020204030204"/>
                </a:rPr>
                <a:t>HTTP Request</a:t>
              </a:r>
            </a:p>
          </p:txBody>
        </p:sp>
      </p:grpSp>
      <p:grpSp>
        <p:nvGrpSpPr>
          <p:cNvPr id="40" name="Group 39">
            <a:extLst>
              <a:ext uri="{FF2B5EF4-FFF2-40B4-BE49-F238E27FC236}">
                <a16:creationId xmlns:a16="http://schemas.microsoft.com/office/drawing/2014/main" id="{63F82C57-3C5C-4735-B94D-FC4568D7FB95}"/>
              </a:ext>
            </a:extLst>
          </p:cNvPr>
          <p:cNvGrpSpPr/>
          <p:nvPr/>
        </p:nvGrpSpPr>
        <p:grpSpPr>
          <a:xfrm>
            <a:off x="594149" y="3460252"/>
            <a:ext cx="1704114" cy="472227"/>
            <a:chOff x="593368" y="3460257"/>
            <a:chExt cx="1704356" cy="472294"/>
          </a:xfrm>
        </p:grpSpPr>
        <p:sp>
          <p:nvSpPr>
            <p:cNvPr id="31" name="Arrow: Right 30">
              <a:extLst>
                <a:ext uri="{FF2B5EF4-FFF2-40B4-BE49-F238E27FC236}">
                  <a16:creationId xmlns:a16="http://schemas.microsoft.com/office/drawing/2014/main" id="{E6759BDA-9603-44D4-971E-894721FEFAAA}"/>
                </a:ext>
              </a:extLst>
            </p:cNvPr>
            <p:cNvSpPr/>
            <p:nvPr/>
          </p:nvSpPr>
          <p:spPr>
            <a:xfrm rot="10800000">
              <a:off x="903579" y="3821672"/>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32" name="TextBox 31">
              <a:extLst>
                <a:ext uri="{FF2B5EF4-FFF2-40B4-BE49-F238E27FC236}">
                  <a16:creationId xmlns:a16="http://schemas.microsoft.com/office/drawing/2014/main" id="{C2BCE4B6-158F-41FB-BB9E-C70FDDCC569A}"/>
                </a:ext>
              </a:extLst>
            </p:cNvPr>
            <p:cNvSpPr txBox="1"/>
            <p:nvPr/>
          </p:nvSpPr>
          <p:spPr>
            <a:xfrm>
              <a:off x="593368" y="3460257"/>
              <a:ext cx="1704356" cy="374846"/>
            </a:xfrm>
            <a:prstGeom prst="rect">
              <a:avLst/>
            </a:prstGeom>
            <a:noFill/>
          </p:spPr>
          <p:txBody>
            <a:bodyPr wrap="square" rtlCol="0">
              <a:spAutoFit/>
            </a:bodyPr>
            <a:lstStyle/>
            <a:p>
              <a:pPr defTabSz="914225"/>
              <a:r>
                <a:rPr lang="en-US" sz="1800">
                  <a:solidFill>
                    <a:prstClr val="black"/>
                  </a:solidFill>
                  <a:latin typeface="Calibri" panose="020F0502020204030204"/>
                </a:rPr>
                <a:t>HTTP Response</a:t>
              </a:r>
            </a:p>
          </p:txBody>
        </p:sp>
      </p:grpSp>
      <p:cxnSp>
        <p:nvCxnSpPr>
          <p:cNvPr id="34" name="Straight Arrow Connector 33">
            <a:extLst>
              <a:ext uri="{FF2B5EF4-FFF2-40B4-BE49-F238E27FC236}">
                <a16:creationId xmlns:a16="http://schemas.microsoft.com/office/drawing/2014/main" id="{D4B00127-439E-45DA-AE4E-BB0D437D2307}"/>
              </a:ext>
            </a:extLst>
          </p:cNvPr>
          <p:cNvCxnSpPr>
            <a:stCxn id="4" idx="3"/>
            <a:endCxn id="17" idx="1"/>
          </p:cNvCxnSpPr>
          <p:nvPr/>
        </p:nvCxnSpPr>
        <p:spPr>
          <a:xfrm>
            <a:off x="4025370" y="3381502"/>
            <a:ext cx="1342101" cy="56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65E0E1D-433C-48FD-BBF0-86767B59CF33}"/>
              </a:ext>
            </a:extLst>
          </p:cNvPr>
          <p:cNvCxnSpPr>
            <a:stCxn id="4" idx="3"/>
            <a:endCxn id="9" idx="1"/>
          </p:cNvCxnSpPr>
          <p:nvPr/>
        </p:nvCxnSpPr>
        <p:spPr>
          <a:xfrm flipV="1">
            <a:off x="4025369" y="2351813"/>
            <a:ext cx="1347511" cy="102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0A0606-6688-4B4B-BF96-B0024027967D}"/>
              </a:ext>
            </a:extLst>
          </p:cNvPr>
          <p:cNvCxnSpPr>
            <a:stCxn id="4" idx="3"/>
            <a:endCxn id="20" idx="1"/>
          </p:cNvCxnSpPr>
          <p:nvPr/>
        </p:nvCxnSpPr>
        <p:spPr>
          <a:xfrm>
            <a:off x="4025369" y="3381501"/>
            <a:ext cx="1347511" cy="2254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AAE078AD-C8FB-4E75-B73F-36066D9BF1CC}"/>
              </a:ext>
            </a:extLst>
          </p:cNvPr>
          <p:cNvGrpSpPr/>
          <p:nvPr/>
        </p:nvGrpSpPr>
        <p:grpSpPr>
          <a:xfrm>
            <a:off x="4014549" y="3284223"/>
            <a:ext cx="1365092" cy="848241"/>
            <a:chOff x="4014253" y="3284202"/>
            <a:chExt cx="1365286" cy="848361"/>
          </a:xfrm>
        </p:grpSpPr>
        <p:cxnSp>
          <p:nvCxnSpPr>
            <p:cNvPr id="45" name="Straight Arrow Connector 44">
              <a:extLst>
                <a:ext uri="{FF2B5EF4-FFF2-40B4-BE49-F238E27FC236}">
                  <a16:creationId xmlns:a16="http://schemas.microsoft.com/office/drawing/2014/main" id="{4C99425A-EF24-4C30-A27D-0E360EE46000}"/>
                </a:ext>
              </a:extLst>
            </p:cNvPr>
            <p:cNvCxnSpPr/>
            <p:nvPr/>
          </p:nvCxnSpPr>
          <p:spPr>
            <a:xfrm>
              <a:off x="4019664" y="3468098"/>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304DB92-435F-4A28-9D3F-2B7F2F0FE4B9}"/>
                </a:ext>
              </a:extLst>
            </p:cNvPr>
            <p:cNvCxnSpPr/>
            <p:nvPr/>
          </p:nvCxnSpPr>
          <p:spPr>
            <a:xfrm>
              <a:off x="4014253" y="3571666"/>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A0215F8-4238-4024-A28F-899181D5F820}"/>
                </a:ext>
              </a:extLst>
            </p:cNvPr>
            <p:cNvCxnSpPr/>
            <p:nvPr/>
          </p:nvCxnSpPr>
          <p:spPr>
            <a:xfrm>
              <a:off x="4037248" y="3284202"/>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2273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5"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681">
            <a:extLst>
              <a:ext uri="{FF2B5EF4-FFF2-40B4-BE49-F238E27FC236}">
                <a16:creationId xmlns:a16="http://schemas.microsoft.com/office/drawing/2014/main" id="{7CFA8E3E-BCF8-4B5F-BC36-5F2BCC944147}"/>
              </a:ext>
            </a:extLst>
          </p:cNvPr>
          <p:cNvSpPr/>
          <p:nvPr/>
        </p:nvSpPr>
        <p:spPr bwMode="auto">
          <a:xfrm>
            <a:off x="662718" y="1842400"/>
            <a:ext cx="10876850" cy="456837"/>
          </a:xfrm>
          <a:prstGeom prst="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100" kern="0">
              <a:gradFill>
                <a:gsLst>
                  <a:gs pos="40075">
                    <a:srgbClr val="FFFFFF"/>
                  </a:gs>
                  <a:gs pos="30000">
                    <a:srgbClr val="FFFFFF"/>
                  </a:gs>
                </a:gsLst>
                <a:lin ang="5400000" scaled="0"/>
              </a:gradFill>
              <a:latin typeface="Segoe UI"/>
            </a:endParaRPr>
          </a:p>
        </p:txBody>
      </p:sp>
      <p:sp>
        <p:nvSpPr>
          <p:cNvPr id="581" name="Rectangle 580">
            <a:extLst>
              <a:ext uri="{FF2B5EF4-FFF2-40B4-BE49-F238E27FC236}">
                <a16:creationId xmlns:a16="http://schemas.microsoft.com/office/drawing/2014/main" id="{1F23F833-303A-4D39-B451-ECCA912E18CF}"/>
              </a:ext>
            </a:extLst>
          </p:cNvPr>
          <p:cNvSpPr/>
          <p:nvPr/>
        </p:nvSpPr>
        <p:spPr bwMode="auto">
          <a:xfrm>
            <a:off x="865" y="3627197"/>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Platform</a:t>
            </a:r>
          </a:p>
        </p:txBody>
      </p:sp>
      <p:sp>
        <p:nvSpPr>
          <p:cNvPr id="582" name="Rectangle 581">
            <a:extLst>
              <a:ext uri="{FF2B5EF4-FFF2-40B4-BE49-F238E27FC236}">
                <a16:creationId xmlns:a16="http://schemas.microsoft.com/office/drawing/2014/main" id="{2385DA91-E51A-437F-B02A-4C880841B0AA}"/>
              </a:ext>
            </a:extLst>
          </p:cNvPr>
          <p:cNvSpPr/>
          <p:nvPr/>
        </p:nvSpPr>
        <p:spPr bwMode="auto">
          <a:xfrm>
            <a:off x="865" y="4541468"/>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Application delivery</a:t>
            </a:r>
          </a:p>
        </p:txBody>
      </p:sp>
      <p:sp>
        <p:nvSpPr>
          <p:cNvPr id="583" name="Rectangle 582">
            <a:extLst>
              <a:ext uri="{FF2B5EF4-FFF2-40B4-BE49-F238E27FC236}">
                <a16:creationId xmlns:a16="http://schemas.microsoft.com/office/drawing/2014/main" id="{B038D50B-0D3A-459B-91DD-33AD46BCC3A2}"/>
              </a:ext>
            </a:extLst>
          </p:cNvPr>
          <p:cNvSpPr/>
          <p:nvPr/>
        </p:nvSpPr>
        <p:spPr bwMode="auto">
          <a:xfrm>
            <a:off x="1333" y="5455738"/>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Operating system</a:t>
            </a:r>
          </a:p>
        </p:txBody>
      </p:sp>
      <p:grpSp>
        <p:nvGrpSpPr>
          <p:cNvPr id="584" name="Group 583">
            <a:extLst>
              <a:ext uri="{FF2B5EF4-FFF2-40B4-BE49-F238E27FC236}">
                <a16:creationId xmlns:a16="http://schemas.microsoft.com/office/drawing/2014/main" id="{DF86E75F-85FC-44D1-9C3E-F407EF93BD4F}"/>
              </a:ext>
            </a:extLst>
          </p:cNvPr>
          <p:cNvGrpSpPr/>
          <p:nvPr/>
        </p:nvGrpSpPr>
        <p:grpSpPr>
          <a:xfrm>
            <a:off x="4765934" y="2942054"/>
            <a:ext cx="1292596" cy="3428514"/>
            <a:chOff x="4692071" y="2941425"/>
            <a:chExt cx="1292779" cy="3429000"/>
          </a:xfrm>
          <a:effectLst/>
        </p:grpSpPr>
        <p:sp>
          <p:nvSpPr>
            <p:cNvPr id="585" name="Rectangle 584">
              <a:extLst>
                <a:ext uri="{FF2B5EF4-FFF2-40B4-BE49-F238E27FC236}">
                  <a16:creationId xmlns:a16="http://schemas.microsoft.com/office/drawing/2014/main" id="{76DCCEE1-988B-4F4A-A5F4-428669C9309D}"/>
                </a:ext>
              </a:extLst>
            </p:cNvPr>
            <p:cNvSpPr/>
            <p:nvPr/>
          </p:nvSpPr>
          <p:spPr bwMode="auto">
            <a:xfrm>
              <a:off x="4696266"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6" name="Rectangle 585">
              <a:extLst>
                <a:ext uri="{FF2B5EF4-FFF2-40B4-BE49-F238E27FC236}">
                  <a16:creationId xmlns:a16="http://schemas.microsoft.com/office/drawing/2014/main" id="{6F2B6C49-5133-4A93-820E-15CB40DE13A4}"/>
                </a:ext>
              </a:extLst>
            </p:cNvPr>
            <p:cNvSpPr/>
            <p:nvPr/>
          </p:nvSpPr>
          <p:spPr bwMode="auto">
            <a:xfrm>
              <a:off x="4696266"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7" name="Rectangle 586">
              <a:extLst>
                <a:ext uri="{FF2B5EF4-FFF2-40B4-BE49-F238E27FC236}">
                  <a16:creationId xmlns:a16="http://schemas.microsoft.com/office/drawing/2014/main" id="{555192A4-7FD8-427E-A311-5B4F636456DB}"/>
                </a:ext>
              </a:extLst>
            </p:cNvPr>
            <p:cNvSpPr/>
            <p:nvPr/>
          </p:nvSpPr>
          <p:spPr bwMode="auto">
            <a:xfrm>
              <a:off x="4696734"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8" name="Rectangle 587">
              <a:extLst>
                <a:ext uri="{FF2B5EF4-FFF2-40B4-BE49-F238E27FC236}">
                  <a16:creationId xmlns:a16="http://schemas.microsoft.com/office/drawing/2014/main" id="{D95FE215-3092-4DD3-8207-B0B2F91B831B}"/>
                </a:ext>
              </a:extLst>
            </p:cNvPr>
            <p:cNvSpPr/>
            <p:nvPr/>
          </p:nvSpPr>
          <p:spPr bwMode="auto">
            <a:xfrm>
              <a:off x="4696266" y="2941425"/>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 service</a:t>
              </a:r>
            </a:p>
          </p:txBody>
        </p:sp>
        <p:pic>
          <p:nvPicPr>
            <p:cNvPr id="589" name="Picture 588">
              <a:extLst>
                <a:ext uri="{FF2B5EF4-FFF2-40B4-BE49-F238E27FC236}">
                  <a16:creationId xmlns:a16="http://schemas.microsoft.com/office/drawing/2014/main" id="{00FD4674-4B5E-4811-B4B5-B12F4DD690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5225" y="4727607"/>
              <a:ext cx="630295" cy="542436"/>
            </a:xfrm>
            <a:prstGeom prst="rect">
              <a:avLst/>
            </a:prstGeom>
          </p:spPr>
        </p:pic>
        <p:pic>
          <p:nvPicPr>
            <p:cNvPr id="590" name="Graphic 589">
              <a:extLst>
                <a:ext uri="{FF2B5EF4-FFF2-40B4-BE49-F238E27FC236}">
                  <a16:creationId xmlns:a16="http://schemas.microsoft.com/office/drawing/2014/main" id="{9219E400-3514-495E-A6B5-CB683925527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4695732" y="4679078"/>
              <a:ext cx="639493" cy="639493"/>
            </a:xfrm>
            <a:prstGeom prst="rect">
              <a:avLst/>
            </a:prstGeom>
          </p:spPr>
        </p:pic>
        <p:sp>
          <p:nvSpPr>
            <p:cNvPr id="591" name="TextBox 590">
              <a:extLst>
                <a:ext uri="{FF2B5EF4-FFF2-40B4-BE49-F238E27FC236}">
                  <a16:creationId xmlns:a16="http://schemas.microsoft.com/office/drawing/2014/main" id="{88B7199D-D1A9-4CB3-AF62-CB41ED8FFD3D}"/>
                </a:ext>
              </a:extLst>
            </p:cNvPr>
            <p:cNvSpPr txBox="1"/>
            <p:nvPr/>
          </p:nvSpPr>
          <p:spPr>
            <a:xfrm>
              <a:off x="4695732" y="527389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 or container</a:t>
              </a:r>
            </a:p>
          </p:txBody>
        </p:sp>
        <p:pic>
          <p:nvPicPr>
            <p:cNvPr id="592" name="Graphic 591">
              <a:extLst>
                <a:ext uri="{FF2B5EF4-FFF2-40B4-BE49-F238E27FC236}">
                  <a16:creationId xmlns:a16="http://schemas.microsoft.com/office/drawing/2014/main" id="{9CFBAF91-03A7-413A-A37E-05757D1B1E3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94279" y="3826842"/>
              <a:ext cx="508041" cy="508041"/>
            </a:xfrm>
            <a:prstGeom prst="rect">
              <a:avLst/>
            </a:prstGeom>
          </p:spPr>
        </p:pic>
        <p:sp>
          <p:nvSpPr>
            <p:cNvPr id="593" name="TextBox 592">
              <a:extLst>
                <a:ext uri="{FF2B5EF4-FFF2-40B4-BE49-F238E27FC236}">
                  <a16:creationId xmlns:a16="http://schemas.microsoft.com/office/drawing/2014/main" id="{06E7D3B6-C5A1-49BA-A291-2C71F6E1C221}"/>
                </a:ext>
              </a:extLst>
            </p:cNvPr>
            <p:cNvSpPr txBox="1"/>
            <p:nvPr/>
          </p:nvSpPr>
          <p:spPr>
            <a:xfrm>
              <a:off x="4704690" y="434052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App Service plan</a:t>
              </a:r>
            </a:p>
          </p:txBody>
        </p:sp>
        <p:pic>
          <p:nvPicPr>
            <p:cNvPr id="594" name="Graphic 593">
              <a:extLst>
                <a:ext uri="{FF2B5EF4-FFF2-40B4-BE49-F238E27FC236}">
                  <a16:creationId xmlns:a16="http://schemas.microsoft.com/office/drawing/2014/main" id="{68E4DBA8-680E-4A67-8CBB-23F47289CC6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37539" y="3820864"/>
              <a:ext cx="548640" cy="548640"/>
            </a:xfrm>
            <a:prstGeom prst="rect">
              <a:avLst/>
            </a:prstGeom>
          </p:spPr>
        </p:pic>
        <p:pic>
          <p:nvPicPr>
            <p:cNvPr id="595" name="Graphic 594">
              <a:extLst>
                <a:ext uri="{FF2B5EF4-FFF2-40B4-BE49-F238E27FC236}">
                  <a16:creationId xmlns:a16="http://schemas.microsoft.com/office/drawing/2014/main" id="{08C10518-FD36-4852-ABD9-974BFB5B93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443" y="5675100"/>
              <a:ext cx="476250" cy="476250"/>
            </a:xfrm>
            <a:prstGeom prst="rect">
              <a:avLst/>
            </a:prstGeom>
          </p:spPr>
        </p:pic>
        <p:pic>
          <p:nvPicPr>
            <p:cNvPr id="596" name="Graphic 595">
              <a:extLst>
                <a:ext uri="{FF2B5EF4-FFF2-40B4-BE49-F238E27FC236}">
                  <a16:creationId xmlns:a16="http://schemas.microsoft.com/office/drawing/2014/main" id="{FC3B9AD9-6733-4D82-8351-836A77A9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865" y="5675247"/>
              <a:ext cx="476250" cy="476250"/>
            </a:xfrm>
            <a:prstGeom prst="rect">
              <a:avLst/>
            </a:prstGeom>
          </p:spPr>
        </p:pic>
        <p:sp>
          <p:nvSpPr>
            <p:cNvPr id="597" name="TextBox 596">
              <a:extLst>
                <a:ext uri="{FF2B5EF4-FFF2-40B4-BE49-F238E27FC236}">
                  <a16:creationId xmlns:a16="http://schemas.microsoft.com/office/drawing/2014/main" id="{0D041EAC-B68A-4A0D-8655-5B4CFA3A7B26}"/>
                </a:ext>
              </a:extLst>
            </p:cNvPr>
            <p:cNvSpPr txBox="1"/>
            <p:nvPr/>
          </p:nvSpPr>
          <p:spPr>
            <a:xfrm>
              <a:off x="4692071" y="61800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or Linux</a:t>
              </a:r>
            </a:p>
          </p:txBody>
        </p:sp>
      </p:grpSp>
      <p:grpSp>
        <p:nvGrpSpPr>
          <p:cNvPr id="598" name="Group 597">
            <a:extLst>
              <a:ext uri="{FF2B5EF4-FFF2-40B4-BE49-F238E27FC236}">
                <a16:creationId xmlns:a16="http://schemas.microsoft.com/office/drawing/2014/main" id="{8C23C218-4946-417C-BEC4-E3152907F146}"/>
              </a:ext>
            </a:extLst>
          </p:cNvPr>
          <p:cNvGrpSpPr/>
          <p:nvPr/>
        </p:nvGrpSpPr>
        <p:grpSpPr>
          <a:xfrm>
            <a:off x="2022219" y="2941494"/>
            <a:ext cx="1289608" cy="3428514"/>
            <a:chOff x="3317981" y="2941425"/>
            <a:chExt cx="1289791" cy="3429000"/>
          </a:xfrm>
          <a:effectLst/>
        </p:grpSpPr>
        <p:sp>
          <p:nvSpPr>
            <p:cNvPr id="599" name="Rectangle 598">
              <a:extLst>
                <a:ext uri="{FF2B5EF4-FFF2-40B4-BE49-F238E27FC236}">
                  <a16:creationId xmlns:a16="http://schemas.microsoft.com/office/drawing/2014/main" id="{FC1F6E2E-D640-4747-A0F5-EF773D6E81FA}"/>
                </a:ext>
              </a:extLst>
            </p:cNvPr>
            <p:cNvSpPr/>
            <p:nvPr/>
          </p:nvSpPr>
          <p:spPr bwMode="auto">
            <a:xfrm>
              <a:off x="3328318"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0" name="Rectangle 599">
              <a:extLst>
                <a:ext uri="{FF2B5EF4-FFF2-40B4-BE49-F238E27FC236}">
                  <a16:creationId xmlns:a16="http://schemas.microsoft.com/office/drawing/2014/main" id="{37534728-5824-4313-87B4-677E5B553405}"/>
                </a:ext>
              </a:extLst>
            </p:cNvPr>
            <p:cNvSpPr/>
            <p:nvPr/>
          </p:nvSpPr>
          <p:spPr bwMode="auto">
            <a:xfrm>
              <a:off x="3328318"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1" name="Rectangle 600">
              <a:extLst>
                <a:ext uri="{FF2B5EF4-FFF2-40B4-BE49-F238E27FC236}">
                  <a16:creationId xmlns:a16="http://schemas.microsoft.com/office/drawing/2014/main" id="{EEE4C1DC-97C7-467D-95A2-2945D2DDEFD3}"/>
                </a:ext>
              </a:extLst>
            </p:cNvPr>
            <p:cNvSpPr/>
            <p:nvPr/>
          </p:nvSpPr>
          <p:spPr bwMode="auto">
            <a:xfrm>
              <a:off x="3328786"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2" name="Rectangle 601">
              <a:extLst>
                <a:ext uri="{FF2B5EF4-FFF2-40B4-BE49-F238E27FC236}">
                  <a16:creationId xmlns:a16="http://schemas.microsoft.com/office/drawing/2014/main" id="{7B2D08CA-6EA0-45BF-AF11-36B3AFFEFC53}"/>
                </a:ext>
              </a:extLst>
            </p:cNvPr>
            <p:cNvSpPr/>
            <p:nvPr/>
          </p:nvSpPr>
          <p:spPr bwMode="auto">
            <a:xfrm>
              <a:off x="3328318" y="2941425"/>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a:t>
              </a:r>
            </a:p>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service</a:t>
              </a:r>
            </a:p>
          </p:txBody>
        </p:sp>
        <p:sp>
          <p:nvSpPr>
            <p:cNvPr id="603" name="TextBox 602">
              <a:extLst>
                <a:ext uri="{FF2B5EF4-FFF2-40B4-BE49-F238E27FC236}">
                  <a16:creationId xmlns:a16="http://schemas.microsoft.com/office/drawing/2014/main" id="{7C1D525B-F73C-4FB5-AB82-B72EE5782C4B}"/>
                </a:ext>
              </a:extLst>
            </p:cNvPr>
            <p:cNvSpPr txBox="1"/>
            <p:nvPr/>
          </p:nvSpPr>
          <p:spPr>
            <a:xfrm>
              <a:off x="3324126"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a:t>
              </a:r>
            </a:p>
          </p:txBody>
        </p:sp>
        <p:pic>
          <p:nvPicPr>
            <p:cNvPr id="604" name="Graphic 603">
              <a:extLst>
                <a:ext uri="{FF2B5EF4-FFF2-40B4-BE49-F238E27FC236}">
                  <a16:creationId xmlns:a16="http://schemas.microsoft.com/office/drawing/2014/main" id="{7189927F-D1C7-4300-9B6D-8109DB70A490}"/>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605" name="Graphic 604">
              <a:extLst>
                <a:ext uri="{FF2B5EF4-FFF2-40B4-BE49-F238E27FC236}">
                  <a16:creationId xmlns:a16="http://schemas.microsoft.com/office/drawing/2014/main" id="{929E46A6-ED23-40F0-9A90-98B5E6B0588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684308" y="3826842"/>
              <a:ext cx="548640" cy="548640"/>
            </a:xfrm>
            <a:prstGeom prst="rect">
              <a:avLst/>
            </a:prstGeom>
          </p:spPr>
        </p:pic>
        <p:sp>
          <p:nvSpPr>
            <p:cNvPr id="606" name="TextBox 605">
              <a:extLst>
                <a:ext uri="{FF2B5EF4-FFF2-40B4-BE49-F238E27FC236}">
                  <a16:creationId xmlns:a16="http://schemas.microsoft.com/office/drawing/2014/main" id="{35FDF9DF-F9AC-4E15-8D4B-444A85653FA5}"/>
                </a:ext>
              </a:extLst>
            </p:cNvPr>
            <p:cNvSpPr txBox="1"/>
            <p:nvPr/>
          </p:nvSpPr>
          <p:spPr>
            <a:xfrm>
              <a:off x="3318687"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Consumption plan</a:t>
              </a:r>
            </a:p>
          </p:txBody>
        </p:sp>
        <p:pic>
          <p:nvPicPr>
            <p:cNvPr id="607" name="Graphic 606">
              <a:extLst>
                <a:ext uri="{FF2B5EF4-FFF2-40B4-BE49-F238E27FC236}">
                  <a16:creationId xmlns:a16="http://schemas.microsoft.com/office/drawing/2014/main" id="{A77718F1-8336-4A1D-9D6C-C69F7E505A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0770" y="5681074"/>
              <a:ext cx="476250" cy="476250"/>
            </a:xfrm>
            <a:prstGeom prst="rect">
              <a:avLst/>
            </a:prstGeom>
          </p:spPr>
        </p:pic>
        <p:pic>
          <p:nvPicPr>
            <p:cNvPr id="608" name="Graphic 607">
              <a:extLst>
                <a:ext uri="{FF2B5EF4-FFF2-40B4-BE49-F238E27FC236}">
                  <a16:creationId xmlns:a16="http://schemas.microsoft.com/office/drawing/2014/main" id="{9E7A1C4D-3038-4FAF-B283-D0FE5464A2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9693" y="5681074"/>
              <a:ext cx="476250" cy="476250"/>
            </a:xfrm>
            <a:prstGeom prst="rect">
              <a:avLst/>
            </a:prstGeom>
          </p:spPr>
        </p:pic>
        <p:sp>
          <p:nvSpPr>
            <p:cNvPr id="609" name="TextBox 608">
              <a:extLst>
                <a:ext uri="{FF2B5EF4-FFF2-40B4-BE49-F238E27FC236}">
                  <a16:creationId xmlns:a16="http://schemas.microsoft.com/office/drawing/2014/main" id="{F4F6499C-24E7-42DE-A33C-FB8A3C669F8F}"/>
                </a:ext>
              </a:extLst>
            </p:cNvPr>
            <p:cNvSpPr txBox="1"/>
            <p:nvPr/>
          </p:nvSpPr>
          <p:spPr>
            <a:xfrm>
              <a:off x="3317981" y="61800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or Linux</a:t>
              </a:r>
            </a:p>
          </p:txBody>
        </p:sp>
      </p:grpSp>
      <p:grpSp>
        <p:nvGrpSpPr>
          <p:cNvPr id="610" name="Group 609">
            <a:extLst>
              <a:ext uri="{FF2B5EF4-FFF2-40B4-BE49-F238E27FC236}">
                <a16:creationId xmlns:a16="http://schemas.microsoft.com/office/drawing/2014/main" id="{51C7930B-C2FF-4FC5-BFE9-486589106EA9}"/>
              </a:ext>
            </a:extLst>
          </p:cNvPr>
          <p:cNvGrpSpPr/>
          <p:nvPr/>
        </p:nvGrpSpPr>
        <p:grpSpPr>
          <a:xfrm>
            <a:off x="10250390" y="2942054"/>
            <a:ext cx="1289177" cy="3428514"/>
            <a:chOff x="10177306" y="2941425"/>
            <a:chExt cx="1289360" cy="3429000"/>
          </a:xfrm>
          <a:effectLst/>
        </p:grpSpPr>
        <p:sp>
          <p:nvSpPr>
            <p:cNvPr id="611" name="Rectangle 610">
              <a:extLst>
                <a:ext uri="{FF2B5EF4-FFF2-40B4-BE49-F238E27FC236}">
                  <a16:creationId xmlns:a16="http://schemas.microsoft.com/office/drawing/2014/main" id="{AE5149D5-9881-49C9-B9E4-4C8BFA9E715A}"/>
                </a:ext>
              </a:extLst>
            </p:cNvPr>
            <p:cNvSpPr/>
            <p:nvPr/>
          </p:nvSpPr>
          <p:spPr bwMode="auto">
            <a:xfrm>
              <a:off x="10182119"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2" name="Rectangle 611">
              <a:extLst>
                <a:ext uri="{FF2B5EF4-FFF2-40B4-BE49-F238E27FC236}">
                  <a16:creationId xmlns:a16="http://schemas.microsoft.com/office/drawing/2014/main" id="{312B46B6-690D-46B4-850C-E20EC84FEB36}"/>
                </a:ext>
              </a:extLst>
            </p:cNvPr>
            <p:cNvSpPr/>
            <p:nvPr/>
          </p:nvSpPr>
          <p:spPr bwMode="auto">
            <a:xfrm>
              <a:off x="10182119"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3" name="Rectangle 612">
              <a:extLst>
                <a:ext uri="{FF2B5EF4-FFF2-40B4-BE49-F238E27FC236}">
                  <a16:creationId xmlns:a16="http://schemas.microsoft.com/office/drawing/2014/main" id="{8C3D3FE5-2557-4408-9AF7-DEE6F4747B19}"/>
                </a:ext>
              </a:extLst>
            </p:cNvPr>
            <p:cNvSpPr/>
            <p:nvPr/>
          </p:nvSpPr>
          <p:spPr bwMode="auto">
            <a:xfrm>
              <a:off x="10182587"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4" name="Rectangle 613">
              <a:extLst>
                <a:ext uri="{FF2B5EF4-FFF2-40B4-BE49-F238E27FC236}">
                  <a16:creationId xmlns:a16="http://schemas.microsoft.com/office/drawing/2014/main" id="{50A386A4-9A74-4E2E-8A27-35B1A2FE5620}"/>
                </a:ext>
              </a:extLst>
            </p:cNvPr>
            <p:cNvSpPr/>
            <p:nvPr/>
          </p:nvSpPr>
          <p:spPr bwMode="auto">
            <a:xfrm>
              <a:off x="10182119" y="2941425"/>
              <a:ext cx="1278986" cy="685800"/>
            </a:xfrm>
            <a:prstGeom prst="rect">
              <a:avLst/>
            </a:prstGeom>
            <a:solidFill>
              <a:schemeClr val="accent6"/>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Calibri" panose="020F0502020204030204"/>
                </a:rPr>
                <a:t>Non-Azure hosts / on-premises</a:t>
              </a:r>
            </a:p>
          </p:txBody>
        </p:sp>
        <p:sp>
          <p:nvSpPr>
            <p:cNvPr id="615" name="TextBox 614">
              <a:extLst>
                <a:ext uri="{FF2B5EF4-FFF2-40B4-BE49-F238E27FC236}">
                  <a16:creationId xmlns:a16="http://schemas.microsoft.com/office/drawing/2014/main" id="{D6C4A3AC-FC02-42FF-A680-B8AF01795CDF}"/>
                </a:ext>
              </a:extLst>
            </p:cNvPr>
            <p:cNvSpPr txBox="1"/>
            <p:nvPr/>
          </p:nvSpPr>
          <p:spPr>
            <a:xfrm>
              <a:off x="10186506"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a:t>
              </a:r>
            </a:p>
          </p:txBody>
        </p:sp>
        <p:pic>
          <p:nvPicPr>
            <p:cNvPr id="616" name="Graphic 615">
              <a:extLst>
                <a:ext uri="{FF2B5EF4-FFF2-40B4-BE49-F238E27FC236}">
                  <a16:creationId xmlns:a16="http://schemas.microsoft.com/office/drawing/2014/main" id="{BB7F95CB-BAF6-4006-A9EA-DAEBCA3EC74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10501262" y="4679077"/>
              <a:ext cx="639493" cy="639493"/>
            </a:xfrm>
            <a:prstGeom prst="rect">
              <a:avLst/>
            </a:prstGeom>
          </p:spPr>
        </p:pic>
        <p:sp>
          <p:nvSpPr>
            <p:cNvPr id="617" name="TextBox 616">
              <a:extLst>
                <a:ext uri="{FF2B5EF4-FFF2-40B4-BE49-F238E27FC236}">
                  <a16:creationId xmlns:a16="http://schemas.microsoft.com/office/drawing/2014/main" id="{50DB8051-AD53-4724-AA30-214641397C1D}"/>
                </a:ext>
              </a:extLst>
            </p:cNvPr>
            <p:cNvSpPr txBox="1"/>
            <p:nvPr/>
          </p:nvSpPr>
          <p:spPr>
            <a:xfrm>
              <a:off x="10178480" y="4345546"/>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App Service on Azure Stack</a:t>
              </a:r>
            </a:p>
          </p:txBody>
        </p:sp>
        <p:pic>
          <p:nvPicPr>
            <p:cNvPr id="618" name="Graphic 617">
              <a:extLst>
                <a:ext uri="{FF2B5EF4-FFF2-40B4-BE49-F238E27FC236}">
                  <a16:creationId xmlns:a16="http://schemas.microsoft.com/office/drawing/2014/main" id="{C8EC48C8-FEB9-40E6-8737-EA937FC144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461" y="5675100"/>
              <a:ext cx="476250" cy="476250"/>
            </a:xfrm>
            <a:prstGeom prst="rect">
              <a:avLst/>
            </a:prstGeom>
          </p:spPr>
        </p:pic>
        <p:sp>
          <p:nvSpPr>
            <p:cNvPr id="619" name="TextBox 618">
              <a:extLst>
                <a:ext uri="{FF2B5EF4-FFF2-40B4-BE49-F238E27FC236}">
                  <a16:creationId xmlns:a16="http://schemas.microsoft.com/office/drawing/2014/main" id="{02174B27-791D-40AF-AAB1-FB10C4D84538}"/>
                </a:ext>
              </a:extLst>
            </p:cNvPr>
            <p:cNvSpPr txBox="1"/>
            <p:nvPr/>
          </p:nvSpPr>
          <p:spPr>
            <a:xfrm>
              <a:off x="10177306" y="617141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a:t>
              </a:r>
            </a:p>
          </p:txBody>
        </p:sp>
        <p:pic>
          <p:nvPicPr>
            <p:cNvPr id="620" name="Graphic 619">
              <a:extLst>
                <a:ext uri="{FF2B5EF4-FFF2-40B4-BE49-F238E27FC236}">
                  <a16:creationId xmlns:a16="http://schemas.microsoft.com/office/drawing/2014/main" id="{8A035171-7D6B-49D0-869F-F050F8CEB6F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563365" y="3826842"/>
              <a:ext cx="508041" cy="508041"/>
            </a:xfrm>
            <a:prstGeom prst="rect">
              <a:avLst/>
            </a:prstGeom>
          </p:spPr>
        </p:pic>
      </p:grpSp>
      <p:grpSp>
        <p:nvGrpSpPr>
          <p:cNvPr id="621" name="Group 620">
            <a:extLst>
              <a:ext uri="{FF2B5EF4-FFF2-40B4-BE49-F238E27FC236}">
                <a16:creationId xmlns:a16="http://schemas.microsoft.com/office/drawing/2014/main" id="{F9971C7E-9CF0-4136-A7E8-614C9FD1E08B}"/>
              </a:ext>
            </a:extLst>
          </p:cNvPr>
          <p:cNvGrpSpPr/>
          <p:nvPr/>
        </p:nvGrpSpPr>
        <p:grpSpPr>
          <a:xfrm>
            <a:off x="7498601" y="2942054"/>
            <a:ext cx="1287870" cy="3428514"/>
            <a:chOff x="7425127" y="2941425"/>
            <a:chExt cx="1288052" cy="3429000"/>
          </a:xfrm>
          <a:effectLst/>
        </p:grpSpPr>
        <p:sp>
          <p:nvSpPr>
            <p:cNvPr id="622" name="Rectangle 621">
              <a:extLst>
                <a:ext uri="{FF2B5EF4-FFF2-40B4-BE49-F238E27FC236}">
                  <a16:creationId xmlns:a16="http://schemas.microsoft.com/office/drawing/2014/main" id="{0A003610-C1CF-4126-9735-578FD0379408}"/>
                </a:ext>
              </a:extLst>
            </p:cNvPr>
            <p:cNvSpPr/>
            <p:nvPr/>
          </p:nvSpPr>
          <p:spPr bwMode="auto">
            <a:xfrm>
              <a:off x="7433725"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3" name="Rectangle 622">
              <a:extLst>
                <a:ext uri="{FF2B5EF4-FFF2-40B4-BE49-F238E27FC236}">
                  <a16:creationId xmlns:a16="http://schemas.microsoft.com/office/drawing/2014/main" id="{360EFBA8-2017-45E3-924F-9B1EC1FA0395}"/>
                </a:ext>
              </a:extLst>
            </p:cNvPr>
            <p:cNvSpPr/>
            <p:nvPr/>
          </p:nvSpPr>
          <p:spPr bwMode="auto">
            <a:xfrm>
              <a:off x="7433725"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4" name="Rectangle 623">
              <a:extLst>
                <a:ext uri="{FF2B5EF4-FFF2-40B4-BE49-F238E27FC236}">
                  <a16:creationId xmlns:a16="http://schemas.microsoft.com/office/drawing/2014/main" id="{F43DF738-AD75-4AE3-BEB7-C9EB9B6A6056}"/>
                </a:ext>
              </a:extLst>
            </p:cNvPr>
            <p:cNvSpPr/>
            <p:nvPr/>
          </p:nvSpPr>
          <p:spPr bwMode="auto">
            <a:xfrm>
              <a:off x="7434193"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5" name="Rectangle 624">
              <a:extLst>
                <a:ext uri="{FF2B5EF4-FFF2-40B4-BE49-F238E27FC236}">
                  <a16:creationId xmlns:a16="http://schemas.microsoft.com/office/drawing/2014/main" id="{AEBCBDB0-9FBA-4920-91B8-A87F16FADD5E}"/>
                </a:ext>
              </a:extLst>
            </p:cNvPr>
            <p:cNvSpPr/>
            <p:nvPr/>
          </p:nvSpPr>
          <p:spPr bwMode="auto">
            <a:xfrm>
              <a:off x="7433725" y="2941425"/>
              <a:ext cx="1278986" cy="685800"/>
            </a:xfrm>
            <a:prstGeom prst="rect">
              <a:avLst/>
            </a:prstGeom>
            <a:solidFill>
              <a:schemeClr val="accent2"/>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Additional Azure hosts</a:t>
              </a:r>
            </a:p>
          </p:txBody>
        </p:sp>
        <p:pic>
          <p:nvPicPr>
            <p:cNvPr id="626" name="Picture 625">
              <a:extLst>
                <a:ext uri="{FF2B5EF4-FFF2-40B4-BE49-F238E27FC236}">
                  <a16:creationId xmlns:a16="http://schemas.microsoft.com/office/drawing/2014/main" id="{0C05E896-2933-4F6D-BBF9-234CAAC4F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58037" y="4727607"/>
              <a:ext cx="630295" cy="542436"/>
            </a:xfrm>
            <a:prstGeom prst="rect">
              <a:avLst/>
            </a:prstGeom>
          </p:spPr>
        </p:pic>
        <p:sp>
          <p:nvSpPr>
            <p:cNvPr id="627" name="TextBox 626">
              <a:extLst>
                <a:ext uri="{FF2B5EF4-FFF2-40B4-BE49-F238E27FC236}">
                  <a16:creationId xmlns:a16="http://schemas.microsoft.com/office/drawing/2014/main" id="{B8BCDB8B-E14D-4017-8AF8-FFE8257BEBF6}"/>
                </a:ext>
              </a:extLst>
            </p:cNvPr>
            <p:cNvSpPr txBox="1"/>
            <p:nvPr/>
          </p:nvSpPr>
          <p:spPr>
            <a:xfrm>
              <a:off x="7425127"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Container</a:t>
              </a:r>
            </a:p>
          </p:txBody>
        </p:sp>
        <p:pic>
          <p:nvPicPr>
            <p:cNvPr id="628" name="Graphic 627">
              <a:extLst>
                <a:ext uri="{FF2B5EF4-FFF2-40B4-BE49-F238E27FC236}">
                  <a16:creationId xmlns:a16="http://schemas.microsoft.com/office/drawing/2014/main" id="{9146CFD8-226C-420E-B76D-E4831EF948D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461067" y="3888643"/>
              <a:ext cx="365760" cy="365760"/>
            </a:xfrm>
            <a:prstGeom prst="rect">
              <a:avLst/>
            </a:prstGeom>
          </p:spPr>
        </p:pic>
        <p:pic>
          <p:nvPicPr>
            <p:cNvPr id="629" name="Picture 628">
              <a:extLst>
                <a:ext uri="{FF2B5EF4-FFF2-40B4-BE49-F238E27FC236}">
                  <a16:creationId xmlns:a16="http://schemas.microsoft.com/office/drawing/2014/main" id="{427FED16-944F-4E76-96EE-5433E76E83B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889403" y="3895808"/>
              <a:ext cx="365760" cy="365760"/>
            </a:xfrm>
            <a:prstGeom prst="rect">
              <a:avLst/>
            </a:prstGeom>
          </p:spPr>
        </p:pic>
        <p:sp>
          <p:nvSpPr>
            <p:cNvPr id="630" name="TextBox 629">
              <a:extLst>
                <a:ext uri="{FF2B5EF4-FFF2-40B4-BE49-F238E27FC236}">
                  <a16:creationId xmlns:a16="http://schemas.microsoft.com/office/drawing/2014/main" id="{AFBC5D89-C8A7-4C7A-9D2D-2A2ECA942916}"/>
                </a:ext>
              </a:extLst>
            </p:cNvPr>
            <p:cNvSpPr txBox="1"/>
            <p:nvPr/>
          </p:nvSpPr>
          <p:spPr>
            <a:xfrm>
              <a:off x="7432527" y="4345545"/>
              <a:ext cx="1279512"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AKS, Service Fabric, …</a:t>
              </a:r>
            </a:p>
          </p:txBody>
        </p:sp>
        <p:sp>
          <p:nvSpPr>
            <p:cNvPr id="631" name="Rectangle 630">
              <a:extLst>
                <a:ext uri="{FF2B5EF4-FFF2-40B4-BE49-F238E27FC236}">
                  <a16:creationId xmlns:a16="http://schemas.microsoft.com/office/drawing/2014/main" id="{A7B045DF-F3B4-40DA-BD5C-FBED306143BC}"/>
                </a:ext>
              </a:extLst>
            </p:cNvPr>
            <p:cNvSpPr/>
            <p:nvPr/>
          </p:nvSpPr>
          <p:spPr bwMode="auto">
            <a:xfrm>
              <a:off x="8301202" y="3901314"/>
              <a:ext cx="365760" cy="36576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pic>
          <p:nvPicPr>
            <p:cNvPr id="632" name="Graphic 631">
              <a:extLst>
                <a:ext uri="{FF2B5EF4-FFF2-40B4-BE49-F238E27FC236}">
                  <a16:creationId xmlns:a16="http://schemas.microsoft.com/office/drawing/2014/main" id="{50F94E38-7471-469E-8541-5FEBA99E40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4478" y="5675992"/>
              <a:ext cx="476250" cy="476250"/>
            </a:xfrm>
            <a:prstGeom prst="rect">
              <a:avLst/>
            </a:prstGeom>
          </p:spPr>
        </p:pic>
        <p:sp>
          <p:nvSpPr>
            <p:cNvPr id="633" name="TextBox 632">
              <a:extLst>
                <a:ext uri="{FF2B5EF4-FFF2-40B4-BE49-F238E27FC236}">
                  <a16:creationId xmlns:a16="http://schemas.microsoft.com/office/drawing/2014/main" id="{E46B5F43-66E0-4B0D-9D72-A750C0E22610}"/>
                </a:ext>
              </a:extLst>
            </p:cNvPr>
            <p:cNvSpPr txBox="1"/>
            <p:nvPr/>
          </p:nvSpPr>
          <p:spPr>
            <a:xfrm>
              <a:off x="7429401" y="6186650"/>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Linux</a:t>
              </a:r>
            </a:p>
          </p:txBody>
        </p:sp>
      </p:grpSp>
      <p:grpSp>
        <p:nvGrpSpPr>
          <p:cNvPr id="634" name="Group 633">
            <a:extLst>
              <a:ext uri="{FF2B5EF4-FFF2-40B4-BE49-F238E27FC236}">
                <a16:creationId xmlns:a16="http://schemas.microsoft.com/office/drawing/2014/main" id="{8D97FBBC-CE9D-4D8D-9E3A-68C415CCDF0E}"/>
              </a:ext>
            </a:extLst>
          </p:cNvPr>
          <p:cNvGrpSpPr/>
          <p:nvPr/>
        </p:nvGrpSpPr>
        <p:grpSpPr>
          <a:xfrm>
            <a:off x="8873005" y="2942054"/>
            <a:ext cx="1287223" cy="3428514"/>
            <a:chOff x="8799726" y="2941425"/>
            <a:chExt cx="1287405" cy="3429000"/>
          </a:xfrm>
          <a:effectLst/>
        </p:grpSpPr>
        <p:sp>
          <p:nvSpPr>
            <p:cNvPr id="635" name="Rectangle 634">
              <a:extLst>
                <a:ext uri="{FF2B5EF4-FFF2-40B4-BE49-F238E27FC236}">
                  <a16:creationId xmlns:a16="http://schemas.microsoft.com/office/drawing/2014/main" id="{CF036686-E2D4-4E48-BC7C-AAE648280BF2}"/>
                </a:ext>
              </a:extLst>
            </p:cNvPr>
            <p:cNvSpPr/>
            <p:nvPr/>
          </p:nvSpPr>
          <p:spPr bwMode="auto">
            <a:xfrm>
              <a:off x="8804573"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6" name="Rectangle 635">
              <a:extLst>
                <a:ext uri="{FF2B5EF4-FFF2-40B4-BE49-F238E27FC236}">
                  <a16:creationId xmlns:a16="http://schemas.microsoft.com/office/drawing/2014/main" id="{42D64A06-844A-4538-A409-87A9AA35E304}"/>
                </a:ext>
              </a:extLst>
            </p:cNvPr>
            <p:cNvSpPr/>
            <p:nvPr/>
          </p:nvSpPr>
          <p:spPr bwMode="auto">
            <a:xfrm>
              <a:off x="8804573"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7" name="Rectangle 636">
              <a:extLst>
                <a:ext uri="{FF2B5EF4-FFF2-40B4-BE49-F238E27FC236}">
                  <a16:creationId xmlns:a16="http://schemas.microsoft.com/office/drawing/2014/main" id="{3EB7C284-6A63-4134-96FA-44AF97059234}"/>
                </a:ext>
              </a:extLst>
            </p:cNvPr>
            <p:cNvSpPr/>
            <p:nvPr/>
          </p:nvSpPr>
          <p:spPr bwMode="auto">
            <a:xfrm>
              <a:off x="8805041"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8" name="Rectangle 637">
              <a:extLst>
                <a:ext uri="{FF2B5EF4-FFF2-40B4-BE49-F238E27FC236}">
                  <a16:creationId xmlns:a16="http://schemas.microsoft.com/office/drawing/2014/main" id="{F0EF7F81-5C1B-45C5-9675-BF047916AA81}"/>
                </a:ext>
              </a:extLst>
            </p:cNvPr>
            <p:cNvSpPr/>
            <p:nvPr/>
          </p:nvSpPr>
          <p:spPr bwMode="auto">
            <a:xfrm>
              <a:off x="8804573" y="2941425"/>
              <a:ext cx="1278986" cy="685800"/>
            </a:xfrm>
            <a:prstGeom prst="rect">
              <a:avLst/>
            </a:prstGeom>
            <a:solidFill>
              <a:schemeClr val="accent6"/>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Non-Azure hosts / on-premises</a:t>
              </a:r>
            </a:p>
          </p:txBody>
        </p:sp>
        <p:pic>
          <p:nvPicPr>
            <p:cNvPr id="639" name="Picture 638">
              <a:extLst>
                <a:ext uri="{FF2B5EF4-FFF2-40B4-BE49-F238E27FC236}">
                  <a16:creationId xmlns:a16="http://schemas.microsoft.com/office/drawing/2014/main" id="{3F13F68F-01A1-4E57-BAC4-30B4B32C7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8885" y="4727607"/>
              <a:ext cx="630295" cy="542436"/>
            </a:xfrm>
            <a:prstGeom prst="rect">
              <a:avLst/>
            </a:prstGeom>
          </p:spPr>
        </p:pic>
        <p:sp>
          <p:nvSpPr>
            <p:cNvPr id="640" name="TextBox 639">
              <a:extLst>
                <a:ext uri="{FF2B5EF4-FFF2-40B4-BE49-F238E27FC236}">
                  <a16:creationId xmlns:a16="http://schemas.microsoft.com/office/drawing/2014/main" id="{3148713B-4182-4A2C-AAA3-413042CBCF8A}"/>
                </a:ext>
              </a:extLst>
            </p:cNvPr>
            <p:cNvSpPr txBox="1"/>
            <p:nvPr/>
          </p:nvSpPr>
          <p:spPr>
            <a:xfrm>
              <a:off x="8803383" y="5262241"/>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Container</a:t>
              </a:r>
            </a:p>
          </p:txBody>
        </p:sp>
        <p:pic>
          <p:nvPicPr>
            <p:cNvPr id="641" name="Graphic 640">
              <a:extLst>
                <a:ext uri="{FF2B5EF4-FFF2-40B4-BE49-F238E27FC236}">
                  <a16:creationId xmlns:a16="http://schemas.microsoft.com/office/drawing/2014/main" id="{2A876CCA-25AA-47C6-A042-1C927410F5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5338" y="5675100"/>
              <a:ext cx="476250" cy="476250"/>
            </a:xfrm>
            <a:prstGeom prst="rect">
              <a:avLst/>
            </a:prstGeom>
          </p:spPr>
        </p:pic>
        <p:sp>
          <p:nvSpPr>
            <p:cNvPr id="642" name="TextBox 641">
              <a:extLst>
                <a:ext uri="{FF2B5EF4-FFF2-40B4-BE49-F238E27FC236}">
                  <a16:creationId xmlns:a16="http://schemas.microsoft.com/office/drawing/2014/main" id="{4B4FC0C3-EFC7-4114-BFFE-0FE4A9B4C316}"/>
                </a:ext>
              </a:extLst>
            </p:cNvPr>
            <p:cNvSpPr txBox="1"/>
            <p:nvPr/>
          </p:nvSpPr>
          <p:spPr>
            <a:xfrm>
              <a:off x="8800261" y="618575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Linux</a:t>
              </a:r>
            </a:p>
          </p:txBody>
        </p:sp>
        <p:pic>
          <p:nvPicPr>
            <p:cNvPr id="643" name="Picture 642" descr="A close up of a logo&#10;&#10;Description generated with very high confidence">
              <a:extLst>
                <a:ext uri="{FF2B5EF4-FFF2-40B4-BE49-F238E27FC236}">
                  <a16:creationId xmlns:a16="http://schemas.microsoft.com/office/drawing/2014/main" id="{513E1928-5FD2-483E-9492-875F96D6AAE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48137" y="3893731"/>
              <a:ext cx="365760" cy="354890"/>
            </a:xfrm>
            <a:prstGeom prst="rect">
              <a:avLst/>
            </a:prstGeom>
          </p:spPr>
        </p:pic>
        <p:sp>
          <p:nvSpPr>
            <p:cNvPr id="644" name="Rectangle 643">
              <a:extLst>
                <a:ext uri="{FF2B5EF4-FFF2-40B4-BE49-F238E27FC236}">
                  <a16:creationId xmlns:a16="http://schemas.microsoft.com/office/drawing/2014/main" id="{31337366-2284-4CA5-A54F-5ADDD581C8DE}"/>
                </a:ext>
              </a:extLst>
            </p:cNvPr>
            <p:cNvSpPr/>
            <p:nvPr/>
          </p:nvSpPr>
          <p:spPr bwMode="auto">
            <a:xfrm>
              <a:off x="9666785" y="3901314"/>
              <a:ext cx="365760" cy="36576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sp>
          <p:nvSpPr>
            <p:cNvPr id="645" name="TextBox 644">
              <a:extLst>
                <a:ext uri="{FF2B5EF4-FFF2-40B4-BE49-F238E27FC236}">
                  <a16:creationId xmlns:a16="http://schemas.microsoft.com/office/drawing/2014/main" id="{C305EE11-EE81-48D6-A6BB-63DA245FECA7}"/>
                </a:ext>
              </a:extLst>
            </p:cNvPr>
            <p:cNvSpPr txBox="1"/>
            <p:nvPr/>
          </p:nvSpPr>
          <p:spPr>
            <a:xfrm>
              <a:off x="8799726" y="4349855"/>
              <a:ext cx="1287405"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K8s, raw VMs, &amp; more</a:t>
              </a:r>
            </a:p>
          </p:txBody>
        </p:sp>
        <p:pic>
          <p:nvPicPr>
            <p:cNvPr id="646" name="Graphic 645">
              <a:extLst>
                <a:ext uri="{FF2B5EF4-FFF2-40B4-BE49-F238E27FC236}">
                  <a16:creationId xmlns:a16="http://schemas.microsoft.com/office/drawing/2014/main" id="{87FA466D-C4B0-468D-807B-8AB56A4A3D7E}"/>
                </a:ext>
              </a:extLst>
            </p:cNvPr>
            <p:cNvPicPr>
              <a:picLocks noChangeAspect="1"/>
            </p:cNvPicPr>
            <p:nvPr/>
          </p:nvPicPr>
          <p:blipFill rotWithShape="1">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rcRect l="30788" t="25888" r="28207" b="21307"/>
            <a:stretch/>
          </p:blipFill>
          <p:spPr>
            <a:xfrm>
              <a:off x="9257461" y="3896707"/>
              <a:ext cx="365760" cy="363963"/>
            </a:xfrm>
            <a:prstGeom prst="rect">
              <a:avLst/>
            </a:prstGeom>
          </p:spPr>
        </p:pic>
      </p:grpSp>
      <p:sp>
        <p:nvSpPr>
          <p:cNvPr id="647" name="Rectangle 646">
            <a:extLst>
              <a:ext uri="{FF2B5EF4-FFF2-40B4-BE49-F238E27FC236}">
                <a16:creationId xmlns:a16="http://schemas.microsoft.com/office/drawing/2014/main" id="{DFF3D0C9-E61B-428D-B5DD-9490B925E05C}"/>
              </a:ext>
            </a:extLst>
          </p:cNvPr>
          <p:cNvSpPr/>
          <p:nvPr/>
        </p:nvSpPr>
        <p:spPr bwMode="auto">
          <a:xfrm>
            <a:off x="661544" y="2575215"/>
            <a:ext cx="1279979" cy="262015"/>
          </a:xfrm>
          <a:prstGeom prst="rect">
            <a:avLst/>
          </a:prstGeom>
          <a:solidFill>
            <a:srgbClr val="8661C5"/>
          </a:solidFill>
          <a:ln w="10795" cap="flat" cmpd="sng" algn="ctr">
            <a:solidFill>
              <a:srgbClr val="3B2E58"/>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Development</a:t>
            </a:r>
          </a:p>
        </p:txBody>
      </p:sp>
      <p:sp>
        <p:nvSpPr>
          <p:cNvPr id="648" name="Rectangle 647">
            <a:extLst>
              <a:ext uri="{FF2B5EF4-FFF2-40B4-BE49-F238E27FC236}">
                <a16:creationId xmlns:a16="http://schemas.microsoft.com/office/drawing/2014/main" id="{1716449A-6574-47D1-9F39-454BE1F82B07}"/>
              </a:ext>
            </a:extLst>
          </p:cNvPr>
          <p:cNvSpPr/>
          <p:nvPr/>
        </p:nvSpPr>
        <p:spPr bwMode="auto">
          <a:xfrm>
            <a:off x="2032554" y="2576738"/>
            <a:ext cx="9507014" cy="260492"/>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Hosting</a:t>
            </a:r>
          </a:p>
        </p:txBody>
      </p:sp>
      <p:grpSp>
        <p:nvGrpSpPr>
          <p:cNvPr id="649" name="Group 648">
            <a:extLst>
              <a:ext uri="{FF2B5EF4-FFF2-40B4-BE49-F238E27FC236}">
                <a16:creationId xmlns:a16="http://schemas.microsoft.com/office/drawing/2014/main" id="{EFFB7FC0-A033-4631-B679-87D2568DAFDF}"/>
              </a:ext>
            </a:extLst>
          </p:cNvPr>
          <p:cNvGrpSpPr/>
          <p:nvPr/>
        </p:nvGrpSpPr>
        <p:grpSpPr>
          <a:xfrm>
            <a:off x="6132442" y="2942054"/>
            <a:ext cx="1280685" cy="3428514"/>
            <a:chOff x="6058774" y="2941425"/>
            <a:chExt cx="1280866" cy="3429000"/>
          </a:xfrm>
          <a:effectLst/>
        </p:grpSpPr>
        <p:sp>
          <p:nvSpPr>
            <p:cNvPr id="650" name="Rectangle 649">
              <a:extLst>
                <a:ext uri="{FF2B5EF4-FFF2-40B4-BE49-F238E27FC236}">
                  <a16:creationId xmlns:a16="http://schemas.microsoft.com/office/drawing/2014/main" id="{E1161F0F-2DC0-44C8-896B-F98B6D9619E8}"/>
                </a:ext>
              </a:extLst>
            </p:cNvPr>
            <p:cNvSpPr/>
            <p:nvPr/>
          </p:nvSpPr>
          <p:spPr bwMode="auto">
            <a:xfrm>
              <a:off x="6059981"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1" name="Rectangle 650">
              <a:extLst>
                <a:ext uri="{FF2B5EF4-FFF2-40B4-BE49-F238E27FC236}">
                  <a16:creationId xmlns:a16="http://schemas.microsoft.com/office/drawing/2014/main" id="{3982B350-0085-46E8-96A0-C1625F06DA4C}"/>
                </a:ext>
              </a:extLst>
            </p:cNvPr>
            <p:cNvSpPr/>
            <p:nvPr/>
          </p:nvSpPr>
          <p:spPr bwMode="auto">
            <a:xfrm>
              <a:off x="6059981"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2" name="Rectangle 651">
              <a:extLst>
                <a:ext uri="{FF2B5EF4-FFF2-40B4-BE49-F238E27FC236}">
                  <a16:creationId xmlns:a16="http://schemas.microsoft.com/office/drawing/2014/main" id="{7858D850-BEBF-415F-BAA4-246F384C8DD8}"/>
                </a:ext>
              </a:extLst>
            </p:cNvPr>
            <p:cNvSpPr/>
            <p:nvPr/>
          </p:nvSpPr>
          <p:spPr bwMode="auto">
            <a:xfrm>
              <a:off x="6060449"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3" name="Rectangle 652">
              <a:extLst>
                <a:ext uri="{FF2B5EF4-FFF2-40B4-BE49-F238E27FC236}">
                  <a16:creationId xmlns:a16="http://schemas.microsoft.com/office/drawing/2014/main" id="{6F6CCCC1-FAC8-4D36-BA20-8F3D7A3A057E}"/>
                </a:ext>
              </a:extLst>
            </p:cNvPr>
            <p:cNvSpPr/>
            <p:nvPr/>
          </p:nvSpPr>
          <p:spPr bwMode="auto">
            <a:xfrm>
              <a:off x="6059981" y="2941425"/>
              <a:ext cx="1278986" cy="685800"/>
            </a:xfrm>
            <a:prstGeom prst="rect">
              <a:avLst/>
            </a:prstGeom>
            <a:solidFill>
              <a:schemeClr val="accent2"/>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IoT devices</a:t>
              </a:r>
            </a:p>
          </p:txBody>
        </p:sp>
        <p:pic>
          <p:nvPicPr>
            <p:cNvPr id="654" name="Picture 653">
              <a:extLst>
                <a:ext uri="{FF2B5EF4-FFF2-40B4-BE49-F238E27FC236}">
                  <a16:creationId xmlns:a16="http://schemas.microsoft.com/office/drawing/2014/main" id="{85AD17D2-CF47-4B18-93B5-190A6D86A0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4293" y="4727607"/>
              <a:ext cx="630295" cy="542436"/>
            </a:xfrm>
            <a:prstGeom prst="rect">
              <a:avLst/>
            </a:prstGeom>
          </p:spPr>
        </p:pic>
        <p:sp>
          <p:nvSpPr>
            <p:cNvPr id="655" name="TextBox 654">
              <a:extLst>
                <a:ext uri="{FF2B5EF4-FFF2-40B4-BE49-F238E27FC236}">
                  <a16:creationId xmlns:a16="http://schemas.microsoft.com/office/drawing/2014/main" id="{14E17EA1-3FFE-4A4B-A6FC-B77C13B41179}"/>
                </a:ext>
              </a:extLst>
            </p:cNvPr>
            <p:cNvSpPr txBox="1"/>
            <p:nvPr/>
          </p:nvSpPr>
          <p:spPr>
            <a:xfrm>
              <a:off x="6059480" y="526899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Container</a:t>
              </a:r>
            </a:p>
          </p:txBody>
        </p:sp>
        <p:pic>
          <p:nvPicPr>
            <p:cNvPr id="656" name="Graphic 655">
              <a:extLst>
                <a:ext uri="{FF2B5EF4-FFF2-40B4-BE49-F238E27FC236}">
                  <a16:creationId xmlns:a16="http://schemas.microsoft.com/office/drawing/2014/main" id="{84BCF35E-F998-4A7C-A036-135B042613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314" y="5675100"/>
              <a:ext cx="476250" cy="476250"/>
            </a:xfrm>
            <a:prstGeom prst="rect">
              <a:avLst/>
            </a:prstGeom>
          </p:spPr>
        </p:pic>
        <p:pic>
          <p:nvPicPr>
            <p:cNvPr id="657" name="Graphic 656">
              <a:extLst>
                <a:ext uri="{FF2B5EF4-FFF2-40B4-BE49-F238E27FC236}">
                  <a16:creationId xmlns:a16="http://schemas.microsoft.com/office/drawing/2014/main" id="{969D9AB6-392C-4724-83EC-CDEF84C2A6EF}"/>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447135" y="3818872"/>
              <a:ext cx="504609" cy="504609"/>
            </a:xfrm>
            <a:prstGeom prst="rect">
              <a:avLst/>
            </a:prstGeom>
          </p:spPr>
        </p:pic>
        <p:sp>
          <p:nvSpPr>
            <p:cNvPr id="658" name="TextBox 657">
              <a:extLst>
                <a:ext uri="{FF2B5EF4-FFF2-40B4-BE49-F238E27FC236}">
                  <a16:creationId xmlns:a16="http://schemas.microsoft.com/office/drawing/2014/main" id="{DE27FE02-3E80-48D9-A64A-C23ACC04EE22}"/>
                </a:ext>
              </a:extLst>
            </p:cNvPr>
            <p:cNvSpPr txBox="1"/>
            <p:nvPr/>
          </p:nvSpPr>
          <p:spPr>
            <a:xfrm>
              <a:off x="6059414"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Azure IoT Edge</a:t>
              </a:r>
            </a:p>
          </p:txBody>
        </p:sp>
        <p:sp>
          <p:nvSpPr>
            <p:cNvPr id="659" name="TextBox 658">
              <a:extLst>
                <a:ext uri="{FF2B5EF4-FFF2-40B4-BE49-F238E27FC236}">
                  <a16:creationId xmlns:a16="http://schemas.microsoft.com/office/drawing/2014/main" id="{F281CC4C-D336-4BBC-AA79-779E50D3101A}"/>
                </a:ext>
              </a:extLst>
            </p:cNvPr>
            <p:cNvSpPr txBox="1"/>
            <p:nvPr/>
          </p:nvSpPr>
          <p:spPr>
            <a:xfrm>
              <a:off x="6058774" y="6183330"/>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Linux</a:t>
              </a:r>
            </a:p>
          </p:txBody>
        </p:sp>
      </p:grpSp>
      <p:grpSp>
        <p:nvGrpSpPr>
          <p:cNvPr id="660" name="Group 659">
            <a:extLst>
              <a:ext uri="{FF2B5EF4-FFF2-40B4-BE49-F238E27FC236}">
                <a16:creationId xmlns:a16="http://schemas.microsoft.com/office/drawing/2014/main" id="{C22EE62B-B135-463D-810B-FA88A10370D8}"/>
              </a:ext>
            </a:extLst>
          </p:cNvPr>
          <p:cNvGrpSpPr/>
          <p:nvPr/>
        </p:nvGrpSpPr>
        <p:grpSpPr>
          <a:xfrm>
            <a:off x="657576" y="2940951"/>
            <a:ext cx="1284671" cy="3429057"/>
            <a:chOff x="1953145" y="2940881"/>
            <a:chExt cx="1284853" cy="3429544"/>
          </a:xfrm>
          <a:effectLst/>
        </p:grpSpPr>
        <p:sp>
          <p:nvSpPr>
            <p:cNvPr id="661" name="Rectangle 660">
              <a:extLst>
                <a:ext uri="{FF2B5EF4-FFF2-40B4-BE49-F238E27FC236}">
                  <a16:creationId xmlns:a16="http://schemas.microsoft.com/office/drawing/2014/main" id="{6ABC121F-4035-4FC1-A606-6AF5AB7227F8}"/>
                </a:ext>
              </a:extLst>
            </p:cNvPr>
            <p:cNvSpPr/>
            <p:nvPr/>
          </p:nvSpPr>
          <p:spPr bwMode="auto">
            <a:xfrm>
              <a:off x="1958544"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2" name="Rectangle 661">
              <a:extLst>
                <a:ext uri="{FF2B5EF4-FFF2-40B4-BE49-F238E27FC236}">
                  <a16:creationId xmlns:a16="http://schemas.microsoft.com/office/drawing/2014/main" id="{70C52257-D4FD-4D2D-8DD7-E5499E465C72}"/>
                </a:ext>
              </a:extLst>
            </p:cNvPr>
            <p:cNvSpPr/>
            <p:nvPr/>
          </p:nvSpPr>
          <p:spPr bwMode="auto">
            <a:xfrm>
              <a:off x="1958544"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3" name="Rectangle 662">
              <a:extLst>
                <a:ext uri="{FF2B5EF4-FFF2-40B4-BE49-F238E27FC236}">
                  <a16:creationId xmlns:a16="http://schemas.microsoft.com/office/drawing/2014/main" id="{DD2B1030-2C5F-4EA7-BD7D-A506203EFF42}"/>
                </a:ext>
              </a:extLst>
            </p:cNvPr>
            <p:cNvSpPr/>
            <p:nvPr/>
          </p:nvSpPr>
          <p:spPr bwMode="auto">
            <a:xfrm>
              <a:off x="1959012"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4" name="Rectangle 663">
              <a:extLst>
                <a:ext uri="{FF2B5EF4-FFF2-40B4-BE49-F238E27FC236}">
                  <a16:creationId xmlns:a16="http://schemas.microsoft.com/office/drawing/2014/main" id="{9A948318-063A-4E6C-88CF-BF3B06781CEC}"/>
                </a:ext>
              </a:extLst>
            </p:cNvPr>
            <p:cNvSpPr/>
            <p:nvPr/>
          </p:nvSpPr>
          <p:spPr bwMode="auto">
            <a:xfrm>
              <a:off x="1958544" y="2940881"/>
              <a:ext cx="1278986" cy="686344"/>
            </a:xfrm>
            <a:prstGeom prst="rect">
              <a:avLst/>
            </a:prstGeom>
            <a:solidFill>
              <a:srgbClr val="8661C5"/>
            </a:solidFill>
            <a:ln w="10795" cap="flat" cmpd="sng" algn="ctr">
              <a:solidFill>
                <a:srgbClr val="3B2E58"/>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dirty="0">
                  <a:gradFill>
                    <a:gsLst>
                      <a:gs pos="40075">
                        <a:srgbClr val="FFFFFF"/>
                      </a:gs>
                      <a:gs pos="30000">
                        <a:srgbClr val="FFFFFF"/>
                      </a:gs>
                    </a:gsLst>
                    <a:lin ang="5400000" scaled="0"/>
                  </a:gradFill>
                  <a:latin typeface="Segoe UI"/>
                </a:rPr>
                <a:t>Local dev machine</a:t>
              </a:r>
            </a:p>
          </p:txBody>
        </p:sp>
        <p:pic>
          <p:nvPicPr>
            <p:cNvPr id="665" name="Graphic 664">
              <a:extLst>
                <a:ext uri="{FF2B5EF4-FFF2-40B4-BE49-F238E27FC236}">
                  <a16:creationId xmlns:a16="http://schemas.microsoft.com/office/drawing/2014/main" id="{E505B0EB-FD28-4CA7-8307-516A17EC8BC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1967224" y="4679078"/>
              <a:ext cx="639493" cy="639493"/>
            </a:xfrm>
            <a:prstGeom prst="rect">
              <a:avLst/>
            </a:prstGeom>
          </p:spPr>
        </p:pic>
        <p:pic>
          <p:nvPicPr>
            <p:cNvPr id="666" name="Picture 665">
              <a:extLst>
                <a:ext uri="{FF2B5EF4-FFF2-40B4-BE49-F238E27FC236}">
                  <a16:creationId xmlns:a16="http://schemas.microsoft.com/office/drawing/2014/main" id="{617D72F9-9AC6-4CF5-A866-A58133549F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07218" y="4727607"/>
              <a:ext cx="630295" cy="542436"/>
            </a:xfrm>
            <a:prstGeom prst="rect">
              <a:avLst/>
            </a:prstGeom>
          </p:spPr>
        </p:pic>
        <p:sp>
          <p:nvSpPr>
            <p:cNvPr id="667" name="TextBox 666">
              <a:extLst>
                <a:ext uri="{FF2B5EF4-FFF2-40B4-BE49-F238E27FC236}">
                  <a16:creationId xmlns:a16="http://schemas.microsoft.com/office/drawing/2014/main" id="{A407F309-A612-4113-9872-652CC9943D5D}"/>
                </a:ext>
              </a:extLst>
            </p:cNvPr>
            <p:cNvSpPr txBox="1"/>
            <p:nvPr/>
          </p:nvSpPr>
          <p:spPr>
            <a:xfrm>
              <a:off x="1955663" y="526899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 or container</a:t>
              </a:r>
            </a:p>
          </p:txBody>
        </p:sp>
        <p:pic>
          <p:nvPicPr>
            <p:cNvPr id="668" name="Graphic 667">
              <a:extLst>
                <a:ext uri="{FF2B5EF4-FFF2-40B4-BE49-F238E27FC236}">
                  <a16:creationId xmlns:a16="http://schemas.microsoft.com/office/drawing/2014/main" id="{94105E52-6355-4E95-AF7D-090D53396B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469557" y="3651121"/>
              <a:ext cx="274320" cy="274320"/>
            </a:xfrm>
            <a:prstGeom prst="rect">
              <a:avLst/>
            </a:prstGeom>
          </p:spPr>
        </p:pic>
        <p:sp>
          <p:nvSpPr>
            <p:cNvPr id="669" name="TextBox 668">
              <a:extLst>
                <a:ext uri="{FF2B5EF4-FFF2-40B4-BE49-F238E27FC236}">
                  <a16:creationId xmlns:a16="http://schemas.microsoft.com/office/drawing/2014/main" id="{6B74BEA6-7FFC-458F-B9A0-D78DA41E1BF1}"/>
                </a:ext>
              </a:extLst>
            </p:cNvPr>
            <p:cNvSpPr txBox="1"/>
            <p:nvPr/>
          </p:nvSpPr>
          <p:spPr>
            <a:xfrm>
              <a:off x="1953145"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Core Tools + favorite editor</a:t>
              </a:r>
            </a:p>
          </p:txBody>
        </p:sp>
        <p:pic>
          <p:nvPicPr>
            <p:cNvPr id="670" name="Graphic 669">
              <a:extLst>
                <a:ext uri="{FF2B5EF4-FFF2-40B4-BE49-F238E27FC236}">
                  <a16:creationId xmlns:a16="http://schemas.microsoft.com/office/drawing/2014/main" id="{12CBE6B7-A9A3-4846-9D08-7EB10108F31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51425" y="5771331"/>
              <a:ext cx="274320" cy="274320"/>
            </a:xfrm>
            <a:prstGeom prst="rect">
              <a:avLst/>
            </a:prstGeom>
          </p:spPr>
        </p:pic>
        <p:pic>
          <p:nvPicPr>
            <p:cNvPr id="671" name="Graphic 670">
              <a:extLst>
                <a:ext uri="{FF2B5EF4-FFF2-40B4-BE49-F238E27FC236}">
                  <a16:creationId xmlns:a16="http://schemas.microsoft.com/office/drawing/2014/main" id="{D4907496-E3E8-460C-A5FB-EAEE380BEFBE}"/>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2423837" y="5870065"/>
              <a:ext cx="365760" cy="86319"/>
            </a:xfrm>
            <a:prstGeom prst="rect">
              <a:avLst/>
            </a:prstGeom>
          </p:spPr>
        </p:pic>
        <p:pic>
          <p:nvPicPr>
            <p:cNvPr id="672" name="Graphic 671">
              <a:extLst>
                <a:ext uri="{FF2B5EF4-FFF2-40B4-BE49-F238E27FC236}">
                  <a16:creationId xmlns:a16="http://schemas.microsoft.com/office/drawing/2014/main" id="{543A60BB-AC9C-4065-8052-E6BF8590924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869190" y="5771331"/>
              <a:ext cx="274320" cy="274320"/>
            </a:xfrm>
            <a:prstGeom prst="rect">
              <a:avLst/>
            </a:prstGeom>
          </p:spPr>
        </p:pic>
        <p:sp>
          <p:nvSpPr>
            <p:cNvPr id="673" name="TextBox 672">
              <a:extLst>
                <a:ext uri="{FF2B5EF4-FFF2-40B4-BE49-F238E27FC236}">
                  <a16:creationId xmlns:a16="http://schemas.microsoft.com/office/drawing/2014/main" id="{19548A1E-8B89-4924-AAF1-6A839718F5CC}"/>
                </a:ext>
              </a:extLst>
            </p:cNvPr>
            <p:cNvSpPr txBox="1"/>
            <p:nvPr/>
          </p:nvSpPr>
          <p:spPr>
            <a:xfrm>
              <a:off x="1953145" y="6176832"/>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macOS, or Linux</a:t>
              </a:r>
            </a:p>
          </p:txBody>
        </p:sp>
        <p:pic>
          <p:nvPicPr>
            <p:cNvPr id="674" name="Graphic 673">
              <a:extLst>
                <a:ext uri="{FF2B5EF4-FFF2-40B4-BE49-F238E27FC236}">
                  <a16:creationId xmlns:a16="http://schemas.microsoft.com/office/drawing/2014/main" id="{1344B335-2BFC-448C-AC2A-BA270F4327C8}"/>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rcRect/>
            <a:stretch/>
          </p:blipFill>
          <p:spPr>
            <a:xfrm>
              <a:off x="2462739" y="4055256"/>
              <a:ext cx="274320" cy="274320"/>
            </a:xfrm>
            <a:prstGeom prst="rect">
              <a:avLst/>
            </a:prstGeom>
          </p:spPr>
        </p:pic>
        <p:pic>
          <p:nvPicPr>
            <p:cNvPr id="675" name="Graphic 674">
              <a:extLst>
                <a:ext uri="{FF2B5EF4-FFF2-40B4-BE49-F238E27FC236}">
                  <a16:creationId xmlns:a16="http://schemas.microsoft.com/office/drawing/2014/main" id="{33294470-6D6C-4AFB-922B-92DE57A2E3AB}"/>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rcRect/>
            <a:stretch/>
          </p:blipFill>
          <p:spPr>
            <a:xfrm>
              <a:off x="2037276" y="4054979"/>
              <a:ext cx="274320" cy="274320"/>
            </a:xfrm>
            <a:prstGeom prst="rect">
              <a:avLst/>
            </a:prstGeom>
          </p:spPr>
        </p:pic>
        <p:sp>
          <p:nvSpPr>
            <p:cNvPr id="676" name="Rectangle 675">
              <a:extLst>
                <a:ext uri="{FF2B5EF4-FFF2-40B4-BE49-F238E27FC236}">
                  <a16:creationId xmlns:a16="http://schemas.microsoft.com/office/drawing/2014/main" id="{C2D91380-A0D1-465B-9A1F-339366EFEB0A}"/>
                </a:ext>
              </a:extLst>
            </p:cNvPr>
            <p:cNvSpPr/>
            <p:nvPr/>
          </p:nvSpPr>
          <p:spPr bwMode="auto">
            <a:xfrm>
              <a:off x="2891484" y="4057779"/>
              <a:ext cx="274320" cy="27432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sp>
          <p:nvSpPr>
            <p:cNvPr id="677" name="Rectangle 676">
              <a:extLst>
                <a:ext uri="{FF2B5EF4-FFF2-40B4-BE49-F238E27FC236}">
                  <a16:creationId xmlns:a16="http://schemas.microsoft.com/office/drawing/2014/main" id="{EF121C37-0E2A-46BF-8A26-65521C6E5F3C}"/>
                </a:ext>
              </a:extLst>
            </p:cNvPr>
            <p:cNvSpPr/>
            <p:nvPr/>
          </p:nvSpPr>
          <p:spPr bwMode="auto">
            <a:xfrm>
              <a:off x="2449696" y="3925441"/>
              <a:ext cx="274320" cy="14097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grpSp>
      <p:sp>
        <p:nvSpPr>
          <p:cNvPr id="681" name="Rectangle 680">
            <a:extLst>
              <a:ext uri="{FF2B5EF4-FFF2-40B4-BE49-F238E27FC236}">
                <a16:creationId xmlns:a16="http://schemas.microsoft.com/office/drawing/2014/main" id="{5161D833-8CC5-4385-9567-813414DA1793}"/>
              </a:ext>
            </a:extLst>
          </p:cNvPr>
          <p:cNvSpPr/>
          <p:nvPr/>
        </p:nvSpPr>
        <p:spPr bwMode="auto">
          <a:xfrm>
            <a:off x="662717" y="1842400"/>
            <a:ext cx="1278804"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host runtime</a:t>
            </a:r>
          </a:p>
        </p:txBody>
      </p:sp>
      <p:sp>
        <p:nvSpPr>
          <p:cNvPr id="683" name="Rectangle 682">
            <a:extLst>
              <a:ext uri="{FF2B5EF4-FFF2-40B4-BE49-F238E27FC236}">
                <a16:creationId xmlns:a16="http://schemas.microsoft.com/office/drawing/2014/main" id="{557B0691-3D13-4704-85AB-BFDA2A8F618B}"/>
              </a:ext>
            </a:extLst>
          </p:cNvPr>
          <p:cNvSpPr/>
          <p:nvPr/>
        </p:nvSpPr>
        <p:spPr bwMode="auto">
          <a:xfrm>
            <a:off x="2022218" y="1842620"/>
            <a:ext cx="1278804"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Core Tools</a:t>
            </a:r>
          </a:p>
        </p:txBody>
      </p:sp>
      <p:sp>
        <p:nvSpPr>
          <p:cNvPr id="684" name="Rectangle 683">
            <a:extLst>
              <a:ext uri="{FF2B5EF4-FFF2-40B4-BE49-F238E27FC236}">
                <a16:creationId xmlns:a16="http://schemas.microsoft.com/office/drawing/2014/main" id="{E7911D1E-E7A4-461A-B793-3EDC5331FA4C}"/>
              </a:ext>
            </a:extLst>
          </p:cNvPr>
          <p:cNvSpPr/>
          <p:nvPr/>
        </p:nvSpPr>
        <p:spPr bwMode="auto">
          <a:xfrm>
            <a:off x="3408731" y="1842400"/>
            <a:ext cx="1279979"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base Docker image</a:t>
            </a:r>
          </a:p>
        </p:txBody>
      </p:sp>
      <p:sp>
        <p:nvSpPr>
          <p:cNvPr id="685" name="Rectangle 684">
            <a:extLst>
              <a:ext uri="{FF2B5EF4-FFF2-40B4-BE49-F238E27FC236}">
                <a16:creationId xmlns:a16="http://schemas.microsoft.com/office/drawing/2014/main" id="{F3259417-B6C6-4EA1-B892-B8469A8D5A3D}"/>
              </a:ext>
            </a:extLst>
          </p:cNvPr>
          <p:cNvSpPr/>
          <p:nvPr/>
        </p:nvSpPr>
        <p:spPr bwMode="auto">
          <a:xfrm>
            <a:off x="4762621"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.NET Docker image</a:t>
            </a:r>
          </a:p>
        </p:txBody>
      </p:sp>
      <p:sp>
        <p:nvSpPr>
          <p:cNvPr id="686" name="Rectangle 685">
            <a:extLst>
              <a:ext uri="{FF2B5EF4-FFF2-40B4-BE49-F238E27FC236}">
                <a16:creationId xmlns:a16="http://schemas.microsoft.com/office/drawing/2014/main" id="{ABF96211-9A4E-44B7-B42F-F3B22057EAD4}"/>
              </a:ext>
            </a:extLst>
          </p:cNvPr>
          <p:cNvSpPr/>
          <p:nvPr/>
        </p:nvSpPr>
        <p:spPr bwMode="auto">
          <a:xfrm>
            <a:off x="6135531"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Node Docker image</a:t>
            </a:r>
          </a:p>
        </p:txBody>
      </p:sp>
      <p:sp>
        <p:nvSpPr>
          <p:cNvPr id="687" name="Rectangle 686">
            <a:extLst>
              <a:ext uri="{FF2B5EF4-FFF2-40B4-BE49-F238E27FC236}">
                <a16:creationId xmlns:a16="http://schemas.microsoft.com/office/drawing/2014/main" id="{BE675F6E-B58D-4577-9394-7DA9E1296C6B}"/>
              </a:ext>
            </a:extLst>
          </p:cNvPr>
          <p:cNvSpPr/>
          <p:nvPr/>
        </p:nvSpPr>
        <p:spPr bwMode="auto">
          <a:xfrm>
            <a:off x="7503186"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ysClr val="windowText" lastClr="000000"/>
                </a:solidFill>
                <a:latin typeface="Segoe UI"/>
              </a:rPr>
              <a:t>●●●</a:t>
            </a:r>
            <a:endParaRPr lang="en-US" sz="1100" kern="0">
              <a:solidFill>
                <a:srgbClr val="1A1A1A"/>
              </a:solidFill>
              <a:latin typeface="Segoe UI"/>
            </a:endParaRPr>
          </a:p>
        </p:txBody>
      </p:sp>
      <p:cxnSp>
        <p:nvCxnSpPr>
          <p:cNvPr id="688" name="Straight Arrow Connector 687">
            <a:extLst>
              <a:ext uri="{FF2B5EF4-FFF2-40B4-BE49-F238E27FC236}">
                <a16:creationId xmlns:a16="http://schemas.microsoft.com/office/drawing/2014/main" id="{31758ABF-DD55-4480-81E1-0FFFEA2D3167}"/>
              </a:ext>
            </a:extLst>
          </p:cNvPr>
          <p:cNvCxnSpPr>
            <a:cxnSpLocks/>
            <a:stCxn id="681" idx="2"/>
            <a:endCxn id="647" idx="0"/>
          </p:cNvCxnSpPr>
          <p:nvPr/>
        </p:nvCxnSpPr>
        <p:spPr>
          <a:xfrm flipH="1">
            <a:off x="1301533" y="2299238"/>
            <a:ext cx="587" cy="275977"/>
          </a:xfrm>
          <a:prstGeom prst="straightConnector1">
            <a:avLst/>
          </a:prstGeom>
          <a:noFill/>
          <a:ln w="9525" cap="flat" cmpd="sng" algn="ctr">
            <a:solidFill>
              <a:schemeClr val="tx1"/>
            </a:solidFill>
            <a:prstDash val="solid"/>
            <a:headEnd type="none" w="lg" len="med"/>
            <a:tailEnd type="triangle"/>
          </a:ln>
          <a:effectLst/>
        </p:spPr>
      </p:cxnSp>
      <p:cxnSp>
        <p:nvCxnSpPr>
          <p:cNvPr id="689" name="Connector: Elbow 688">
            <a:extLst>
              <a:ext uri="{FF2B5EF4-FFF2-40B4-BE49-F238E27FC236}">
                <a16:creationId xmlns:a16="http://schemas.microsoft.com/office/drawing/2014/main" id="{8D6BDED9-ACA7-4138-A0ED-32D7A7D8E0AC}"/>
              </a:ext>
            </a:extLst>
          </p:cNvPr>
          <p:cNvCxnSpPr>
            <a:cxnSpLocks/>
            <a:stCxn id="681" idx="2"/>
            <a:endCxn id="648" idx="0"/>
          </p:cNvCxnSpPr>
          <p:nvPr/>
        </p:nvCxnSpPr>
        <p:spPr>
          <a:xfrm rot="16200000" flipH="1">
            <a:off x="3905340" y="-303984"/>
            <a:ext cx="277500" cy="5483942"/>
          </a:xfrm>
          <a:prstGeom prst="bentConnector3">
            <a:avLst>
              <a:gd name="adj1" fmla="val 50000"/>
            </a:avLst>
          </a:prstGeom>
          <a:noFill/>
          <a:ln w="9525" cap="flat" cmpd="sng" algn="ctr">
            <a:solidFill>
              <a:schemeClr val="tx1"/>
            </a:solidFill>
            <a:prstDash val="solid"/>
            <a:headEnd type="none" w="lg" len="med"/>
            <a:tailEnd type="triangle"/>
          </a:ln>
          <a:effectLst/>
        </p:spPr>
      </p:cxnSp>
      <p:grpSp>
        <p:nvGrpSpPr>
          <p:cNvPr id="709" name="Group 708">
            <a:extLst>
              <a:ext uri="{FF2B5EF4-FFF2-40B4-BE49-F238E27FC236}">
                <a16:creationId xmlns:a16="http://schemas.microsoft.com/office/drawing/2014/main" id="{83599DD7-1EF1-487F-8098-CB7174F180E4}"/>
              </a:ext>
            </a:extLst>
          </p:cNvPr>
          <p:cNvGrpSpPr/>
          <p:nvPr/>
        </p:nvGrpSpPr>
        <p:grpSpPr>
          <a:xfrm>
            <a:off x="3390674" y="2940951"/>
            <a:ext cx="1290488" cy="3428514"/>
            <a:chOff x="4701966" y="2940881"/>
            <a:chExt cx="1290671" cy="3429000"/>
          </a:xfrm>
          <a:effectLst/>
        </p:grpSpPr>
        <p:sp>
          <p:nvSpPr>
            <p:cNvPr id="691" name="Rectangle 690">
              <a:extLst>
                <a:ext uri="{FF2B5EF4-FFF2-40B4-BE49-F238E27FC236}">
                  <a16:creationId xmlns:a16="http://schemas.microsoft.com/office/drawing/2014/main" id="{4595E23D-D25A-4596-A977-5541E27FD0BE}"/>
                </a:ext>
              </a:extLst>
            </p:cNvPr>
            <p:cNvSpPr/>
            <p:nvPr/>
          </p:nvSpPr>
          <p:spPr bwMode="auto">
            <a:xfrm>
              <a:off x="4713183" y="36266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2" name="Rectangle 691">
              <a:extLst>
                <a:ext uri="{FF2B5EF4-FFF2-40B4-BE49-F238E27FC236}">
                  <a16:creationId xmlns:a16="http://schemas.microsoft.com/office/drawing/2014/main" id="{895CAE6C-74C3-4E69-8C39-A1582742E1C8}"/>
                </a:ext>
              </a:extLst>
            </p:cNvPr>
            <p:cNvSpPr/>
            <p:nvPr/>
          </p:nvSpPr>
          <p:spPr bwMode="auto">
            <a:xfrm>
              <a:off x="4713183" y="45410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3" name="Rectangle 692">
              <a:extLst>
                <a:ext uri="{FF2B5EF4-FFF2-40B4-BE49-F238E27FC236}">
                  <a16:creationId xmlns:a16="http://schemas.microsoft.com/office/drawing/2014/main" id="{E56B2CD9-9F67-475B-9E1E-790D3A27B9DF}"/>
                </a:ext>
              </a:extLst>
            </p:cNvPr>
            <p:cNvSpPr/>
            <p:nvPr/>
          </p:nvSpPr>
          <p:spPr bwMode="auto">
            <a:xfrm>
              <a:off x="4713651" y="54554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4" name="Rectangle 693">
              <a:extLst>
                <a:ext uri="{FF2B5EF4-FFF2-40B4-BE49-F238E27FC236}">
                  <a16:creationId xmlns:a16="http://schemas.microsoft.com/office/drawing/2014/main" id="{2B6CAEA1-6816-4967-8212-034F75D9D6AC}"/>
                </a:ext>
              </a:extLst>
            </p:cNvPr>
            <p:cNvSpPr/>
            <p:nvPr/>
          </p:nvSpPr>
          <p:spPr bwMode="auto">
            <a:xfrm>
              <a:off x="4713183" y="2940881"/>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a:t>
              </a:r>
            </a:p>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service</a:t>
              </a:r>
            </a:p>
          </p:txBody>
        </p:sp>
        <p:pic>
          <p:nvPicPr>
            <p:cNvPr id="697" name="Graphic 696">
              <a:extLst>
                <a:ext uri="{FF2B5EF4-FFF2-40B4-BE49-F238E27FC236}">
                  <a16:creationId xmlns:a16="http://schemas.microsoft.com/office/drawing/2014/main" id="{AA47A790-30BD-4B91-856F-F9015556163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69173" y="3826298"/>
              <a:ext cx="548640" cy="548640"/>
            </a:xfrm>
            <a:prstGeom prst="rect">
              <a:avLst/>
            </a:prstGeom>
          </p:spPr>
        </p:pic>
        <p:sp>
          <p:nvSpPr>
            <p:cNvPr id="698" name="TextBox 697">
              <a:extLst>
                <a:ext uri="{FF2B5EF4-FFF2-40B4-BE49-F238E27FC236}">
                  <a16:creationId xmlns:a16="http://schemas.microsoft.com/office/drawing/2014/main" id="{7DFF16B0-98E2-4751-992B-2F1293219913}"/>
                </a:ext>
              </a:extLst>
            </p:cNvPr>
            <p:cNvSpPr txBox="1"/>
            <p:nvPr/>
          </p:nvSpPr>
          <p:spPr>
            <a:xfrm>
              <a:off x="4703552" y="4347810"/>
              <a:ext cx="1280160" cy="123128"/>
            </a:xfrm>
            <a:prstGeom prst="rect">
              <a:avLst/>
            </a:prstGeom>
            <a:noFill/>
          </p:spPr>
          <p:txBody>
            <a:bodyPr wrap="square" lIns="0" tIns="0" rIns="0" bIns="0" rtlCol="0">
              <a:spAutoFit/>
            </a:bodyPr>
            <a:lstStyle/>
            <a:p>
              <a:pPr algn="ctr" defTabSz="914225">
                <a:defRPr/>
              </a:pPr>
              <a:r>
                <a:rPr lang="en-US" sz="800" kern="0" dirty="0">
                  <a:gradFill>
                    <a:gsLst>
                      <a:gs pos="2917">
                        <a:srgbClr val="1A1A1A"/>
                      </a:gs>
                      <a:gs pos="30000">
                        <a:srgbClr val="1A1A1A"/>
                      </a:gs>
                    </a:gsLst>
                    <a:lin ang="5400000" scaled="0"/>
                  </a:gradFill>
                  <a:latin typeface="Calibri" panose="020F0502020204030204"/>
                </a:rPr>
                <a:t>Premium plan</a:t>
              </a:r>
            </a:p>
          </p:txBody>
        </p:sp>
        <p:pic>
          <p:nvPicPr>
            <p:cNvPr id="699" name="Graphic 698">
              <a:extLst>
                <a:ext uri="{FF2B5EF4-FFF2-40B4-BE49-F238E27FC236}">
                  <a16:creationId xmlns:a16="http://schemas.microsoft.com/office/drawing/2014/main" id="{0B6B3882-E97E-4A0A-B649-212F5A9FF7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95635" y="5680530"/>
              <a:ext cx="476250" cy="476250"/>
            </a:xfrm>
            <a:prstGeom prst="rect">
              <a:avLst/>
            </a:prstGeom>
          </p:spPr>
        </p:pic>
        <p:pic>
          <p:nvPicPr>
            <p:cNvPr id="700" name="Graphic 699">
              <a:extLst>
                <a:ext uri="{FF2B5EF4-FFF2-40B4-BE49-F238E27FC236}">
                  <a16:creationId xmlns:a16="http://schemas.microsoft.com/office/drawing/2014/main" id="{C516C4E5-347E-4AD8-B168-0C370688F0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34558" y="5680530"/>
              <a:ext cx="476250" cy="476250"/>
            </a:xfrm>
            <a:prstGeom prst="rect">
              <a:avLst/>
            </a:prstGeom>
          </p:spPr>
        </p:pic>
        <p:sp>
          <p:nvSpPr>
            <p:cNvPr id="701" name="TextBox 700">
              <a:extLst>
                <a:ext uri="{FF2B5EF4-FFF2-40B4-BE49-F238E27FC236}">
                  <a16:creationId xmlns:a16="http://schemas.microsoft.com/office/drawing/2014/main" id="{7FAAC687-3770-4809-99B0-FE35CC1A8549}"/>
                </a:ext>
              </a:extLst>
            </p:cNvPr>
            <p:cNvSpPr txBox="1"/>
            <p:nvPr/>
          </p:nvSpPr>
          <p:spPr>
            <a:xfrm>
              <a:off x="4702846" y="6179475"/>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or Linux</a:t>
              </a:r>
            </a:p>
          </p:txBody>
        </p:sp>
        <p:pic>
          <p:nvPicPr>
            <p:cNvPr id="706" name="Picture 705">
              <a:extLst>
                <a:ext uri="{FF2B5EF4-FFF2-40B4-BE49-F238E27FC236}">
                  <a16:creationId xmlns:a16="http://schemas.microsoft.com/office/drawing/2014/main" id="{65DFD32E-1EFD-41A9-BF2E-DD3E42CEE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41459" y="4727607"/>
              <a:ext cx="630295" cy="542436"/>
            </a:xfrm>
            <a:prstGeom prst="rect">
              <a:avLst/>
            </a:prstGeom>
          </p:spPr>
        </p:pic>
        <p:pic>
          <p:nvPicPr>
            <p:cNvPr id="707" name="Graphic 706">
              <a:extLst>
                <a:ext uri="{FF2B5EF4-FFF2-40B4-BE49-F238E27FC236}">
                  <a16:creationId xmlns:a16="http://schemas.microsoft.com/office/drawing/2014/main" id="{7ABE3F07-88F5-4DE1-8225-50ED691011B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4701966" y="4679078"/>
              <a:ext cx="639493" cy="639493"/>
            </a:xfrm>
            <a:prstGeom prst="rect">
              <a:avLst/>
            </a:prstGeom>
          </p:spPr>
        </p:pic>
        <p:sp>
          <p:nvSpPr>
            <p:cNvPr id="708" name="TextBox 707">
              <a:extLst>
                <a:ext uri="{FF2B5EF4-FFF2-40B4-BE49-F238E27FC236}">
                  <a16:creationId xmlns:a16="http://schemas.microsoft.com/office/drawing/2014/main" id="{8EE25E18-3FAE-4062-A548-005D73E332CA}"/>
                </a:ext>
              </a:extLst>
            </p:cNvPr>
            <p:cNvSpPr txBox="1"/>
            <p:nvPr/>
          </p:nvSpPr>
          <p:spPr>
            <a:xfrm>
              <a:off x="4701966" y="527389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 or container</a:t>
              </a:r>
            </a:p>
          </p:txBody>
        </p:sp>
      </p:grpSp>
      <p:sp>
        <p:nvSpPr>
          <p:cNvPr id="127" name="Title 2">
            <a:extLst>
              <a:ext uri="{FF2B5EF4-FFF2-40B4-BE49-F238E27FC236}">
                <a16:creationId xmlns:a16="http://schemas.microsoft.com/office/drawing/2014/main" id="{2041B39B-F952-4B27-BF7B-B03D8315C559}"/>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Hosting Options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21973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500"/>
                                        <p:tgtEl>
                                          <p:spTgt spid="6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1"/>
                                        </p:tgtEl>
                                        <p:attrNameLst>
                                          <p:attrName>style.visibility</p:attrName>
                                        </p:attrNameLst>
                                      </p:cBhvr>
                                      <p:to>
                                        <p:strVal val="visible"/>
                                      </p:to>
                                    </p:set>
                                    <p:animEffect transition="in" filter="fade">
                                      <p:cBhvr>
                                        <p:cTn id="11" dur="500"/>
                                        <p:tgtEl>
                                          <p:spTgt spid="68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83"/>
                                        </p:tgtEl>
                                        <p:attrNameLst>
                                          <p:attrName>style.visibility</p:attrName>
                                        </p:attrNameLst>
                                      </p:cBhvr>
                                      <p:to>
                                        <p:strVal val="visible"/>
                                      </p:to>
                                    </p:set>
                                    <p:animEffect transition="in" filter="fade">
                                      <p:cBhvr>
                                        <p:cTn id="15" dur="500"/>
                                        <p:tgtEl>
                                          <p:spTgt spid="68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4"/>
                                        </p:tgtEl>
                                        <p:attrNameLst>
                                          <p:attrName>style.visibility</p:attrName>
                                        </p:attrNameLst>
                                      </p:cBhvr>
                                      <p:to>
                                        <p:strVal val="visible"/>
                                      </p:to>
                                    </p:set>
                                    <p:animEffect transition="in" filter="fade">
                                      <p:cBhvr>
                                        <p:cTn id="19" dur="500"/>
                                        <p:tgtEl>
                                          <p:spTgt spid="68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85"/>
                                        </p:tgtEl>
                                        <p:attrNameLst>
                                          <p:attrName>style.visibility</p:attrName>
                                        </p:attrNameLst>
                                      </p:cBhvr>
                                      <p:to>
                                        <p:strVal val="visible"/>
                                      </p:to>
                                    </p:set>
                                    <p:animEffect transition="in" filter="fade">
                                      <p:cBhvr>
                                        <p:cTn id="23" dur="500"/>
                                        <p:tgtEl>
                                          <p:spTgt spid="68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86"/>
                                        </p:tgtEl>
                                        <p:attrNameLst>
                                          <p:attrName>style.visibility</p:attrName>
                                        </p:attrNameLst>
                                      </p:cBhvr>
                                      <p:to>
                                        <p:strVal val="visible"/>
                                      </p:to>
                                    </p:set>
                                    <p:animEffect transition="in" filter="fade">
                                      <p:cBhvr>
                                        <p:cTn id="27" dur="500"/>
                                        <p:tgtEl>
                                          <p:spTgt spid="68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87"/>
                                        </p:tgtEl>
                                        <p:attrNameLst>
                                          <p:attrName>style.visibility</p:attrName>
                                        </p:attrNameLst>
                                      </p:cBhvr>
                                      <p:to>
                                        <p:strVal val="visible"/>
                                      </p:to>
                                    </p:set>
                                    <p:animEffect transition="in" filter="fade">
                                      <p:cBhvr>
                                        <p:cTn id="31" dur="500"/>
                                        <p:tgtEl>
                                          <p:spTgt spid="6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89"/>
                                        </p:tgtEl>
                                        <p:attrNameLst>
                                          <p:attrName>style.visibility</p:attrName>
                                        </p:attrNameLst>
                                      </p:cBhvr>
                                      <p:to>
                                        <p:strVal val="visible"/>
                                      </p:to>
                                    </p:set>
                                    <p:animEffect transition="in" filter="fade">
                                      <p:cBhvr>
                                        <p:cTn id="36" dur="500"/>
                                        <p:tgtEl>
                                          <p:spTgt spid="689"/>
                                        </p:tgtEl>
                                      </p:cBhvr>
                                    </p:animEffect>
                                  </p:childTnLst>
                                </p:cTn>
                              </p:par>
                              <p:par>
                                <p:cTn id="37" presetID="10" presetClass="entr" presetSubtype="0" fill="hold" nodeType="withEffect">
                                  <p:stCondLst>
                                    <p:cond delay="0"/>
                                  </p:stCondLst>
                                  <p:childTnLst>
                                    <p:set>
                                      <p:cBhvr>
                                        <p:cTn id="38" dur="1" fill="hold">
                                          <p:stCondLst>
                                            <p:cond delay="0"/>
                                          </p:stCondLst>
                                        </p:cTn>
                                        <p:tgtEl>
                                          <p:spTgt spid="688"/>
                                        </p:tgtEl>
                                        <p:attrNameLst>
                                          <p:attrName>style.visibility</p:attrName>
                                        </p:attrNameLst>
                                      </p:cBhvr>
                                      <p:to>
                                        <p:strVal val="visible"/>
                                      </p:to>
                                    </p:set>
                                    <p:animEffect transition="in" filter="fade">
                                      <p:cBhvr>
                                        <p:cTn id="39" dur="500"/>
                                        <p:tgtEl>
                                          <p:spTgt spid="6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47"/>
                                        </p:tgtEl>
                                        <p:attrNameLst>
                                          <p:attrName>style.visibility</p:attrName>
                                        </p:attrNameLst>
                                      </p:cBhvr>
                                      <p:to>
                                        <p:strVal val="visible"/>
                                      </p:to>
                                    </p:set>
                                    <p:animEffect transition="in" filter="fade">
                                      <p:cBhvr>
                                        <p:cTn id="42" dur="500"/>
                                        <p:tgtEl>
                                          <p:spTgt spid="6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8"/>
                                        </p:tgtEl>
                                        <p:attrNameLst>
                                          <p:attrName>style.visibility</p:attrName>
                                        </p:attrNameLst>
                                      </p:cBhvr>
                                      <p:to>
                                        <p:strVal val="visible"/>
                                      </p:to>
                                    </p:set>
                                    <p:animEffect transition="in" filter="fade">
                                      <p:cBhvr>
                                        <p:cTn id="45" dur="500"/>
                                        <p:tgtEl>
                                          <p:spTgt spid="6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81"/>
                                        </p:tgtEl>
                                        <p:attrNameLst>
                                          <p:attrName>style.visibility</p:attrName>
                                        </p:attrNameLst>
                                      </p:cBhvr>
                                      <p:to>
                                        <p:strVal val="visible"/>
                                      </p:to>
                                    </p:set>
                                    <p:animEffect transition="in" filter="fade">
                                      <p:cBhvr>
                                        <p:cTn id="50" dur="500"/>
                                        <p:tgtEl>
                                          <p:spTgt spid="5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2"/>
                                        </p:tgtEl>
                                        <p:attrNameLst>
                                          <p:attrName>style.visibility</p:attrName>
                                        </p:attrNameLst>
                                      </p:cBhvr>
                                      <p:to>
                                        <p:strVal val="visible"/>
                                      </p:to>
                                    </p:set>
                                    <p:animEffect transition="in" filter="fade">
                                      <p:cBhvr>
                                        <p:cTn id="53" dur="500"/>
                                        <p:tgtEl>
                                          <p:spTgt spid="5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3"/>
                                        </p:tgtEl>
                                        <p:attrNameLst>
                                          <p:attrName>style.visibility</p:attrName>
                                        </p:attrNameLst>
                                      </p:cBhvr>
                                      <p:to>
                                        <p:strVal val="visible"/>
                                      </p:to>
                                    </p:set>
                                    <p:animEffect transition="in" filter="fade">
                                      <p:cBhvr>
                                        <p:cTn id="56" dur="500"/>
                                        <p:tgtEl>
                                          <p:spTgt spid="583"/>
                                        </p:tgtEl>
                                      </p:cBhvr>
                                    </p:animEffect>
                                  </p:childTnLst>
                                </p:cTn>
                              </p:par>
                            </p:childTnLst>
                          </p:cTn>
                        </p:par>
                        <p:par>
                          <p:cTn id="57" fill="hold">
                            <p:stCondLst>
                              <p:cond delay="500"/>
                            </p:stCondLst>
                            <p:childTnLst>
                              <p:par>
                                <p:cTn id="58" presetID="2" presetClass="entr" presetSubtype="2" fill="hold" nodeType="afterEffect">
                                  <p:stCondLst>
                                    <p:cond delay="0"/>
                                  </p:stCondLst>
                                  <p:childTnLst>
                                    <p:set>
                                      <p:cBhvr>
                                        <p:cTn id="59" dur="1" fill="hold">
                                          <p:stCondLst>
                                            <p:cond delay="0"/>
                                          </p:stCondLst>
                                        </p:cTn>
                                        <p:tgtEl>
                                          <p:spTgt spid="660"/>
                                        </p:tgtEl>
                                        <p:attrNameLst>
                                          <p:attrName>style.visibility</p:attrName>
                                        </p:attrNameLst>
                                      </p:cBhvr>
                                      <p:to>
                                        <p:strVal val="visible"/>
                                      </p:to>
                                    </p:set>
                                    <p:anim calcmode="lin" valueType="num">
                                      <p:cBhvr additive="base">
                                        <p:cTn id="60" dur="500" fill="hold"/>
                                        <p:tgtEl>
                                          <p:spTgt spid="660"/>
                                        </p:tgtEl>
                                        <p:attrNameLst>
                                          <p:attrName>ppt_x</p:attrName>
                                        </p:attrNameLst>
                                      </p:cBhvr>
                                      <p:tavLst>
                                        <p:tav tm="0">
                                          <p:val>
                                            <p:strVal val="1+#ppt_w/2"/>
                                          </p:val>
                                        </p:tav>
                                        <p:tav tm="100000">
                                          <p:val>
                                            <p:strVal val="#ppt_x"/>
                                          </p:val>
                                        </p:tav>
                                      </p:tavLst>
                                    </p:anim>
                                    <p:anim calcmode="lin" valueType="num">
                                      <p:cBhvr additive="base">
                                        <p:cTn id="61" dur="500" fill="hold"/>
                                        <p:tgtEl>
                                          <p:spTgt spid="660"/>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598"/>
                                        </p:tgtEl>
                                        <p:attrNameLst>
                                          <p:attrName>style.visibility</p:attrName>
                                        </p:attrNameLst>
                                      </p:cBhvr>
                                      <p:to>
                                        <p:strVal val="visible"/>
                                      </p:to>
                                    </p:set>
                                    <p:anim calcmode="lin" valueType="num">
                                      <p:cBhvr additive="base">
                                        <p:cTn id="66" dur="500" fill="hold"/>
                                        <p:tgtEl>
                                          <p:spTgt spid="598"/>
                                        </p:tgtEl>
                                        <p:attrNameLst>
                                          <p:attrName>ppt_x</p:attrName>
                                        </p:attrNameLst>
                                      </p:cBhvr>
                                      <p:tavLst>
                                        <p:tav tm="0">
                                          <p:val>
                                            <p:strVal val="1+#ppt_w/2"/>
                                          </p:val>
                                        </p:tav>
                                        <p:tav tm="100000">
                                          <p:val>
                                            <p:strVal val="#ppt_x"/>
                                          </p:val>
                                        </p:tav>
                                      </p:tavLst>
                                    </p:anim>
                                    <p:anim calcmode="lin" valueType="num">
                                      <p:cBhvr additive="base">
                                        <p:cTn id="67" dur="500" fill="hold"/>
                                        <p:tgtEl>
                                          <p:spTgt spid="598"/>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709"/>
                                        </p:tgtEl>
                                        <p:attrNameLst>
                                          <p:attrName>style.visibility</p:attrName>
                                        </p:attrNameLst>
                                      </p:cBhvr>
                                      <p:to>
                                        <p:strVal val="visible"/>
                                      </p:to>
                                    </p:set>
                                    <p:anim calcmode="lin" valueType="num">
                                      <p:cBhvr additive="base">
                                        <p:cTn id="72" dur="500" fill="hold"/>
                                        <p:tgtEl>
                                          <p:spTgt spid="709"/>
                                        </p:tgtEl>
                                        <p:attrNameLst>
                                          <p:attrName>ppt_x</p:attrName>
                                        </p:attrNameLst>
                                      </p:cBhvr>
                                      <p:tavLst>
                                        <p:tav tm="0">
                                          <p:val>
                                            <p:strVal val="1+#ppt_w/2"/>
                                          </p:val>
                                        </p:tav>
                                        <p:tav tm="100000">
                                          <p:val>
                                            <p:strVal val="#ppt_x"/>
                                          </p:val>
                                        </p:tav>
                                      </p:tavLst>
                                    </p:anim>
                                    <p:anim calcmode="lin" valueType="num">
                                      <p:cBhvr additive="base">
                                        <p:cTn id="73" dur="500" fill="hold"/>
                                        <p:tgtEl>
                                          <p:spTgt spid="709"/>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nodeType="clickEffect">
                                  <p:stCondLst>
                                    <p:cond delay="0"/>
                                  </p:stCondLst>
                                  <p:childTnLst>
                                    <p:set>
                                      <p:cBhvr>
                                        <p:cTn id="77" dur="1" fill="hold">
                                          <p:stCondLst>
                                            <p:cond delay="0"/>
                                          </p:stCondLst>
                                        </p:cTn>
                                        <p:tgtEl>
                                          <p:spTgt spid="584"/>
                                        </p:tgtEl>
                                        <p:attrNameLst>
                                          <p:attrName>style.visibility</p:attrName>
                                        </p:attrNameLst>
                                      </p:cBhvr>
                                      <p:to>
                                        <p:strVal val="visible"/>
                                      </p:to>
                                    </p:set>
                                    <p:anim calcmode="lin" valueType="num">
                                      <p:cBhvr additive="base">
                                        <p:cTn id="78" dur="500" fill="hold"/>
                                        <p:tgtEl>
                                          <p:spTgt spid="584"/>
                                        </p:tgtEl>
                                        <p:attrNameLst>
                                          <p:attrName>ppt_x</p:attrName>
                                        </p:attrNameLst>
                                      </p:cBhvr>
                                      <p:tavLst>
                                        <p:tav tm="0">
                                          <p:val>
                                            <p:strVal val="1+#ppt_w/2"/>
                                          </p:val>
                                        </p:tav>
                                        <p:tav tm="100000">
                                          <p:val>
                                            <p:strVal val="#ppt_x"/>
                                          </p:val>
                                        </p:tav>
                                      </p:tavLst>
                                    </p:anim>
                                    <p:anim calcmode="lin" valueType="num">
                                      <p:cBhvr additive="base">
                                        <p:cTn id="79" dur="500" fill="hold"/>
                                        <p:tgtEl>
                                          <p:spTgt spid="584"/>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nodeType="clickEffect">
                                  <p:stCondLst>
                                    <p:cond delay="0"/>
                                  </p:stCondLst>
                                  <p:childTnLst>
                                    <p:set>
                                      <p:cBhvr>
                                        <p:cTn id="83" dur="1" fill="hold">
                                          <p:stCondLst>
                                            <p:cond delay="0"/>
                                          </p:stCondLst>
                                        </p:cTn>
                                        <p:tgtEl>
                                          <p:spTgt spid="649"/>
                                        </p:tgtEl>
                                        <p:attrNameLst>
                                          <p:attrName>style.visibility</p:attrName>
                                        </p:attrNameLst>
                                      </p:cBhvr>
                                      <p:to>
                                        <p:strVal val="visible"/>
                                      </p:to>
                                    </p:set>
                                    <p:anim calcmode="lin" valueType="num">
                                      <p:cBhvr additive="base">
                                        <p:cTn id="84" dur="500" fill="hold"/>
                                        <p:tgtEl>
                                          <p:spTgt spid="649"/>
                                        </p:tgtEl>
                                        <p:attrNameLst>
                                          <p:attrName>ppt_x</p:attrName>
                                        </p:attrNameLst>
                                      </p:cBhvr>
                                      <p:tavLst>
                                        <p:tav tm="0">
                                          <p:val>
                                            <p:strVal val="1+#ppt_w/2"/>
                                          </p:val>
                                        </p:tav>
                                        <p:tav tm="100000">
                                          <p:val>
                                            <p:strVal val="#ppt_x"/>
                                          </p:val>
                                        </p:tav>
                                      </p:tavLst>
                                    </p:anim>
                                    <p:anim calcmode="lin" valueType="num">
                                      <p:cBhvr additive="base">
                                        <p:cTn id="85" dur="500" fill="hold"/>
                                        <p:tgtEl>
                                          <p:spTgt spid="649"/>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nodeType="clickEffect">
                                  <p:stCondLst>
                                    <p:cond delay="0"/>
                                  </p:stCondLst>
                                  <p:childTnLst>
                                    <p:set>
                                      <p:cBhvr>
                                        <p:cTn id="89" dur="1" fill="hold">
                                          <p:stCondLst>
                                            <p:cond delay="0"/>
                                          </p:stCondLst>
                                        </p:cTn>
                                        <p:tgtEl>
                                          <p:spTgt spid="621"/>
                                        </p:tgtEl>
                                        <p:attrNameLst>
                                          <p:attrName>style.visibility</p:attrName>
                                        </p:attrNameLst>
                                      </p:cBhvr>
                                      <p:to>
                                        <p:strVal val="visible"/>
                                      </p:to>
                                    </p:set>
                                    <p:anim calcmode="lin" valueType="num">
                                      <p:cBhvr additive="base">
                                        <p:cTn id="90" dur="500" fill="hold"/>
                                        <p:tgtEl>
                                          <p:spTgt spid="621"/>
                                        </p:tgtEl>
                                        <p:attrNameLst>
                                          <p:attrName>ppt_x</p:attrName>
                                        </p:attrNameLst>
                                      </p:cBhvr>
                                      <p:tavLst>
                                        <p:tav tm="0">
                                          <p:val>
                                            <p:strVal val="1+#ppt_w/2"/>
                                          </p:val>
                                        </p:tav>
                                        <p:tav tm="100000">
                                          <p:val>
                                            <p:strVal val="#ppt_x"/>
                                          </p:val>
                                        </p:tav>
                                      </p:tavLst>
                                    </p:anim>
                                    <p:anim calcmode="lin" valueType="num">
                                      <p:cBhvr additive="base">
                                        <p:cTn id="91" dur="500" fill="hold"/>
                                        <p:tgtEl>
                                          <p:spTgt spid="621"/>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2" fill="hold" nodeType="clickEffect">
                                  <p:stCondLst>
                                    <p:cond delay="0"/>
                                  </p:stCondLst>
                                  <p:childTnLst>
                                    <p:set>
                                      <p:cBhvr>
                                        <p:cTn id="95" dur="1" fill="hold">
                                          <p:stCondLst>
                                            <p:cond delay="0"/>
                                          </p:stCondLst>
                                        </p:cTn>
                                        <p:tgtEl>
                                          <p:spTgt spid="634"/>
                                        </p:tgtEl>
                                        <p:attrNameLst>
                                          <p:attrName>style.visibility</p:attrName>
                                        </p:attrNameLst>
                                      </p:cBhvr>
                                      <p:to>
                                        <p:strVal val="visible"/>
                                      </p:to>
                                    </p:set>
                                    <p:anim calcmode="lin" valueType="num">
                                      <p:cBhvr additive="base">
                                        <p:cTn id="96" dur="500" fill="hold"/>
                                        <p:tgtEl>
                                          <p:spTgt spid="634"/>
                                        </p:tgtEl>
                                        <p:attrNameLst>
                                          <p:attrName>ppt_x</p:attrName>
                                        </p:attrNameLst>
                                      </p:cBhvr>
                                      <p:tavLst>
                                        <p:tav tm="0">
                                          <p:val>
                                            <p:strVal val="1+#ppt_w/2"/>
                                          </p:val>
                                        </p:tav>
                                        <p:tav tm="100000">
                                          <p:val>
                                            <p:strVal val="#ppt_x"/>
                                          </p:val>
                                        </p:tav>
                                      </p:tavLst>
                                    </p:anim>
                                    <p:anim calcmode="lin" valueType="num">
                                      <p:cBhvr additive="base">
                                        <p:cTn id="97" dur="500" fill="hold"/>
                                        <p:tgtEl>
                                          <p:spTgt spid="634"/>
                                        </p:tgtEl>
                                        <p:attrNameLst>
                                          <p:attrName>ppt_y</p:attrName>
                                        </p:attrNameLst>
                                      </p:cBhvr>
                                      <p:tavLst>
                                        <p:tav tm="0">
                                          <p:val>
                                            <p:strVal val="#ppt_y"/>
                                          </p:val>
                                        </p:tav>
                                        <p:tav tm="100000">
                                          <p:val>
                                            <p:strVal val="#ppt_y"/>
                                          </p:val>
                                        </p:tav>
                                      </p:tavLst>
                                    </p:anim>
                                  </p:childTnLst>
                                </p:cTn>
                              </p:par>
                              <p:par>
                                <p:cTn id="98" presetID="2" presetClass="entr" presetSubtype="2" fill="hold" nodeType="withEffect">
                                  <p:stCondLst>
                                    <p:cond delay="0"/>
                                  </p:stCondLst>
                                  <p:childTnLst>
                                    <p:set>
                                      <p:cBhvr>
                                        <p:cTn id="99" dur="1" fill="hold">
                                          <p:stCondLst>
                                            <p:cond delay="0"/>
                                          </p:stCondLst>
                                        </p:cTn>
                                        <p:tgtEl>
                                          <p:spTgt spid="610"/>
                                        </p:tgtEl>
                                        <p:attrNameLst>
                                          <p:attrName>style.visibility</p:attrName>
                                        </p:attrNameLst>
                                      </p:cBhvr>
                                      <p:to>
                                        <p:strVal val="visible"/>
                                      </p:to>
                                    </p:set>
                                    <p:anim calcmode="lin" valueType="num">
                                      <p:cBhvr additive="base">
                                        <p:cTn id="100" dur="500" fill="hold"/>
                                        <p:tgtEl>
                                          <p:spTgt spid="610"/>
                                        </p:tgtEl>
                                        <p:attrNameLst>
                                          <p:attrName>ppt_x</p:attrName>
                                        </p:attrNameLst>
                                      </p:cBhvr>
                                      <p:tavLst>
                                        <p:tav tm="0">
                                          <p:val>
                                            <p:strVal val="1+#ppt_w/2"/>
                                          </p:val>
                                        </p:tav>
                                        <p:tav tm="100000">
                                          <p:val>
                                            <p:strVal val="#ppt_x"/>
                                          </p:val>
                                        </p:tav>
                                      </p:tavLst>
                                    </p:anim>
                                    <p:anim calcmode="lin" valueType="num">
                                      <p:cBhvr additive="base">
                                        <p:cTn id="101" dur="500" fill="hold"/>
                                        <p:tgtEl>
                                          <p:spTgt spid="6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animBg="1"/>
      <p:bldP spid="581" grpId="0"/>
      <p:bldP spid="582" grpId="0"/>
      <p:bldP spid="583" grpId="0"/>
      <p:bldP spid="647" grpId="0" animBg="1"/>
      <p:bldP spid="648" grpId="0" animBg="1"/>
      <p:bldP spid="681" grpId="0"/>
      <p:bldP spid="683" grpId="0"/>
      <p:bldP spid="684" grpId="0"/>
      <p:bldP spid="685" grpId="0"/>
      <p:bldP spid="686" grpId="0"/>
      <p:bldP spid="6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2EA3657-FEBB-422D-8620-7673A6C2BA52}"/>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 Triggers &amp; Bindings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
        <p:nvSpPr>
          <p:cNvPr id="7" name="Rectangle 6">
            <a:extLst>
              <a:ext uri="{FF2B5EF4-FFF2-40B4-BE49-F238E27FC236}">
                <a16:creationId xmlns:a16="http://schemas.microsoft.com/office/drawing/2014/main" id="{233C3C91-D0EE-4429-87AD-D0CBD69730D5}"/>
              </a:ext>
            </a:extLst>
          </p:cNvPr>
          <p:cNvSpPr/>
          <p:nvPr/>
        </p:nvSpPr>
        <p:spPr>
          <a:xfrm>
            <a:off x="8262984" y="1340981"/>
            <a:ext cx="2942327" cy="4350831"/>
          </a:xfrm>
          <a:prstGeom prst="rect">
            <a:avLst/>
          </a:prstGeom>
        </p:spPr>
        <p:txBody>
          <a:bodyPr wrap="square">
            <a:spAutoFit/>
          </a:bodyPr>
          <a:lstStyle/>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Blob Storage</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Cosmos DB </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Event Hub</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HTTP</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Queues</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Service Bus</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Timer</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Webhook</a:t>
            </a:r>
            <a:endParaRPr lang="en-GB" dirty="0">
              <a:solidFill>
                <a:srgbClr val="4472C4"/>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968EEE68-FB2A-4E56-9E12-0DD6DE25FF0A}"/>
              </a:ext>
            </a:extLst>
          </p:cNvPr>
          <p:cNvSpPr/>
          <p:nvPr/>
        </p:nvSpPr>
        <p:spPr>
          <a:xfrm>
            <a:off x="658313" y="1618642"/>
            <a:ext cx="4468874" cy="4166525"/>
          </a:xfrm>
          <a:prstGeom prst="rect">
            <a:avLst/>
          </a:prstGeom>
        </p:spPr>
        <p:txBody>
          <a:bodyPr wrap="square">
            <a:spAutoFit/>
          </a:bodyPr>
          <a:lstStyle/>
          <a:p>
            <a:r>
              <a:rPr lang="en-GB" b="1" i="1" dirty="0">
                <a:solidFill>
                  <a:srgbClr val="4472C4"/>
                </a:solidFill>
                <a:latin typeface="Calibri" panose="020F0502020204030204"/>
                <a:cs typeface="Segoe UI Light" panose="020B0502040204020203" pitchFamily="34" charset="0"/>
              </a:rPr>
              <a:t>TRIGGERS </a:t>
            </a:r>
            <a:r>
              <a:rPr lang="en-GB" dirty="0">
                <a:solidFill>
                  <a:srgbClr val="171717"/>
                </a:solidFill>
                <a:latin typeface="Segoe UI Light" panose="020B0502040204020203" pitchFamily="34" charset="0"/>
                <a:cs typeface="Segoe UI Light" panose="020B0502040204020203" pitchFamily="34" charset="0"/>
              </a:rPr>
              <a:t>are what cause a function to run. A trigger defines how a function is invoked and a function must have exactly one trigger. Triggers have associated data, which is often provided as the payload of the function.</a:t>
            </a:r>
          </a:p>
          <a:p>
            <a:endParaRPr lang="en-GB" dirty="0">
              <a:solidFill>
                <a:srgbClr val="171717"/>
              </a:solidFill>
              <a:latin typeface="Segoe UI Light" panose="020B0502040204020203" pitchFamily="34" charset="0"/>
              <a:cs typeface="Segoe UI Light" panose="020B0502040204020203" pitchFamily="34" charset="0"/>
            </a:endParaRPr>
          </a:p>
          <a:p>
            <a:endParaRPr lang="en-GB" dirty="0">
              <a:solidFill>
                <a:srgbClr val="171717"/>
              </a:solidFill>
              <a:latin typeface="Segoe UI Light" panose="020B0502040204020203" pitchFamily="34" charset="0"/>
              <a:cs typeface="Segoe UI Light" panose="020B0502040204020203" pitchFamily="34" charset="0"/>
            </a:endParaRPr>
          </a:p>
          <a:p>
            <a:r>
              <a:rPr lang="en-GB" b="1" i="1" dirty="0">
                <a:solidFill>
                  <a:srgbClr val="4472C4"/>
                </a:solidFill>
                <a:latin typeface="Calibri" panose="020F0502020204030204"/>
                <a:cs typeface="Segoe UI Light" panose="020B0502040204020203" pitchFamily="34" charset="0"/>
              </a:rPr>
              <a:t>BINDING </a:t>
            </a:r>
            <a:r>
              <a:rPr lang="en-GB" dirty="0">
                <a:solidFill>
                  <a:srgbClr val="171717"/>
                </a:solidFill>
                <a:latin typeface="Segoe UI Light" panose="020B0502040204020203" pitchFamily="34" charset="0"/>
                <a:cs typeface="Segoe UI Light" panose="020B0502040204020203" pitchFamily="34" charset="0"/>
              </a:rPr>
              <a:t>to a function is a way of declaratively connecting another resource to the function; bindings may be connected as input bindings, output bindings, or both. Data from bindings is provided to the function as parameters..</a:t>
            </a:r>
          </a:p>
          <a:p>
            <a:endParaRPr lang="en-GB" dirty="0">
              <a:solidFill>
                <a:srgbClr val="171717"/>
              </a:solidFill>
              <a:latin typeface="Segoe UI Light" panose="020B0502040204020203" pitchFamily="34" charset="0"/>
              <a:cs typeface="Segoe UI Light" panose="020B0502040204020203" pitchFamily="34" charset="0"/>
            </a:endParaRPr>
          </a:p>
          <a:p>
            <a:endParaRPr lang="en-GB" dirty="0">
              <a:solidFill>
                <a:srgbClr val="171717"/>
              </a:solidFill>
              <a:latin typeface="Segoe UI Light" panose="020B0502040204020203" pitchFamily="34" charset="0"/>
              <a:cs typeface="Segoe UI Light" panose="020B0502040204020203" pitchFamily="34" charset="0"/>
            </a:endParaRPr>
          </a:p>
        </p:txBody>
      </p:sp>
      <p:pic>
        <p:nvPicPr>
          <p:cNvPr id="9" name="Picture 6">
            <a:extLst>
              <a:ext uri="{FF2B5EF4-FFF2-40B4-BE49-F238E27FC236}">
                <a16:creationId xmlns:a16="http://schemas.microsoft.com/office/drawing/2014/main" id="{BEC0BA05-E83C-4B44-8F4A-DA3926BCB5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3158" y="2869490"/>
            <a:ext cx="1497825" cy="1321783"/>
          </a:xfrm>
          <a:prstGeom prst="rect">
            <a:avLst/>
          </a:prstGeom>
        </p:spPr>
      </p:pic>
    </p:spTree>
    <p:extLst>
      <p:ext uri="{BB962C8B-B14F-4D97-AF65-F5344CB8AC3E}">
        <p14:creationId xmlns:p14="http://schemas.microsoft.com/office/powerpoint/2010/main" val="15772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a:xfrm>
            <a:off x="269240" y="289512"/>
            <a:ext cx="11655840" cy="899665"/>
          </a:xfrm>
        </p:spPr>
        <p:txBody>
          <a:bodyPr/>
          <a:lstStyle/>
          <a:p>
            <a:r>
              <a:rPr lang="de-DE" dirty="0"/>
              <a:t>Tagesablauf</a:t>
            </a:r>
          </a:p>
        </p:txBody>
      </p:sp>
      <p:sp>
        <p:nvSpPr>
          <p:cNvPr id="2" name="Rechteck 1">
            <a:extLst>
              <a:ext uri="{FF2B5EF4-FFF2-40B4-BE49-F238E27FC236}">
                <a16:creationId xmlns:a16="http://schemas.microsoft.com/office/drawing/2014/main" id="{F3C5D831-D166-4BD1-9697-26E3A26BCDB2}"/>
              </a:ext>
            </a:extLst>
          </p:cNvPr>
          <p:cNvSpPr/>
          <p:nvPr/>
        </p:nvSpPr>
        <p:spPr bwMode="auto">
          <a:xfrm>
            <a:off x="1866320" y="1715740"/>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09:00 – 10:45 Uhr</a:t>
            </a:r>
            <a:endParaRPr lang="de-DE" sz="1961" dirty="0">
              <a:gradFill>
                <a:gsLst>
                  <a:gs pos="0">
                    <a:srgbClr val="FFFFFF"/>
                  </a:gs>
                  <a:gs pos="100000">
                    <a:srgbClr val="FFFFFF"/>
                  </a:gs>
                </a:gsLst>
                <a:lin ang="5400000" scaled="0"/>
              </a:gradFill>
              <a:latin typeface="Segoe UI Semilight"/>
            </a:endParaRPr>
          </a:p>
        </p:txBody>
      </p:sp>
      <p:sp>
        <p:nvSpPr>
          <p:cNvPr id="4" name="Rechteck 3">
            <a:extLst>
              <a:ext uri="{FF2B5EF4-FFF2-40B4-BE49-F238E27FC236}">
                <a16:creationId xmlns:a16="http://schemas.microsoft.com/office/drawing/2014/main" id="{A53739E7-785E-4C35-9A72-257B49358D1A}"/>
              </a:ext>
            </a:extLst>
          </p:cNvPr>
          <p:cNvSpPr/>
          <p:nvPr/>
        </p:nvSpPr>
        <p:spPr bwMode="auto">
          <a:xfrm>
            <a:off x="4410648" y="1715739"/>
            <a:ext cx="5891430" cy="461591"/>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defTabSz="914314"/>
            <a:r>
              <a:rPr lang="de-DE" sz="1800" b="1" dirty="0">
                <a:solidFill>
                  <a:srgbClr val="353535"/>
                </a:solidFill>
              </a:rPr>
              <a:t>Intro und Azure </a:t>
            </a:r>
            <a:r>
              <a:rPr lang="de-DE" sz="1800" b="1" dirty="0" err="1">
                <a:solidFill>
                  <a:srgbClr val="353535"/>
                </a:solidFill>
              </a:rPr>
              <a:t>Functions</a:t>
            </a:r>
            <a:r>
              <a:rPr lang="de-DE" sz="1800" b="1" dirty="0">
                <a:solidFill>
                  <a:srgbClr val="353535"/>
                </a:solidFill>
              </a:rPr>
              <a:t> </a:t>
            </a:r>
            <a:r>
              <a:rPr lang="de-DE" sz="1800" b="1" dirty="0" err="1">
                <a:solidFill>
                  <a:srgbClr val="353535"/>
                </a:solidFill>
              </a:rPr>
              <a:t>overview</a:t>
            </a:r>
            <a:r>
              <a:rPr lang="de-DE" sz="1800" b="1" dirty="0">
                <a:solidFill>
                  <a:srgbClr val="353535"/>
                </a:solidFill>
              </a:rPr>
              <a:t> – Modul 1</a:t>
            </a:r>
          </a:p>
        </p:txBody>
      </p:sp>
      <p:sp>
        <p:nvSpPr>
          <p:cNvPr id="5" name="Rechteck 4">
            <a:extLst>
              <a:ext uri="{FF2B5EF4-FFF2-40B4-BE49-F238E27FC236}">
                <a16:creationId xmlns:a16="http://schemas.microsoft.com/office/drawing/2014/main" id="{A5AB1104-B658-49EE-9733-7A88D996313B}"/>
              </a:ext>
            </a:extLst>
          </p:cNvPr>
          <p:cNvSpPr/>
          <p:nvPr/>
        </p:nvSpPr>
        <p:spPr bwMode="auto">
          <a:xfrm>
            <a:off x="1866320" y="2890017"/>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10:45 – 13:00 Uhr</a:t>
            </a:r>
            <a:endParaRPr lang="de-DE" sz="1961" dirty="0">
              <a:gradFill>
                <a:gsLst>
                  <a:gs pos="0">
                    <a:srgbClr val="FFFFFF"/>
                  </a:gs>
                  <a:gs pos="100000">
                    <a:srgbClr val="FFFFFF"/>
                  </a:gs>
                </a:gsLst>
                <a:lin ang="5400000" scaled="0"/>
              </a:gradFill>
              <a:latin typeface="Segoe UI Semilight"/>
            </a:endParaRPr>
          </a:p>
        </p:txBody>
      </p:sp>
      <p:sp>
        <p:nvSpPr>
          <p:cNvPr id="6" name="Rechteck 5">
            <a:extLst>
              <a:ext uri="{FF2B5EF4-FFF2-40B4-BE49-F238E27FC236}">
                <a16:creationId xmlns:a16="http://schemas.microsoft.com/office/drawing/2014/main" id="{E126ABCC-C9AB-4B87-AD87-D94B0923FD96}"/>
              </a:ext>
            </a:extLst>
          </p:cNvPr>
          <p:cNvSpPr/>
          <p:nvPr/>
        </p:nvSpPr>
        <p:spPr bwMode="auto">
          <a:xfrm>
            <a:off x="4410648" y="2889629"/>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Cosmos</a:t>
            </a:r>
            <a:r>
              <a:rPr lang="de-DE" sz="1800" b="1" dirty="0">
                <a:solidFill>
                  <a:srgbClr val="353535"/>
                </a:solidFill>
              </a:rPr>
              <a:t> DB </a:t>
            </a:r>
            <a:r>
              <a:rPr lang="de-DE" sz="1800" b="1" dirty="0" err="1">
                <a:solidFill>
                  <a:srgbClr val="353535"/>
                </a:solidFill>
              </a:rPr>
              <a:t>overview</a:t>
            </a:r>
            <a:r>
              <a:rPr lang="de-DE" sz="1800" b="1" dirty="0">
                <a:solidFill>
                  <a:srgbClr val="353535"/>
                </a:solidFill>
              </a:rPr>
              <a:t> – Modul 2</a:t>
            </a:r>
          </a:p>
        </p:txBody>
      </p:sp>
      <p:sp>
        <p:nvSpPr>
          <p:cNvPr id="8" name="Rechteck 7">
            <a:extLst>
              <a:ext uri="{FF2B5EF4-FFF2-40B4-BE49-F238E27FC236}">
                <a16:creationId xmlns:a16="http://schemas.microsoft.com/office/drawing/2014/main" id="{178E9289-0B8F-4C9D-B8D3-4396896E223D}"/>
              </a:ext>
            </a:extLst>
          </p:cNvPr>
          <p:cNvSpPr/>
          <p:nvPr/>
        </p:nvSpPr>
        <p:spPr bwMode="auto">
          <a:xfrm>
            <a:off x="1866320" y="3477156"/>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13:00– 14:00 Uhr</a:t>
            </a:r>
            <a:endParaRPr lang="de-DE" sz="1961" dirty="0">
              <a:gradFill>
                <a:gsLst>
                  <a:gs pos="0">
                    <a:srgbClr val="FFFFFF"/>
                  </a:gs>
                  <a:gs pos="100000">
                    <a:srgbClr val="FFFFFF"/>
                  </a:gs>
                </a:gsLst>
                <a:lin ang="5400000" scaled="0"/>
              </a:gradFill>
              <a:latin typeface="Segoe UI Semilight"/>
            </a:endParaRPr>
          </a:p>
        </p:txBody>
      </p:sp>
      <p:sp>
        <p:nvSpPr>
          <p:cNvPr id="9" name="Rechteck 8">
            <a:extLst>
              <a:ext uri="{FF2B5EF4-FFF2-40B4-BE49-F238E27FC236}">
                <a16:creationId xmlns:a16="http://schemas.microsoft.com/office/drawing/2014/main" id="{638C1FBD-1265-458D-8C29-39B00E0D48B8}"/>
              </a:ext>
            </a:extLst>
          </p:cNvPr>
          <p:cNvSpPr/>
          <p:nvPr/>
        </p:nvSpPr>
        <p:spPr bwMode="auto">
          <a:xfrm>
            <a:off x="4410648" y="3476943"/>
            <a:ext cx="5891430" cy="46159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defTabSz="914314"/>
            <a:r>
              <a:rPr lang="de-DE" sz="1800" dirty="0">
                <a:solidFill>
                  <a:srgbClr val="353535"/>
                </a:solidFill>
                <a:latin typeface="Segoe UI Semilight"/>
              </a:rPr>
              <a:t>Mittagspause</a:t>
            </a:r>
          </a:p>
        </p:txBody>
      </p:sp>
      <p:sp>
        <p:nvSpPr>
          <p:cNvPr id="10" name="Rechteck 9">
            <a:extLst>
              <a:ext uri="{FF2B5EF4-FFF2-40B4-BE49-F238E27FC236}">
                <a16:creationId xmlns:a16="http://schemas.microsoft.com/office/drawing/2014/main" id="{6F71367A-FFF0-437C-A813-592F0C3C5931}"/>
              </a:ext>
            </a:extLst>
          </p:cNvPr>
          <p:cNvSpPr/>
          <p:nvPr/>
        </p:nvSpPr>
        <p:spPr bwMode="auto">
          <a:xfrm>
            <a:off x="1866320" y="4064295"/>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14:00 – 15:00 Uhr</a:t>
            </a:r>
            <a:endParaRPr lang="de-DE" sz="1961" dirty="0">
              <a:gradFill>
                <a:gsLst>
                  <a:gs pos="0">
                    <a:srgbClr val="FFFFFF"/>
                  </a:gs>
                  <a:gs pos="100000">
                    <a:srgbClr val="FFFFFF"/>
                  </a:gs>
                </a:gsLst>
                <a:lin ang="5400000" scaled="0"/>
              </a:gradFill>
              <a:latin typeface="Segoe UI Semilight"/>
            </a:endParaRPr>
          </a:p>
        </p:txBody>
      </p:sp>
      <p:sp>
        <p:nvSpPr>
          <p:cNvPr id="11" name="Rechteck 10">
            <a:extLst>
              <a:ext uri="{FF2B5EF4-FFF2-40B4-BE49-F238E27FC236}">
                <a16:creationId xmlns:a16="http://schemas.microsoft.com/office/drawing/2014/main" id="{0ED72BF8-1C99-435D-A1F7-31F691AC98A6}"/>
              </a:ext>
            </a:extLst>
          </p:cNvPr>
          <p:cNvSpPr/>
          <p:nvPr/>
        </p:nvSpPr>
        <p:spPr bwMode="auto">
          <a:xfrm>
            <a:off x="4410648" y="4063519"/>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a:solidFill>
                  <a:srgbClr val="353535"/>
                </a:solidFill>
              </a:rPr>
              <a:t>Event Grid </a:t>
            </a:r>
            <a:r>
              <a:rPr lang="de-DE" sz="1800" b="1" dirty="0" err="1">
                <a:solidFill>
                  <a:srgbClr val="353535"/>
                </a:solidFill>
              </a:rPr>
              <a:t>overview</a:t>
            </a:r>
            <a:r>
              <a:rPr lang="de-DE" sz="1800" b="1" dirty="0">
                <a:solidFill>
                  <a:srgbClr val="353535"/>
                </a:solidFill>
              </a:rPr>
              <a:t> – Modul 3 </a:t>
            </a:r>
            <a:endParaRPr lang="de-DE" sz="1961" dirty="0">
              <a:solidFill>
                <a:srgbClr val="353535"/>
              </a:solidFill>
              <a:latin typeface="Segoe UI Semilight"/>
            </a:endParaRPr>
          </a:p>
        </p:txBody>
      </p:sp>
      <p:sp>
        <p:nvSpPr>
          <p:cNvPr id="12" name="Rechteck 11">
            <a:extLst>
              <a:ext uri="{FF2B5EF4-FFF2-40B4-BE49-F238E27FC236}">
                <a16:creationId xmlns:a16="http://schemas.microsoft.com/office/drawing/2014/main" id="{2DF4394C-F673-4A00-ADD6-6966BEBA5198}"/>
              </a:ext>
            </a:extLst>
          </p:cNvPr>
          <p:cNvSpPr/>
          <p:nvPr/>
        </p:nvSpPr>
        <p:spPr bwMode="auto">
          <a:xfrm>
            <a:off x="1866320" y="4651433"/>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15:00 – 15:15 Uhr</a:t>
            </a:r>
            <a:endParaRPr lang="de-DE" sz="1961" dirty="0">
              <a:gradFill>
                <a:gsLst>
                  <a:gs pos="0">
                    <a:srgbClr val="FFFFFF"/>
                  </a:gs>
                  <a:gs pos="100000">
                    <a:srgbClr val="FFFFFF"/>
                  </a:gs>
                </a:gsLst>
                <a:lin ang="5400000" scaled="0"/>
              </a:gradFill>
              <a:latin typeface="Segoe UI Semilight"/>
            </a:endParaRPr>
          </a:p>
        </p:txBody>
      </p:sp>
      <p:sp>
        <p:nvSpPr>
          <p:cNvPr id="13" name="Rechteck 12">
            <a:extLst>
              <a:ext uri="{FF2B5EF4-FFF2-40B4-BE49-F238E27FC236}">
                <a16:creationId xmlns:a16="http://schemas.microsoft.com/office/drawing/2014/main" id="{93C02332-59D9-4251-8CF5-BBD78E4D25DC}"/>
              </a:ext>
            </a:extLst>
          </p:cNvPr>
          <p:cNvSpPr/>
          <p:nvPr/>
        </p:nvSpPr>
        <p:spPr bwMode="auto">
          <a:xfrm>
            <a:off x="4410648" y="4650833"/>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14" name="Rechteck 13">
            <a:extLst>
              <a:ext uri="{FF2B5EF4-FFF2-40B4-BE49-F238E27FC236}">
                <a16:creationId xmlns:a16="http://schemas.microsoft.com/office/drawing/2014/main" id="{F913D7C6-B0B4-47FB-A9FB-59795FCA75D6}"/>
              </a:ext>
            </a:extLst>
          </p:cNvPr>
          <p:cNvSpPr/>
          <p:nvPr/>
        </p:nvSpPr>
        <p:spPr bwMode="auto">
          <a:xfrm>
            <a:off x="1866320" y="5238572"/>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15:15 – 16:30 Uhr</a:t>
            </a:r>
            <a:endParaRPr lang="de-DE" sz="1961" dirty="0">
              <a:gradFill>
                <a:gsLst>
                  <a:gs pos="0">
                    <a:srgbClr val="FFFFFF"/>
                  </a:gs>
                  <a:gs pos="100000">
                    <a:srgbClr val="FFFFFF"/>
                  </a:gs>
                </a:gsLst>
                <a:lin ang="5400000" scaled="0"/>
              </a:gradFill>
              <a:latin typeface="Segoe UI Semilight"/>
            </a:endParaRPr>
          </a:p>
        </p:txBody>
      </p:sp>
      <p:sp>
        <p:nvSpPr>
          <p:cNvPr id="15" name="Rechteck 14">
            <a:extLst>
              <a:ext uri="{FF2B5EF4-FFF2-40B4-BE49-F238E27FC236}">
                <a16:creationId xmlns:a16="http://schemas.microsoft.com/office/drawing/2014/main" id="{B61B2E95-747D-45BF-9AB2-839AA0DADE8E}"/>
              </a:ext>
            </a:extLst>
          </p:cNvPr>
          <p:cNvSpPr/>
          <p:nvPr/>
        </p:nvSpPr>
        <p:spPr bwMode="auto">
          <a:xfrm>
            <a:off x="4410648" y="5238147"/>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Logic</a:t>
            </a:r>
            <a:r>
              <a:rPr lang="de-DE" sz="1800" b="1" dirty="0">
                <a:solidFill>
                  <a:srgbClr val="353535"/>
                </a:solidFill>
              </a:rPr>
              <a:t> Apps </a:t>
            </a:r>
            <a:r>
              <a:rPr lang="de-DE" sz="1800" b="1" dirty="0" err="1">
                <a:solidFill>
                  <a:srgbClr val="353535"/>
                </a:solidFill>
              </a:rPr>
              <a:t>overview</a:t>
            </a:r>
            <a:r>
              <a:rPr lang="de-DE" sz="1800" b="1" dirty="0">
                <a:solidFill>
                  <a:srgbClr val="353535"/>
                </a:solidFill>
              </a:rPr>
              <a:t> – Modul 4</a:t>
            </a:r>
          </a:p>
        </p:txBody>
      </p:sp>
      <p:sp>
        <p:nvSpPr>
          <p:cNvPr id="16" name="Rechteck 15">
            <a:extLst>
              <a:ext uri="{FF2B5EF4-FFF2-40B4-BE49-F238E27FC236}">
                <a16:creationId xmlns:a16="http://schemas.microsoft.com/office/drawing/2014/main" id="{7E11AEA7-F710-4702-980C-A108C3917590}"/>
              </a:ext>
            </a:extLst>
          </p:cNvPr>
          <p:cNvSpPr/>
          <p:nvPr/>
        </p:nvSpPr>
        <p:spPr bwMode="auto">
          <a:xfrm>
            <a:off x="1866320" y="2302879"/>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10:45 – 11:00 Uhr</a:t>
            </a:r>
            <a:endParaRPr lang="de-DE" sz="1961" dirty="0">
              <a:gradFill>
                <a:gsLst>
                  <a:gs pos="0">
                    <a:srgbClr val="FFFFFF"/>
                  </a:gs>
                  <a:gs pos="100000">
                    <a:srgbClr val="FFFFFF"/>
                  </a:gs>
                </a:gsLst>
                <a:lin ang="5400000" scaled="0"/>
              </a:gradFill>
              <a:latin typeface="Segoe UI Semilight"/>
            </a:endParaRPr>
          </a:p>
        </p:txBody>
      </p:sp>
      <p:sp>
        <p:nvSpPr>
          <p:cNvPr id="17" name="Rechteck 16">
            <a:extLst>
              <a:ext uri="{FF2B5EF4-FFF2-40B4-BE49-F238E27FC236}">
                <a16:creationId xmlns:a16="http://schemas.microsoft.com/office/drawing/2014/main" id="{9E88BEC7-DB4E-475F-A5C3-7F82A3E18FB6}"/>
              </a:ext>
            </a:extLst>
          </p:cNvPr>
          <p:cNvSpPr/>
          <p:nvPr/>
        </p:nvSpPr>
        <p:spPr bwMode="auto">
          <a:xfrm>
            <a:off x="4410648" y="2302315"/>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18" name="Rechteck 17">
            <a:extLst>
              <a:ext uri="{FF2B5EF4-FFF2-40B4-BE49-F238E27FC236}">
                <a16:creationId xmlns:a16="http://schemas.microsoft.com/office/drawing/2014/main" id="{AA735A18-A96F-48F0-A39F-529AEE3D2F07}"/>
              </a:ext>
            </a:extLst>
          </p:cNvPr>
          <p:cNvSpPr/>
          <p:nvPr/>
        </p:nvSpPr>
        <p:spPr bwMode="auto">
          <a:xfrm>
            <a:off x="1866320" y="5825710"/>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16:30 – 17:00 Uhr</a:t>
            </a:r>
            <a:endParaRPr lang="de-DE" sz="1961" dirty="0">
              <a:gradFill>
                <a:gsLst>
                  <a:gs pos="0">
                    <a:srgbClr val="FFFFFF"/>
                  </a:gs>
                  <a:gs pos="100000">
                    <a:srgbClr val="FFFFFF"/>
                  </a:gs>
                </a:gsLst>
                <a:lin ang="5400000" scaled="0"/>
              </a:gradFill>
              <a:latin typeface="Segoe UI Semilight"/>
            </a:endParaRPr>
          </a:p>
        </p:txBody>
      </p:sp>
      <p:sp>
        <p:nvSpPr>
          <p:cNvPr id="19" name="Rechteck 18">
            <a:extLst>
              <a:ext uri="{FF2B5EF4-FFF2-40B4-BE49-F238E27FC236}">
                <a16:creationId xmlns:a16="http://schemas.microsoft.com/office/drawing/2014/main" id="{8A0563E2-9F0F-496F-8967-D3E879F2CC29}"/>
              </a:ext>
            </a:extLst>
          </p:cNvPr>
          <p:cNvSpPr/>
          <p:nvPr/>
        </p:nvSpPr>
        <p:spPr bwMode="auto">
          <a:xfrm>
            <a:off x="4410648" y="5825462"/>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Puffer / </a:t>
            </a:r>
            <a:r>
              <a:rPr lang="de-DE" sz="1800" dirty="0" err="1">
                <a:solidFill>
                  <a:srgbClr val="353535"/>
                </a:solidFill>
                <a:latin typeface="Segoe UI Semilight"/>
              </a:rPr>
              <a:t>Abschluß</a:t>
            </a:r>
            <a:endParaRPr lang="de-DE" sz="1800" dirty="0">
              <a:solidFill>
                <a:srgbClr val="353535"/>
              </a:solidFill>
              <a:latin typeface="Segoe UI Semilight"/>
            </a:endParaRPr>
          </a:p>
        </p:txBody>
      </p:sp>
    </p:spTree>
    <p:extLst>
      <p:ext uri="{BB962C8B-B14F-4D97-AF65-F5344CB8AC3E}">
        <p14:creationId xmlns:p14="http://schemas.microsoft.com/office/powerpoint/2010/main" val="2150811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53883-B33F-4C77-A5D5-13E0B0AC8DF6}"/>
              </a:ext>
            </a:extLst>
          </p:cNvPr>
          <p:cNvPicPr>
            <a:picLocks noChangeAspect="1"/>
          </p:cNvPicPr>
          <p:nvPr/>
        </p:nvPicPr>
        <p:blipFill>
          <a:blip r:embed="rId3"/>
          <a:stretch>
            <a:fillRect/>
          </a:stretch>
        </p:blipFill>
        <p:spPr>
          <a:xfrm>
            <a:off x="589044" y="1917277"/>
            <a:ext cx="5833382" cy="365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38258F8-18E4-4D27-B5E9-1675A50474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6931" y="1918121"/>
            <a:ext cx="4309517" cy="365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9AE09D59-A086-41B3-AE66-39BAD3DF6008}"/>
              </a:ext>
            </a:extLst>
          </p:cNvPr>
          <p:cNvPicPr>
            <a:picLocks noChangeAspect="1"/>
          </p:cNvPicPr>
          <p:nvPr/>
        </p:nvPicPr>
        <p:blipFill>
          <a:blip r:embed="rId5"/>
          <a:stretch>
            <a:fillRect/>
          </a:stretch>
        </p:blipFill>
        <p:spPr>
          <a:xfrm>
            <a:off x="2690536" y="5306291"/>
            <a:ext cx="1440242" cy="457135"/>
          </a:xfrm>
          <a:prstGeom prst="rect">
            <a:avLst/>
          </a:prstGeom>
        </p:spPr>
      </p:pic>
      <p:sp>
        <p:nvSpPr>
          <p:cNvPr id="12" name="Rectangle: Rounded Corners 11">
            <a:extLst>
              <a:ext uri="{FF2B5EF4-FFF2-40B4-BE49-F238E27FC236}">
                <a16:creationId xmlns:a16="http://schemas.microsoft.com/office/drawing/2014/main" id="{12AFD729-D596-4E2F-9CFF-164C77C12608}"/>
              </a:ext>
            </a:extLst>
          </p:cNvPr>
          <p:cNvSpPr/>
          <p:nvPr/>
        </p:nvSpPr>
        <p:spPr bwMode="auto">
          <a:xfrm>
            <a:off x="4207024" y="2405731"/>
            <a:ext cx="1371405" cy="376153"/>
          </a:xfrm>
          <a:prstGeom prst="roundRect">
            <a:avLst/>
          </a:prstGeom>
          <a:noFill/>
          <a:ln w="38100">
            <a:solidFill>
              <a:srgbClr val="24C2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24C2A0"/>
              </a:solidFill>
              <a:latin typeface="Calibri" panose="020F0502020204030204"/>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DA9D7573-A436-404B-97D4-0F9AF2B9AF4E}"/>
              </a:ext>
            </a:extLst>
          </p:cNvPr>
          <p:cNvSpPr/>
          <p:nvPr/>
        </p:nvSpPr>
        <p:spPr bwMode="auto">
          <a:xfrm>
            <a:off x="8191547" y="2405731"/>
            <a:ext cx="1828541" cy="671021"/>
          </a:xfrm>
          <a:prstGeom prst="roundRect">
            <a:avLst/>
          </a:prstGeom>
          <a:noFill/>
          <a:ln w="38100">
            <a:solidFill>
              <a:srgbClr val="24C2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 name="Group 16">
            <a:extLst>
              <a:ext uri="{FF2B5EF4-FFF2-40B4-BE49-F238E27FC236}">
                <a16:creationId xmlns:a16="http://schemas.microsoft.com/office/drawing/2014/main" id="{081DA653-A794-F74C-975A-89BAB94463E3}"/>
              </a:ext>
            </a:extLst>
          </p:cNvPr>
          <p:cNvGrpSpPr/>
          <p:nvPr/>
        </p:nvGrpSpPr>
        <p:grpSpPr>
          <a:xfrm>
            <a:off x="4130778" y="9143675"/>
            <a:ext cx="5028486" cy="3719430"/>
            <a:chOff x="4130499" y="2666405"/>
            <a:chExt cx="5029200" cy="3719957"/>
          </a:xfrm>
        </p:grpSpPr>
        <p:grpSp>
          <p:nvGrpSpPr>
            <p:cNvPr id="18" name="Group 17">
              <a:extLst>
                <a:ext uri="{FF2B5EF4-FFF2-40B4-BE49-F238E27FC236}">
                  <a16:creationId xmlns:a16="http://schemas.microsoft.com/office/drawing/2014/main" id="{ADA802BB-0EDF-374E-BAFA-5EC244239344}"/>
                </a:ext>
              </a:extLst>
            </p:cNvPr>
            <p:cNvGrpSpPr/>
            <p:nvPr/>
          </p:nvGrpSpPr>
          <p:grpSpPr>
            <a:xfrm>
              <a:off x="4130499" y="2666405"/>
              <a:ext cx="5029200" cy="2501632"/>
              <a:chOff x="3274764" y="4182782"/>
              <a:chExt cx="5029200" cy="2501632"/>
            </a:xfrm>
          </p:grpSpPr>
          <p:pic>
            <p:nvPicPr>
              <p:cNvPr id="22" name="Picture 21">
                <a:extLst>
                  <a:ext uri="{FF2B5EF4-FFF2-40B4-BE49-F238E27FC236}">
                    <a16:creationId xmlns:a16="http://schemas.microsoft.com/office/drawing/2014/main" id="{7E8B1706-0A6A-554E-A431-04F5F76627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74764" y="4182782"/>
                <a:ext cx="5029200" cy="2123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4612FE4-C947-5C44-91A1-929B6F6FA089}"/>
                  </a:ext>
                </a:extLst>
              </p:cNvPr>
              <p:cNvPicPr>
                <a:picLocks noChangeAspect="1"/>
              </p:cNvPicPr>
              <p:nvPr/>
            </p:nvPicPr>
            <p:blipFill>
              <a:blip r:embed="rId7"/>
              <a:stretch>
                <a:fillRect/>
              </a:stretch>
            </p:blipFill>
            <p:spPr>
              <a:xfrm>
                <a:off x="4858259" y="6227214"/>
                <a:ext cx="2079171" cy="457200"/>
              </a:xfrm>
              <a:prstGeom prst="rect">
                <a:avLst/>
              </a:prstGeom>
            </p:spPr>
          </p:pic>
        </p:grpSp>
        <p:pic>
          <p:nvPicPr>
            <p:cNvPr id="19" name="Picture 18" descr="A close up of a sign&#10;&#10;Description automatically generated">
              <a:extLst>
                <a:ext uri="{FF2B5EF4-FFF2-40B4-BE49-F238E27FC236}">
                  <a16:creationId xmlns:a16="http://schemas.microsoft.com/office/drawing/2014/main" id="{3A2DE15E-A949-7243-8DFB-4196775B160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07565" y="5471962"/>
              <a:ext cx="1275068" cy="914400"/>
            </a:xfrm>
            <a:prstGeom prst="rect">
              <a:avLst/>
            </a:prstGeom>
          </p:spPr>
        </p:pic>
      </p:grpSp>
      <p:pic>
        <p:nvPicPr>
          <p:cNvPr id="28" name="Picture 27">
            <a:extLst>
              <a:ext uri="{FF2B5EF4-FFF2-40B4-BE49-F238E27FC236}">
                <a16:creationId xmlns:a16="http://schemas.microsoft.com/office/drawing/2014/main" id="{D154863E-6D96-445F-9293-7E600637488B}"/>
              </a:ext>
            </a:extLst>
          </p:cNvPr>
          <p:cNvPicPr>
            <a:picLocks noChangeAspect="1"/>
          </p:cNvPicPr>
          <p:nvPr/>
        </p:nvPicPr>
        <p:blipFill>
          <a:blip r:embed="rId9">
            <a:alphaModFix/>
          </a:blip>
          <a:stretch>
            <a:fillRect/>
          </a:stretch>
        </p:blipFill>
        <p:spPr>
          <a:xfrm>
            <a:off x="8905123" y="5345790"/>
            <a:ext cx="2229927" cy="457135"/>
          </a:xfrm>
          <a:prstGeom prst="rect">
            <a:avLst/>
          </a:prstGeom>
        </p:spPr>
      </p:pic>
      <p:sp>
        <p:nvSpPr>
          <p:cNvPr id="21" name="Title 2">
            <a:extLst>
              <a:ext uri="{FF2B5EF4-FFF2-40B4-BE49-F238E27FC236}">
                <a16:creationId xmlns:a16="http://schemas.microsoft.com/office/drawing/2014/main" id="{B7680807-B0AD-4C8D-8B10-BBB497875CD4}"/>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 Bindings Example</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416643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2">
            <a:extLst>
              <a:ext uri="{FF2B5EF4-FFF2-40B4-BE49-F238E27FC236}">
                <a16:creationId xmlns:a16="http://schemas.microsoft.com/office/drawing/2014/main" id="{AFAB9C4F-D786-4853-9C33-C22C1AA46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534" y="2608437"/>
            <a:ext cx="1641122" cy="1641122"/>
          </a:xfrm>
          <a:prstGeom prst="rect">
            <a:avLst/>
          </a:prstGeom>
        </p:spPr>
      </p:pic>
      <p:pic>
        <p:nvPicPr>
          <p:cNvPr id="7" name="Graphic 3">
            <a:extLst>
              <a:ext uri="{FF2B5EF4-FFF2-40B4-BE49-F238E27FC236}">
                <a16:creationId xmlns:a16="http://schemas.microsoft.com/office/drawing/2014/main" id="{BFFBFB88-4B09-44F1-9319-A906B5F9169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64411" y="2326339"/>
            <a:ext cx="1205714" cy="2205323"/>
          </a:xfrm>
          <a:prstGeom prst="rect">
            <a:avLst/>
          </a:prstGeom>
        </p:spPr>
      </p:pic>
      <p:pic>
        <p:nvPicPr>
          <p:cNvPr id="8" name="Graphic 4">
            <a:extLst>
              <a:ext uri="{FF2B5EF4-FFF2-40B4-BE49-F238E27FC236}">
                <a16:creationId xmlns:a16="http://schemas.microsoft.com/office/drawing/2014/main" id="{B6F71894-A061-4519-A252-8D47677F79AF}"/>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5120"/>
          <a:stretch/>
        </p:blipFill>
        <p:spPr>
          <a:xfrm>
            <a:off x="7224655" y="3061513"/>
            <a:ext cx="2360952" cy="734975"/>
          </a:xfrm>
          <a:prstGeom prst="rect">
            <a:avLst/>
          </a:prstGeom>
        </p:spPr>
      </p:pic>
      <p:pic>
        <p:nvPicPr>
          <p:cNvPr id="9" name="Graphic 5">
            <a:extLst>
              <a:ext uri="{FF2B5EF4-FFF2-40B4-BE49-F238E27FC236}">
                <a16:creationId xmlns:a16="http://schemas.microsoft.com/office/drawing/2014/main" id="{8D53A4A5-4C27-492F-B027-FFD434B78A5F}"/>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92185" y="2811722"/>
            <a:ext cx="2017695" cy="1234556"/>
          </a:xfrm>
          <a:prstGeom prst="rect">
            <a:avLst/>
          </a:prstGeom>
        </p:spPr>
      </p:pic>
      <p:pic>
        <p:nvPicPr>
          <p:cNvPr id="10" name="Graphic 7">
            <a:extLst>
              <a:ext uri="{FF2B5EF4-FFF2-40B4-BE49-F238E27FC236}">
                <a16:creationId xmlns:a16="http://schemas.microsoft.com/office/drawing/2014/main" id="{D68A996E-5F5A-4DC4-9495-5DC0FEC879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40137" y="2751333"/>
            <a:ext cx="1355330" cy="1355330"/>
          </a:xfrm>
          <a:prstGeom prst="rect">
            <a:avLst/>
          </a:prstGeom>
        </p:spPr>
      </p:pic>
      <p:sp>
        <p:nvSpPr>
          <p:cNvPr id="16" name="Title 16">
            <a:extLst>
              <a:ext uri="{FF2B5EF4-FFF2-40B4-BE49-F238E27FC236}">
                <a16:creationId xmlns:a16="http://schemas.microsoft.com/office/drawing/2014/main" id="{297366FA-6016-4A7E-9A83-7D0D9E2C3CAB}"/>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Azure Functions </a:t>
            </a:r>
            <a:r>
              <a:rPr lang="en-US" sz="4705" dirty="0">
                <a:solidFill>
                  <a:srgbClr val="0072C6"/>
                </a:solidFill>
                <a:latin typeface="Segoe UI Semibold" panose="020B0702040204020203" pitchFamily="34" charset="0"/>
              </a:rPr>
              <a:t>Language Support</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403069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5" y="311892"/>
            <a:ext cx="4332307" cy="617867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Title 16">
            <a:extLst>
              <a:ext uri="{FF2B5EF4-FFF2-40B4-BE49-F238E27FC236}">
                <a16:creationId xmlns:a16="http://schemas.microsoft.com/office/drawing/2014/main" id="{297366FA-6016-4A7E-9A83-7D0D9E2C3CAB}"/>
              </a:ext>
            </a:extLst>
          </p:cNvPr>
          <p:cNvSpPr>
            <a:spLocks noGrp="1"/>
          </p:cNvSpPr>
          <p:nvPr>
            <p:ph type="title"/>
          </p:nvPr>
        </p:nvSpPr>
        <p:spPr>
          <a:xfrm>
            <a:off x="742951" y="743333"/>
            <a:ext cx="3476625" cy="4961820"/>
          </a:xfrm>
        </p:spPr>
        <p:txBody>
          <a:bodyPr vert="horz" lIns="89642" tIns="44821" rIns="89642" bIns="44821" rtlCol="0" anchor="ctr">
            <a:normAutofit/>
          </a:bodyPr>
          <a:lstStyle/>
          <a:p>
            <a:pPr algn="ctr" defTabSz="896386">
              <a:defRPr/>
            </a:pPr>
            <a:r>
              <a:rPr lang="en-US" sz="4705" dirty="0">
                <a:solidFill>
                  <a:srgbClr val="FFFFFF"/>
                </a:solidFill>
                <a:latin typeface="Segoe UI Light" panose="020B0502040204020203" pitchFamily="34" charset="0"/>
                <a:cs typeface="Segoe UI Light" panose="020B0502040204020203" pitchFamily="34" charset="0"/>
              </a:rPr>
              <a:t>Azure Functions </a:t>
            </a:r>
            <a:r>
              <a:rPr lang="en-US" sz="4705" dirty="0">
                <a:solidFill>
                  <a:schemeClr val="accent1"/>
                </a:solidFill>
                <a:latin typeface="Segoe UI Semibold" panose="020B0702040204020203" pitchFamily="34" charset="0"/>
                <a:cs typeface="Segoe UI Semibold" panose="020B0702040204020203" pitchFamily="34" charset="0"/>
              </a:rPr>
              <a:t>Language Support</a:t>
            </a:r>
          </a:p>
        </p:txBody>
      </p:sp>
      <p:graphicFrame>
        <p:nvGraphicFramePr>
          <p:cNvPr id="6" name="Table 5">
            <a:extLst>
              <a:ext uri="{FF2B5EF4-FFF2-40B4-BE49-F238E27FC236}">
                <a16:creationId xmlns:a16="http://schemas.microsoft.com/office/drawing/2014/main" id="{3BA09EE9-74DC-407A-B6F3-384ED8466F8B}"/>
              </a:ext>
            </a:extLst>
          </p:cNvPr>
          <p:cNvGraphicFramePr>
            <a:graphicFrameLocks noGrp="1"/>
          </p:cNvGraphicFramePr>
          <p:nvPr/>
        </p:nvGraphicFramePr>
        <p:xfrm>
          <a:off x="4972798" y="524186"/>
          <a:ext cx="7029856" cy="4102233"/>
        </p:xfrm>
        <a:graphic>
          <a:graphicData uri="http://schemas.openxmlformats.org/drawingml/2006/table">
            <a:tbl>
              <a:tblPr>
                <a:tableStyleId>{BDBED569-4797-4DF1-A0F4-6AAB3CD982D8}</a:tableStyleId>
              </a:tblPr>
              <a:tblGrid>
                <a:gridCol w="1757464">
                  <a:extLst>
                    <a:ext uri="{9D8B030D-6E8A-4147-A177-3AD203B41FA5}">
                      <a16:colId xmlns:a16="http://schemas.microsoft.com/office/drawing/2014/main" val="3184649047"/>
                    </a:ext>
                  </a:extLst>
                </a:gridCol>
                <a:gridCol w="1757464">
                  <a:extLst>
                    <a:ext uri="{9D8B030D-6E8A-4147-A177-3AD203B41FA5}">
                      <a16:colId xmlns:a16="http://schemas.microsoft.com/office/drawing/2014/main" val="3200504303"/>
                    </a:ext>
                  </a:extLst>
                </a:gridCol>
                <a:gridCol w="1757464">
                  <a:extLst>
                    <a:ext uri="{9D8B030D-6E8A-4147-A177-3AD203B41FA5}">
                      <a16:colId xmlns:a16="http://schemas.microsoft.com/office/drawing/2014/main" val="2764229907"/>
                    </a:ext>
                  </a:extLst>
                </a:gridCol>
                <a:gridCol w="1757464">
                  <a:extLst>
                    <a:ext uri="{9D8B030D-6E8A-4147-A177-3AD203B41FA5}">
                      <a16:colId xmlns:a16="http://schemas.microsoft.com/office/drawing/2014/main" val="2318544295"/>
                    </a:ext>
                  </a:extLst>
                </a:gridCol>
              </a:tblGrid>
              <a:tr h="386650">
                <a:tc>
                  <a:txBody>
                    <a:bodyPr/>
                    <a:lstStyle/>
                    <a:p>
                      <a:pPr algn="l" fontAlgn="t"/>
                      <a:r>
                        <a:rPr lang="en-US" sz="1200" b="1" dirty="0">
                          <a:effectLst/>
                        </a:rPr>
                        <a:t>Language</a:t>
                      </a:r>
                    </a:p>
                  </a:txBody>
                  <a:tcPr marL="60202" marR="60202" marT="30101" marB="30101"/>
                </a:tc>
                <a:tc>
                  <a:txBody>
                    <a:bodyPr/>
                    <a:lstStyle/>
                    <a:p>
                      <a:pPr algn="l" fontAlgn="t"/>
                      <a:r>
                        <a:rPr lang="en-US" sz="1200" b="1" dirty="0">
                          <a:effectLst/>
                        </a:rPr>
                        <a:t>1.x</a:t>
                      </a:r>
                    </a:p>
                  </a:txBody>
                  <a:tcPr marL="60202" marR="60202" marT="30101" marB="30101"/>
                </a:tc>
                <a:tc>
                  <a:txBody>
                    <a:bodyPr/>
                    <a:lstStyle/>
                    <a:p>
                      <a:pPr algn="l" fontAlgn="t"/>
                      <a:r>
                        <a:rPr lang="en-US" sz="1200" b="1" dirty="0">
                          <a:effectLst/>
                        </a:rPr>
                        <a:t>2.x</a:t>
                      </a:r>
                    </a:p>
                  </a:txBody>
                  <a:tcPr marL="60202" marR="60202" marT="30101" marB="30101"/>
                </a:tc>
                <a:tc>
                  <a:txBody>
                    <a:bodyPr/>
                    <a:lstStyle/>
                    <a:p>
                      <a:pPr algn="l" fontAlgn="t"/>
                      <a:r>
                        <a:rPr lang="en-US" sz="1200" b="1" dirty="0">
                          <a:effectLst/>
                        </a:rPr>
                        <a:t>3.x</a:t>
                      </a:r>
                    </a:p>
                  </a:txBody>
                  <a:tcPr marL="60202" marR="60202" marT="30101" marB="30101"/>
                </a:tc>
                <a:extLst>
                  <a:ext uri="{0D108BD9-81ED-4DB2-BD59-A6C34878D82A}">
                    <a16:rowId xmlns:a16="http://schemas.microsoft.com/office/drawing/2014/main" val="484339723"/>
                  </a:ext>
                </a:extLst>
              </a:tr>
              <a:tr h="770381">
                <a:tc>
                  <a:txBody>
                    <a:bodyPr/>
                    <a:lstStyle/>
                    <a:p>
                      <a:pPr algn="l" fontAlgn="t"/>
                      <a:r>
                        <a:rPr lang="en-US" sz="1200" u="none" strike="noStrike" dirty="0">
                          <a:effectLst/>
                          <a:hlinkClick r:id="rId3"/>
                        </a:rPr>
                        <a:t>C#</a:t>
                      </a:r>
                      <a:endParaRPr lang="en-US" sz="1200" dirty="0">
                        <a:effectLst/>
                      </a:endParaRPr>
                    </a:p>
                  </a:txBody>
                  <a:tcPr marL="60202" marR="60202" marT="30101" marB="30101"/>
                </a:tc>
                <a:tc>
                  <a:txBody>
                    <a:bodyPr/>
                    <a:lstStyle/>
                    <a:p>
                      <a:pPr algn="l" fontAlgn="t"/>
                      <a:r>
                        <a:rPr lang="en-US" sz="1200">
                          <a:effectLst/>
                        </a:rPr>
                        <a:t>GA (.NET Framework 4.7)</a:t>
                      </a:r>
                    </a:p>
                  </a:txBody>
                  <a:tcPr marL="60202" marR="60202" marT="30101" marB="30101"/>
                </a:tc>
                <a:tc>
                  <a:txBody>
                    <a:bodyPr/>
                    <a:lstStyle/>
                    <a:p>
                      <a:pPr algn="l" fontAlgn="t"/>
                      <a:r>
                        <a:rPr lang="en-US" sz="1200">
                          <a:effectLst/>
                        </a:rPr>
                        <a:t>GA (.NET Core 2.2</a:t>
                      </a:r>
                      <a:r>
                        <a:rPr lang="en-US" sz="1200" baseline="30000">
                          <a:effectLst/>
                        </a:rPr>
                        <a:t>1</a:t>
                      </a:r>
                      <a:r>
                        <a:rPr lang="en-US" sz="1200">
                          <a:effectLst/>
                        </a:rPr>
                        <a:t>)</a:t>
                      </a:r>
                    </a:p>
                  </a:txBody>
                  <a:tcPr marL="60202" marR="60202" marT="30101" marB="30101"/>
                </a:tc>
                <a:tc>
                  <a:txBody>
                    <a:bodyPr/>
                    <a:lstStyle/>
                    <a:p>
                      <a:pPr algn="l" fontAlgn="t"/>
                      <a:r>
                        <a:rPr lang="nl-NL" sz="1200">
                          <a:effectLst/>
                        </a:rPr>
                        <a:t>GA (.NET Core 3.1)</a:t>
                      </a:r>
                      <a:br>
                        <a:rPr lang="nl-NL" sz="1200">
                          <a:effectLst/>
                        </a:rPr>
                      </a:br>
                      <a:r>
                        <a:rPr lang="nl-NL" sz="1200" u="none" strike="noStrike">
                          <a:effectLst/>
                          <a:hlinkClick r:id="rId4"/>
                        </a:rPr>
                        <a:t>Preview (.NET 5.0)</a:t>
                      </a:r>
                      <a:endParaRPr lang="nl-NL" sz="1200">
                        <a:effectLst/>
                      </a:endParaRPr>
                    </a:p>
                  </a:txBody>
                  <a:tcPr marL="60202" marR="60202" marT="30101" marB="30101"/>
                </a:tc>
                <a:extLst>
                  <a:ext uri="{0D108BD9-81ED-4DB2-BD59-A6C34878D82A}">
                    <a16:rowId xmlns:a16="http://schemas.microsoft.com/office/drawing/2014/main" val="2166421837"/>
                  </a:ext>
                </a:extLst>
              </a:tr>
              <a:tr h="414287">
                <a:tc>
                  <a:txBody>
                    <a:bodyPr/>
                    <a:lstStyle/>
                    <a:p>
                      <a:pPr algn="l" fontAlgn="t"/>
                      <a:r>
                        <a:rPr lang="en-US" sz="1200" u="none" strike="noStrike">
                          <a:effectLst/>
                          <a:hlinkClick r:id="rId5"/>
                        </a:rPr>
                        <a:t>JavaScript</a:t>
                      </a:r>
                      <a:endParaRPr lang="en-US" sz="1200">
                        <a:effectLst/>
                      </a:endParaRPr>
                    </a:p>
                  </a:txBody>
                  <a:tcPr marL="60202" marR="60202" marT="30101" marB="30101"/>
                </a:tc>
                <a:tc>
                  <a:txBody>
                    <a:bodyPr/>
                    <a:lstStyle/>
                    <a:p>
                      <a:pPr algn="l" fontAlgn="t"/>
                      <a:r>
                        <a:rPr lang="en-US" sz="1200">
                          <a:effectLst/>
                        </a:rPr>
                        <a:t>GA (Node 6)</a:t>
                      </a:r>
                    </a:p>
                  </a:txBody>
                  <a:tcPr marL="60202" marR="60202" marT="30101" marB="30101"/>
                </a:tc>
                <a:tc>
                  <a:txBody>
                    <a:bodyPr/>
                    <a:lstStyle/>
                    <a:p>
                      <a:pPr algn="l" fontAlgn="t"/>
                      <a:r>
                        <a:rPr lang="en-US" sz="1200" dirty="0">
                          <a:effectLst/>
                        </a:rPr>
                        <a:t>GA (Node 10 &amp; 8)</a:t>
                      </a:r>
                    </a:p>
                  </a:txBody>
                  <a:tcPr marL="60202" marR="60202" marT="30101" marB="30101"/>
                </a:tc>
                <a:tc>
                  <a:txBody>
                    <a:bodyPr/>
                    <a:lstStyle/>
                    <a:p>
                      <a:pPr algn="l" fontAlgn="t"/>
                      <a:r>
                        <a:rPr lang="en-US" sz="1200">
                          <a:effectLst/>
                        </a:rPr>
                        <a:t>GA (Node 14, 12, &amp; 10)</a:t>
                      </a:r>
                    </a:p>
                  </a:txBody>
                  <a:tcPr marL="60202" marR="60202" marT="30101" marB="30101"/>
                </a:tc>
                <a:extLst>
                  <a:ext uri="{0D108BD9-81ED-4DB2-BD59-A6C34878D82A}">
                    <a16:rowId xmlns:a16="http://schemas.microsoft.com/office/drawing/2014/main" val="1757941863"/>
                  </a:ext>
                </a:extLst>
              </a:tr>
              <a:tr h="592333">
                <a:tc>
                  <a:txBody>
                    <a:bodyPr/>
                    <a:lstStyle/>
                    <a:p>
                      <a:pPr algn="l" fontAlgn="t"/>
                      <a:r>
                        <a:rPr lang="en-US" sz="1200" u="none" strike="noStrike">
                          <a:effectLst/>
                          <a:hlinkClick r:id="rId6"/>
                        </a:rPr>
                        <a:t>F#</a:t>
                      </a:r>
                      <a:endParaRPr lang="en-US" sz="1200">
                        <a:effectLst/>
                      </a:endParaRPr>
                    </a:p>
                  </a:txBody>
                  <a:tcPr marL="60202" marR="60202" marT="30101" marB="30101"/>
                </a:tc>
                <a:tc>
                  <a:txBody>
                    <a:bodyPr/>
                    <a:lstStyle/>
                    <a:p>
                      <a:pPr algn="l" fontAlgn="t"/>
                      <a:r>
                        <a:rPr lang="en-US" sz="1200">
                          <a:effectLst/>
                        </a:rPr>
                        <a:t>GA (.NET Framework 4.7)</a:t>
                      </a:r>
                    </a:p>
                  </a:txBody>
                  <a:tcPr marL="60202" marR="60202" marT="30101" marB="30101"/>
                </a:tc>
                <a:tc>
                  <a:txBody>
                    <a:bodyPr/>
                    <a:lstStyle/>
                    <a:p>
                      <a:pPr algn="l" fontAlgn="t"/>
                      <a:r>
                        <a:rPr lang="en-US" sz="1200">
                          <a:effectLst/>
                        </a:rPr>
                        <a:t>GA (.NET Core 2.2</a:t>
                      </a:r>
                      <a:r>
                        <a:rPr lang="en-US" sz="1200" baseline="30000">
                          <a:effectLst/>
                        </a:rPr>
                        <a:t>1</a:t>
                      </a:r>
                      <a:r>
                        <a:rPr lang="en-US" sz="1200">
                          <a:effectLst/>
                        </a:rPr>
                        <a:t>)</a:t>
                      </a:r>
                    </a:p>
                  </a:txBody>
                  <a:tcPr marL="60202" marR="60202" marT="30101" marB="30101"/>
                </a:tc>
                <a:tc>
                  <a:txBody>
                    <a:bodyPr/>
                    <a:lstStyle/>
                    <a:p>
                      <a:pPr algn="l" fontAlgn="t"/>
                      <a:r>
                        <a:rPr lang="en-US" sz="1200">
                          <a:effectLst/>
                        </a:rPr>
                        <a:t>GA (.NET Core 3.1)</a:t>
                      </a:r>
                    </a:p>
                  </a:txBody>
                  <a:tcPr marL="60202" marR="60202" marT="30101" marB="30101"/>
                </a:tc>
                <a:extLst>
                  <a:ext uri="{0D108BD9-81ED-4DB2-BD59-A6C34878D82A}">
                    <a16:rowId xmlns:a16="http://schemas.microsoft.com/office/drawing/2014/main" val="2831417831"/>
                  </a:ext>
                </a:extLst>
              </a:tr>
              <a:tr h="414287">
                <a:tc>
                  <a:txBody>
                    <a:bodyPr/>
                    <a:lstStyle/>
                    <a:p>
                      <a:pPr algn="l" fontAlgn="t"/>
                      <a:r>
                        <a:rPr lang="en-US" sz="1200" u="none" strike="noStrike">
                          <a:effectLst/>
                          <a:hlinkClick r:id="rId7"/>
                        </a:rPr>
                        <a:t>Java</a:t>
                      </a:r>
                      <a:endParaRPr lang="en-US" sz="1200">
                        <a:effectLst/>
                      </a:endParaRPr>
                    </a:p>
                  </a:txBody>
                  <a:tcPr marL="60202" marR="60202" marT="30101" marB="30101"/>
                </a:tc>
                <a:tc>
                  <a:txBody>
                    <a:bodyPr/>
                    <a:lstStyle/>
                    <a:p>
                      <a:pPr algn="l" fontAlgn="t"/>
                      <a:r>
                        <a:rPr lang="en-US" sz="1200">
                          <a:effectLst/>
                        </a:rPr>
                        <a:t>N/A</a:t>
                      </a:r>
                    </a:p>
                  </a:txBody>
                  <a:tcPr marL="60202" marR="60202" marT="30101" marB="30101"/>
                </a:tc>
                <a:tc>
                  <a:txBody>
                    <a:bodyPr/>
                    <a:lstStyle/>
                    <a:p>
                      <a:pPr algn="l" fontAlgn="t"/>
                      <a:r>
                        <a:rPr lang="en-US" sz="1200">
                          <a:effectLst/>
                        </a:rPr>
                        <a:t>GA (Java 8)</a:t>
                      </a:r>
                    </a:p>
                  </a:txBody>
                  <a:tcPr marL="60202" marR="60202" marT="30101" marB="30101"/>
                </a:tc>
                <a:tc>
                  <a:txBody>
                    <a:bodyPr/>
                    <a:lstStyle/>
                    <a:p>
                      <a:pPr algn="l" fontAlgn="t"/>
                      <a:r>
                        <a:rPr lang="en-US" sz="1200">
                          <a:effectLst/>
                        </a:rPr>
                        <a:t>GA (Java 11 &amp; 8)</a:t>
                      </a:r>
                    </a:p>
                  </a:txBody>
                  <a:tcPr marL="60202" marR="60202" marT="30101" marB="30101"/>
                </a:tc>
                <a:extLst>
                  <a:ext uri="{0D108BD9-81ED-4DB2-BD59-A6C34878D82A}">
                    <a16:rowId xmlns:a16="http://schemas.microsoft.com/office/drawing/2014/main" val="3714047099"/>
                  </a:ext>
                </a:extLst>
              </a:tr>
              <a:tr h="592333">
                <a:tc>
                  <a:txBody>
                    <a:bodyPr/>
                    <a:lstStyle/>
                    <a:p>
                      <a:pPr algn="l" fontAlgn="t"/>
                      <a:r>
                        <a:rPr lang="en-US" sz="1200" u="none" strike="noStrike">
                          <a:effectLst/>
                          <a:hlinkClick r:id="rId8"/>
                        </a:rPr>
                        <a:t>PowerShell</a:t>
                      </a:r>
                      <a:endParaRPr lang="en-US" sz="1200">
                        <a:effectLst/>
                      </a:endParaRPr>
                    </a:p>
                  </a:txBody>
                  <a:tcPr marL="60202" marR="60202" marT="30101" marB="30101"/>
                </a:tc>
                <a:tc>
                  <a:txBody>
                    <a:bodyPr/>
                    <a:lstStyle/>
                    <a:p>
                      <a:pPr algn="l" fontAlgn="t"/>
                      <a:r>
                        <a:rPr lang="en-US" sz="1200">
                          <a:effectLst/>
                        </a:rPr>
                        <a:t>N/A</a:t>
                      </a:r>
                    </a:p>
                  </a:txBody>
                  <a:tcPr marL="60202" marR="60202" marT="30101" marB="30101"/>
                </a:tc>
                <a:tc>
                  <a:txBody>
                    <a:bodyPr/>
                    <a:lstStyle/>
                    <a:p>
                      <a:pPr algn="l" fontAlgn="t"/>
                      <a:r>
                        <a:rPr lang="en-US" sz="1200">
                          <a:effectLst/>
                        </a:rPr>
                        <a:t>GA (PowerShell Core 6)</a:t>
                      </a:r>
                    </a:p>
                  </a:txBody>
                  <a:tcPr marL="60202" marR="60202" marT="30101" marB="30101"/>
                </a:tc>
                <a:tc>
                  <a:txBody>
                    <a:bodyPr/>
                    <a:lstStyle/>
                    <a:p>
                      <a:pPr algn="l" fontAlgn="t"/>
                      <a:r>
                        <a:rPr lang="en-US" sz="1200">
                          <a:effectLst/>
                        </a:rPr>
                        <a:t>GA (PowerShell 7 &amp; Core 6)</a:t>
                      </a:r>
                    </a:p>
                  </a:txBody>
                  <a:tcPr marL="60202" marR="60202" marT="30101" marB="30101"/>
                </a:tc>
                <a:extLst>
                  <a:ext uri="{0D108BD9-81ED-4DB2-BD59-A6C34878D82A}">
                    <a16:rowId xmlns:a16="http://schemas.microsoft.com/office/drawing/2014/main" val="504775116"/>
                  </a:ext>
                </a:extLst>
              </a:tr>
              <a:tr h="676967">
                <a:tc>
                  <a:txBody>
                    <a:bodyPr/>
                    <a:lstStyle/>
                    <a:p>
                      <a:pPr algn="l" fontAlgn="t"/>
                      <a:r>
                        <a:rPr lang="en-US" sz="1200" u="none" strike="noStrike">
                          <a:effectLst/>
                          <a:hlinkClick r:id="rId9"/>
                        </a:rPr>
                        <a:t>Python</a:t>
                      </a:r>
                      <a:endParaRPr lang="en-US" sz="1200">
                        <a:effectLst/>
                      </a:endParaRPr>
                    </a:p>
                  </a:txBody>
                  <a:tcPr marL="60202" marR="60202" marT="30101" marB="30101"/>
                </a:tc>
                <a:tc>
                  <a:txBody>
                    <a:bodyPr/>
                    <a:lstStyle/>
                    <a:p>
                      <a:pPr algn="l" fontAlgn="t"/>
                      <a:r>
                        <a:rPr lang="en-US" sz="1200" dirty="0">
                          <a:effectLst/>
                        </a:rPr>
                        <a:t>N/A</a:t>
                      </a:r>
                    </a:p>
                  </a:txBody>
                  <a:tcPr marL="60202" marR="60202" marT="30101" marB="30101"/>
                </a:tc>
                <a:tc>
                  <a:txBody>
                    <a:bodyPr/>
                    <a:lstStyle/>
                    <a:p>
                      <a:pPr algn="l" fontAlgn="t"/>
                      <a:r>
                        <a:rPr lang="en-US" sz="1200" dirty="0">
                          <a:effectLst/>
                        </a:rPr>
                        <a:t>GA (Python 3.7 &amp; 3.6)</a:t>
                      </a:r>
                    </a:p>
                  </a:txBody>
                  <a:tcPr marL="60202" marR="60202" marT="30101" marB="30101"/>
                </a:tc>
                <a:tc>
                  <a:txBody>
                    <a:bodyPr/>
                    <a:lstStyle/>
                    <a:p>
                      <a:pPr algn="l" fontAlgn="t"/>
                      <a:r>
                        <a:rPr lang="en-US" sz="1200">
                          <a:effectLst/>
                        </a:rPr>
                        <a:t>GA (Python 3.8, 3.7, &amp; 3.6)</a:t>
                      </a:r>
                      <a:br>
                        <a:rPr lang="en-US" sz="1200">
                          <a:effectLst/>
                        </a:rPr>
                      </a:br>
                      <a:r>
                        <a:rPr lang="en-US" sz="1200">
                          <a:effectLst/>
                        </a:rPr>
                        <a:t>Preview (Python 3.9)</a:t>
                      </a:r>
                    </a:p>
                  </a:txBody>
                  <a:tcPr marL="60202" marR="60202" marT="30101" marB="30101"/>
                </a:tc>
                <a:extLst>
                  <a:ext uri="{0D108BD9-81ED-4DB2-BD59-A6C34878D82A}">
                    <a16:rowId xmlns:a16="http://schemas.microsoft.com/office/drawing/2014/main" val="2788029061"/>
                  </a:ext>
                </a:extLst>
              </a:tr>
              <a:tr h="254995">
                <a:tc>
                  <a:txBody>
                    <a:bodyPr/>
                    <a:lstStyle/>
                    <a:p>
                      <a:pPr algn="l" fontAlgn="t"/>
                      <a:r>
                        <a:rPr lang="en-US" sz="1200" u="none" strike="noStrike">
                          <a:effectLst/>
                          <a:hlinkClick r:id="rId10"/>
                        </a:rPr>
                        <a:t>TypeScript</a:t>
                      </a:r>
                      <a:endParaRPr lang="en-US" sz="1200">
                        <a:effectLst/>
                      </a:endParaRPr>
                    </a:p>
                  </a:txBody>
                  <a:tcPr marL="60202" marR="60202" marT="30101" marB="30101"/>
                </a:tc>
                <a:tc>
                  <a:txBody>
                    <a:bodyPr/>
                    <a:lstStyle/>
                    <a:p>
                      <a:pPr algn="l" fontAlgn="t"/>
                      <a:r>
                        <a:rPr lang="en-US" sz="1200">
                          <a:effectLst/>
                        </a:rPr>
                        <a:t>N/A</a:t>
                      </a:r>
                    </a:p>
                  </a:txBody>
                  <a:tcPr marL="60202" marR="60202" marT="30101" marB="30101"/>
                </a:tc>
                <a:tc>
                  <a:txBody>
                    <a:bodyPr/>
                    <a:lstStyle/>
                    <a:p>
                      <a:pPr algn="l" fontAlgn="t"/>
                      <a:r>
                        <a:rPr lang="en-US" sz="1200">
                          <a:effectLst/>
                        </a:rPr>
                        <a:t>GA</a:t>
                      </a:r>
                      <a:r>
                        <a:rPr lang="en-US" sz="1200" baseline="30000">
                          <a:effectLst/>
                        </a:rPr>
                        <a:t>2</a:t>
                      </a:r>
                      <a:endParaRPr lang="en-US" sz="1200">
                        <a:effectLst/>
                      </a:endParaRPr>
                    </a:p>
                  </a:txBody>
                  <a:tcPr marL="60202" marR="60202" marT="30101" marB="30101"/>
                </a:tc>
                <a:tc>
                  <a:txBody>
                    <a:bodyPr/>
                    <a:lstStyle/>
                    <a:p>
                      <a:pPr algn="l" fontAlgn="t"/>
                      <a:r>
                        <a:rPr lang="en-US" sz="1200" dirty="0">
                          <a:effectLst/>
                        </a:rPr>
                        <a:t>GA</a:t>
                      </a:r>
                      <a:r>
                        <a:rPr lang="en-US" sz="1200" baseline="30000" dirty="0">
                          <a:effectLst/>
                        </a:rPr>
                        <a:t>2</a:t>
                      </a:r>
                      <a:endParaRPr lang="en-US" sz="1200" dirty="0">
                        <a:effectLst/>
                      </a:endParaRPr>
                    </a:p>
                  </a:txBody>
                  <a:tcPr marL="60202" marR="60202" marT="30101" marB="30101"/>
                </a:tc>
                <a:extLst>
                  <a:ext uri="{0D108BD9-81ED-4DB2-BD59-A6C34878D82A}">
                    <a16:rowId xmlns:a16="http://schemas.microsoft.com/office/drawing/2014/main" val="3030476232"/>
                  </a:ext>
                </a:extLst>
              </a:tr>
            </a:tbl>
          </a:graphicData>
        </a:graphic>
      </p:graphicFrame>
      <p:sp>
        <p:nvSpPr>
          <p:cNvPr id="8" name="TextBox 7">
            <a:extLst>
              <a:ext uri="{FF2B5EF4-FFF2-40B4-BE49-F238E27FC236}">
                <a16:creationId xmlns:a16="http://schemas.microsoft.com/office/drawing/2014/main" id="{FBC6B2AE-9815-4131-A668-5869005C08AB}"/>
              </a:ext>
            </a:extLst>
          </p:cNvPr>
          <p:cNvSpPr txBox="1"/>
          <p:nvPr/>
        </p:nvSpPr>
        <p:spPr>
          <a:xfrm>
            <a:off x="4911490" y="6333813"/>
            <a:ext cx="6352283" cy="362072"/>
          </a:xfrm>
          <a:prstGeom prst="rect">
            <a:avLst/>
          </a:prstGeom>
          <a:noFill/>
        </p:spPr>
        <p:txBody>
          <a:bodyPr wrap="none" rtlCol="0">
            <a:spAutoFit/>
          </a:bodyPr>
          <a:lstStyle/>
          <a:p>
            <a:r>
              <a:rPr lang="en-NL" altLang="en-NL" sz="490" baseline="30000" dirty="0">
                <a:solidFill>
                  <a:srgbClr val="171717"/>
                </a:solidFill>
                <a:latin typeface="Segoe UI" panose="020B0502040204020203" pitchFamily="34" charset="0"/>
                <a:cs typeface="Segoe UI" panose="020B0502040204020203" pitchFamily="34" charset="0"/>
              </a:rPr>
              <a:t>1</a:t>
            </a:r>
            <a:r>
              <a:rPr lang="en-NL" altLang="en-NL" sz="882" dirty="0">
                <a:solidFill>
                  <a:srgbClr val="171717"/>
                </a:solidFill>
                <a:latin typeface="Segoe UI" panose="020B0502040204020203" pitchFamily="34" charset="0"/>
                <a:cs typeface="Segoe UI" panose="020B0502040204020203" pitchFamily="34" charset="0"/>
              </a:rPr>
              <a:t> .NET class library apps targeting runtime version 2.x may now be run on .NET Core 3.1 in .NET Core 2.x compatibility mode.</a:t>
            </a:r>
            <a:endParaRPr lang="en-US" altLang="en-NL" sz="882" dirty="0">
              <a:solidFill>
                <a:srgbClr val="171717"/>
              </a:solidFill>
              <a:latin typeface="Segoe UI" panose="020B0502040204020203" pitchFamily="34" charset="0"/>
              <a:cs typeface="Segoe UI" panose="020B0502040204020203" pitchFamily="34" charset="0"/>
            </a:endParaRPr>
          </a:p>
          <a:p>
            <a:r>
              <a:rPr lang="en-NL" altLang="en-NL" sz="490" baseline="30000" dirty="0">
                <a:solidFill>
                  <a:srgbClr val="171717"/>
                </a:solidFill>
                <a:latin typeface="Segoe UI" panose="020B0502040204020203" pitchFamily="34" charset="0"/>
                <a:cs typeface="Segoe UI" panose="020B0502040204020203" pitchFamily="34" charset="0"/>
              </a:rPr>
              <a:t>2</a:t>
            </a:r>
            <a:r>
              <a:rPr lang="en-NL" altLang="en-NL" sz="882" dirty="0">
                <a:solidFill>
                  <a:srgbClr val="171717"/>
                </a:solidFill>
                <a:latin typeface="Segoe UI" panose="020B0502040204020203" pitchFamily="34" charset="0"/>
                <a:cs typeface="Segoe UI" panose="020B0502040204020203" pitchFamily="34" charset="0"/>
              </a:rPr>
              <a:t> Supported through </a:t>
            </a:r>
            <a:r>
              <a:rPr lang="en-NL" altLang="en-NL" sz="882" dirty="0" err="1">
                <a:solidFill>
                  <a:srgbClr val="171717"/>
                </a:solidFill>
                <a:latin typeface="Segoe UI" panose="020B0502040204020203" pitchFamily="34" charset="0"/>
                <a:cs typeface="Segoe UI" panose="020B0502040204020203" pitchFamily="34" charset="0"/>
              </a:rPr>
              <a:t>transpiling</a:t>
            </a:r>
            <a:r>
              <a:rPr lang="en-NL" altLang="en-NL" sz="882" dirty="0">
                <a:solidFill>
                  <a:srgbClr val="171717"/>
                </a:solidFill>
                <a:latin typeface="Segoe UI" panose="020B0502040204020203" pitchFamily="34" charset="0"/>
                <a:cs typeface="Segoe UI" panose="020B0502040204020203" pitchFamily="34" charset="0"/>
              </a:rPr>
              <a:t> to JavaScript.</a:t>
            </a:r>
            <a:endParaRPr lang="en-NL" altLang="en-NL" sz="1078" dirty="0">
              <a:solidFill>
                <a:prstClr val="black"/>
              </a:solidFill>
              <a:latin typeface="Arial" panose="020B0604020202020204" pitchFamily="34" charset="0"/>
            </a:endParaRPr>
          </a:p>
        </p:txBody>
      </p:sp>
    </p:spTree>
    <p:extLst>
      <p:ext uri="{BB962C8B-B14F-4D97-AF65-F5344CB8AC3E}">
        <p14:creationId xmlns:p14="http://schemas.microsoft.com/office/powerpoint/2010/main" val="2916331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B875EF-05AC-45D8-86C9-622271C40F78}"/>
              </a:ext>
            </a:extLst>
          </p:cNvPr>
          <p:cNvSpPr/>
          <p:nvPr/>
        </p:nvSpPr>
        <p:spPr>
          <a:xfrm>
            <a:off x="247451" y="2133182"/>
            <a:ext cx="4468874" cy="3620716"/>
          </a:xfrm>
          <a:prstGeom prst="rect">
            <a:avLst/>
          </a:prstGeom>
        </p:spPr>
        <p:txBody>
          <a:bodyPr wrap="square">
            <a:spAutoFit/>
          </a:bodyPr>
          <a:lstStyle/>
          <a:p>
            <a:r>
              <a:rPr lang="en-GB" b="1" i="1" dirty="0">
                <a:solidFill>
                  <a:srgbClr val="4472C4"/>
                </a:solidFill>
                <a:latin typeface="Calibri" panose="020F0502020204030204"/>
                <a:cs typeface="Segoe UI Light" panose="020B0502040204020203" pitchFamily="34" charset="0"/>
              </a:rPr>
              <a:t>Durable Functions: </a:t>
            </a:r>
            <a:r>
              <a:rPr lang="en-GB" dirty="0">
                <a:solidFill>
                  <a:srgbClr val="171717"/>
                </a:solidFill>
                <a:latin typeface="Segoe UI Light" panose="020B0502040204020203" pitchFamily="34" charset="0"/>
                <a:cs typeface="Segoe UI Light" panose="020B0502040204020203" pitchFamily="34" charset="0"/>
              </a:rPr>
              <a:t>an extension of </a:t>
            </a:r>
            <a:r>
              <a:rPr lang="en-GB" u="sng" dirty="0">
                <a:solidFill>
                  <a:prstClr val="black"/>
                </a:solidFill>
                <a:latin typeface="Segoe UI Light" panose="020B0502040204020203" pitchFamily="34" charset="0"/>
                <a:cs typeface="Segoe UI Light" panose="020B0502040204020203" pitchFamily="34" charset="0"/>
                <a:hlinkClick r:id="rId3"/>
              </a:rPr>
              <a:t>Azure Functions</a:t>
            </a:r>
            <a:r>
              <a:rPr lang="en-GB" dirty="0">
                <a:solidFill>
                  <a:srgbClr val="171717"/>
                </a:solidFill>
                <a:latin typeface="Segoe UI Light" panose="020B0502040204020203" pitchFamily="34" charset="0"/>
                <a:cs typeface="Segoe UI Light" panose="020B0502040204020203" pitchFamily="34" charset="0"/>
              </a:rPr>
              <a:t> that lets you write stateful functions in a serverless compute environment. </a:t>
            </a:r>
          </a:p>
          <a:p>
            <a:endParaRPr lang="en-GB" dirty="0">
              <a:solidFill>
                <a:srgbClr val="171717"/>
              </a:solidFill>
              <a:latin typeface="Segoe UI Light" panose="020B0502040204020203" pitchFamily="34" charset="0"/>
              <a:cs typeface="Segoe UI Light" panose="020B0502040204020203" pitchFamily="34" charset="0"/>
            </a:endParaRPr>
          </a:p>
          <a:p>
            <a:r>
              <a:rPr lang="en-GB" dirty="0">
                <a:solidFill>
                  <a:srgbClr val="171717"/>
                </a:solidFill>
                <a:latin typeface="Segoe UI Light" panose="020B0502040204020203" pitchFamily="34" charset="0"/>
                <a:cs typeface="Segoe UI Light" panose="020B0502040204020203" pitchFamily="34" charset="0"/>
              </a:rPr>
              <a:t>The extension lets you define stateful workflows by writing </a:t>
            </a:r>
            <a:r>
              <a:rPr lang="en-GB" i="1" u="sng" dirty="0">
                <a:solidFill>
                  <a:prstClr val="black"/>
                </a:solidFill>
                <a:latin typeface="Segoe UI Light" panose="020B0502040204020203" pitchFamily="34" charset="0"/>
                <a:cs typeface="Segoe UI Light" panose="020B0502040204020203" pitchFamily="34" charset="0"/>
                <a:hlinkClick r:id="rId4"/>
              </a:rPr>
              <a:t>orchestrator functions</a:t>
            </a:r>
            <a:r>
              <a:rPr lang="en-GB" dirty="0">
                <a:solidFill>
                  <a:srgbClr val="171717"/>
                </a:solidFill>
                <a:latin typeface="Segoe UI Light" panose="020B0502040204020203" pitchFamily="34" charset="0"/>
                <a:cs typeface="Segoe UI Light" panose="020B0502040204020203" pitchFamily="34" charset="0"/>
              </a:rPr>
              <a:t> and stateful entities by writing </a:t>
            </a:r>
            <a:r>
              <a:rPr lang="en-GB" i="1" u="sng" dirty="0">
                <a:solidFill>
                  <a:prstClr val="black"/>
                </a:solidFill>
                <a:latin typeface="Segoe UI Light" panose="020B0502040204020203" pitchFamily="34" charset="0"/>
                <a:cs typeface="Segoe UI Light" panose="020B0502040204020203" pitchFamily="34" charset="0"/>
                <a:hlinkClick r:id="rId5"/>
              </a:rPr>
              <a:t>entity functions</a:t>
            </a:r>
            <a:r>
              <a:rPr lang="en-GB" dirty="0">
                <a:solidFill>
                  <a:srgbClr val="171717"/>
                </a:solidFill>
                <a:latin typeface="Segoe UI Light" panose="020B0502040204020203" pitchFamily="34" charset="0"/>
                <a:cs typeface="Segoe UI Light" panose="020B0502040204020203" pitchFamily="34" charset="0"/>
              </a:rPr>
              <a:t> using the Azure Functions programming model. </a:t>
            </a:r>
          </a:p>
          <a:p>
            <a:endParaRPr lang="en-GB" dirty="0">
              <a:solidFill>
                <a:srgbClr val="171717"/>
              </a:solidFill>
              <a:latin typeface="Segoe UI Light" panose="020B0502040204020203" pitchFamily="34" charset="0"/>
              <a:cs typeface="Segoe UI Light" panose="020B0502040204020203" pitchFamily="34" charset="0"/>
            </a:endParaRPr>
          </a:p>
          <a:p>
            <a:r>
              <a:rPr lang="en-GB" dirty="0">
                <a:solidFill>
                  <a:srgbClr val="171717"/>
                </a:solidFill>
                <a:latin typeface="Segoe UI Light" panose="020B0502040204020203" pitchFamily="34" charset="0"/>
                <a:cs typeface="Segoe UI Light" panose="020B0502040204020203" pitchFamily="34" charset="0"/>
              </a:rPr>
              <a:t>Behind the scenes, the extension manages state, checkpoints, and restarts for you, allowing you to focus on your business logic.</a:t>
            </a:r>
            <a:endParaRPr lang="en-GB" dirty="0">
              <a:solidFill>
                <a:prstClr val="black"/>
              </a:solidFill>
              <a:latin typeface="Segoe UI Light" panose="020B0502040204020203" pitchFamily="34" charset="0"/>
              <a:cs typeface="Segoe UI Light" panose="020B0502040204020203" pitchFamily="34" charset="0"/>
            </a:endParaRPr>
          </a:p>
        </p:txBody>
      </p:sp>
      <p:sp>
        <p:nvSpPr>
          <p:cNvPr id="7" name="Title 16">
            <a:extLst>
              <a:ext uri="{FF2B5EF4-FFF2-40B4-BE49-F238E27FC236}">
                <a16:creationId xmlns:a16="http://schemas.microsoft.com/office/drawing/2014/main" id="{403AE540-0788-441A-BE2D-2723C22E385F}"/>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Introducing </a:t>
            </a:r>
            <a:r>
              <a:rPr lang="en-US" sz="4705" dirty="0">
                <a:solidFill>
                  <a:srgbClr val="0072C6"/>
                </a:solidFill>
                <a:latin typeface="Segoe UI Semibold" panose="020B0702040204020203" pitchFamily="34" charset="0"/>
              </a:rPr>
              <a:t>Durable Functions</a:t>
            </a:r>
            <a:endParaRPr lang="en-US" sz="4705" dirty="0">
              <a:solidFill>
                <a:srgbClr val="505050"/>
              </a:solidFill>
              <a:latin typeface="Segoe UI Light" charset="0"/>
              <a:ea typeface="Segoe UI Light" charset="0"/>
              <a:cs typeface="Segoe UI Light" charset="0"/>
            </a:endParaRPr>
          </a:p>
        </p:txBody>
      </p:sp>
      <p:pic>
        <p:nvPicPr>
          <p:cNvPr id="1026" name="Picture 2" descr="A diagram of the function chaining pattern">
            <a:extLst>
              <a:ext uri="{FF2B5EF4-FFF2-40B4-BE49-F238E27FC236}">
                <a16:creationId xmlns:a16="http://schemas.microsoft.com/office/drawing/2014/main" id="{AAD77119-EB79-4927-9BE2-470CA43CC21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31329" y="5303147"/>
            <a:ext cx="6504851" cy="1159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96DE2BD-5ED6-4F23-89AD-0B79AC4B7F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304673" y="1500749"/>
            <a:ext cx="4218310" cy="317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67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2EA3657-FEBB-422D-8620-7673A6C2BA52}"/>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Other Options for </a:t>
            </a:r>
            <a:r>
              <a:rPr lang="en-US" sz="4705" spc="-100" dirty="0">
                <a:solidFill>
                  <a:srgbClr val="0072C6"/>
                </a:solidFill>
                <a:latin typeface="Segoe UI Semibold" panose="020B0702040204020203" pitchFamily="34" charset="0"/>
                <a:ea typeface="Segoe UI Light" charset="0"/>
                <a:cs typeface="Segoe UI Light" charset="0"/>
              </a:rPr>
              <a:t>Background Tasks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
        <p:nvSpPr>
          <p:cNvPr id="2" name="Rectangle 1">
            <a:extLst>
              <a:ext uri="{FF2B5EF4-FFF2-40B4-BE49-F238E27FC236}">
                <a16:creationId xmlns:a16="http://schemas.microsoft.com/office/drawing/2014/main" id="{B3952583-D723-4E7E-8C82-F1D91458F488}"/>
              </a:ext>
            </a:extLst>
          </p:cNvPr>
          <p:cNvSpPr/>
          <p:nvPr/>
        </p:nvSpPr>
        <p:spPr>
          <a:xfrm>
            <a:off x="867478" y="1396755"/>
            <a:ext cx="9590812" cy="4286686"/>
          </a:xfrm>
          <a:prstGeom prst="rect">
            <a:avLst/>
          </a:prstGeom>
        </p:spPr>
        <p:txBody>
          <a:bodyPr wrap="square">
            <a:spAutoFit/>
          </a:bodyPr>
          <a:lstStyle/>
          <a:p>
            <a:endParaRPr lang="en-GB"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2"/>
              </a:rPr>
              <a:t> Azure Web Apps and </a:t>
            </a:r>
            <a:r>
              <a:rPr lang="en-GB" sz="1961" b="1" dirty="0" err="1">
                <a:solidFill>
                  <a:srgbClr val="171717"/>
                </a:solidFill>
                <a:latin typeface="Segoe UI Light" panose="020B0502040204020203" pitchFamily="34" charset="0"/>
                <a:cs typeface="Segoe UI Light" panose="020B0502040204020203" pitchFamily="34" charset="0"/>
                <a:hlinkClick r:id="rId2"/>
              </a:rPr>
              <a:t>WebJobs</a:t>
            </a:r>
            <a:r>
              <a:rPr lang="en-GB" sz="1961" dirty="0">
                <a:solidFill>
                  <a:srgbClr val="171717"/>
                </a:solidFill>
                <a:latin typeface="Segoe UI Light" panose="020B0502040204020203" pitchFamily="34" charset="0"/>
                <a:cs typeface="Segoe UI Light" panose="020B0502040204020203" pitchFamily="34" charset="0"/>
              </a:rPr>
              <a:t>. You can use </a:t>
            </a:r>
            <a:r>
              <a:rPr lang="en-GB" sz="1961" dirty="0" err="1">
                <a:solidFill>
                  <a:srgbClr val="171717"/>
                </a:solidFill>
                <a:latin typeface="Segoe UI Light" panose="020B0502040204020203" pitchFamily="34" charset="0"/>
                <a:cs typeface="Segoe UI Light" panose="020B0502040204020203" pitchFamily="34" charset="0"/>
              </a:rPr>
              <a:t>WebJobs</a:t>
            </a:r>
            <a:r>
              <a:rPr lang="en-GB" sz="1961" dirty="0">
                <a:solidFill>
                  <a:srgbClr val="171717"/>
                </a:solidFill>
                <a:latin typeface="Segoe UI Light" panose="020B0502040204020203" pitchFamily="34" charset="0"/>
                <a:cs typeface="Segoe UI Light" panose="020B0502040204020203" pitchFamily="34" charset="0"/>
              </a:rPr>
              <a:t> to execute custom jobs based on a range of different types of scripts or executable programs within the context of a web app.</a:t>
            </a:r>
          </a:p>
          <a:p>
            <a:pPr>
              <a:buFont typeface="Arial" panose="020B0604020202020204" pitchFamily="34" charset="0"/>
              <a:buChar char="•"/>
            </a:pPr>
            <a:endParaRPr lang="en-GB" sz="1961"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3"/>
              </a:rPr>
              <a:t> Azure Virtual Machines</a:t>
            </a:r>
            <a:r>
              <a:rPr lang="en-GB" sz="1961" dirty="0">
                <a:solidFill>
                  <a:srgbClr val="171717"/>
                </a:solidFill>
                <a:latin typeface="Segoe UI Light" panose="020B0502040204020203" pitchFamily="34" charset="0"/>
                <a:cs typeface="Segoe UI Light" panose="020B0502040204020203" pitchFamily="34" charset="0"/>
              </a:rPr>
              <a:t>. If you have a Windows service or want to use the Windows Task Scheduler, it is common to host your background tasks within a dedicated virtual machine.</a:t>
            </a:r>
          </a:p>
          <a:p>
            <a:pPr>
              <a:buFont typeface="Arial" panose="020B0604020202020204" pitchFamily="34" charset="0"/>
              <a:buChar char="•"/>
            </a:pPr>
            <a:endParaRPr lang="en-GB" sz="1961"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4"/>
              </a:rPr>
              <a:t> Azure Batch</a:t>
            </a:r>
            <a:r>
              <a:rPr lang="en-GB" sz="1961" dirty="0">
                <a:solidFill>
                  <a:srgbClr val="171717"/>
                </a:solidFill>
                <a:latin typeface="Segoe UI Light" panose="020B0502040204020203" pitchFamily="34" charset="0"/>
                <a:cs typeface="Segoe UI Light" panose="020B0502040204020203" pitchFamily="34" charset="0"/>
              </a:rPr>
              <a:t>. Batch is a platform service that schedules compute-intensive work to run on a managed collection of virtual machines. It can automatically scale compute resources.</a:t>
            </a:r>
          </a:p>
          <a:p>
            <a:pPr>
              <a:buFont typeface="Arial" panose="020B0604020202020204" pitchFamily="34" charset="0"/>
              <a:buChar char="•"/>
            </a:pPr>
            <a:endParaRPr lang="en-GB" sz="1961"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5"/>
              </a:rPr>
              <a:t> Azure Kubernetes Service</a:t>
            </a:r>
            <a:r>
              <a:rPr lang="en-GB" sz="1961" dirty="0">
                <a:solidFill>
                  <a:srgbClr val="171717"/>
                </a:solidFill>
                <a:latin typeface="Segoe UI Light" panose="020B0502040204020203" pitchFamily="34" charset="0"/>
                <a:cs typeface="Segoe UI Light" panose="020B0502040204020203" pitchFamily="34" charset="0"/>
              </a:rPr>
              <a:t> (AKS). Azure Kubernetes Service provides a managed hosting environment for Kubernetes on Azure.</a:t>
            </a:r>
          </a:p>
        </p:txBody>
      </p:sp>
    </p:spTree>
    <p:extLst>
      <p:ext uri="{BB962C8B-B14F-4D97-AF65-F5344CB8AC3E}">
        <p14:creationId xmlns:p14="http://schemas.microsoft.com/office/powerpoint/2010/main" val="382415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0165B4-FA59-493D-9711-A7399EF7010A}"/>
              </a:ext>
            </a:extLst>
          </p:cNvPr>
          <p:cNvSpPr>
            <a:spLocks noGrp="1"/>
          </p:cNvSpPr>
          <p:nvPr>
            <p:ph type="body" sz="quarter" idx="10"/>
          </p:nvPr>
        </p:nvSpPr>
        <p:spPr>
          <a:xfrm>
            <a:off x="584981" y="1435781"/>
            <a:ext cx="11016957" cy="2711127"/>
          </a:xfrm>
        </p:spPr>
        <p:txBody>
          <a:bodyPr/>
          <a:lstStyle/>
          <a:p>
            <a:r>
              <a:rPr lang="en-US" dirty="0"/>
              <a:t>Each microservice operation could map to a Function</a:t>
            </a:r>
          </a:p>
          <a:p>
            <a:r>
              <a:rPr lang="en-US" dirty="0">
                <a:latin typeface="Segoe UI Semilight" panose="020B0402040204020203" pitchFamily="34" charset="0"/>
                <a:cs typeface="Segoe UI Semilight" panose="020B0402040204020203" pitchFamily="34" charset="0"/>
              </a:rPr>
              <a:t>Fine-grained tuning, scaling and permissions per function</a:t>
            </a:r>
            <a:endParaRPr lang="en-US" dirty="0"/>
          </a:p>
          <a:p>
            <a:pPr marL="0" indent="0">
              <a:spcBef>
                <a:spcPts val="600"/>
              </a:spcBef>
              <a:buNone/>
            </a:pPr>
            <a:r>
              <a:rPr lang="en-US" dirty="0"/>
              <a:t>Optional Function Proxy </a:t>
            </a:r>
          </a:p>
          <a:p>
            <a:r>
              <a:rPr lang="en-US" sz="2400" dirty="0"/>
              <a:t>Simplified API Gateway</a:t>
            </a:r>
          </a:p>
          <a:p>
            <a:r>
              <a:rPr lang="en-US" sz="2400" dirty="0"/>
              <a:t>Exposes single API surface to abstract multiple backend function operations</a:t>
            </a:r>
          </a:p>
          <a:p>
            <a:pPr lvl="1"/>
            <a:endParaRPr lang="en-US" dirty="0"/>
          </a:p>
        </p:txBody>
      </p:sp>
      <p:grpSp>
        <p:nvGrpSpPr>
          <p:cNvPr id="35" name="Group 34">
            <a:extLst>
              <a:ext uri="{FF2B5EF4-FFF2-40B4-BE49-F238E27FC236}">
                <a16:creationId xmlns:a16="http://schemas.microsoft.com/office/drawing/2014/main" id="{AEE910D8-D259-48C8-806F-85EDA1AC33F6}"/>
              </a:ext>
            </a:extLst>
          </p:cNvPr>
          <p:cNvGrpSpPr/>
          <p:nvPr/>
        </p:nvGrpSpPr>
        <p:grpSpPr>
          <a:xfrm>
            <a:off x="1802356" y="4019729"/>
            <a:ext cx="8686105" cy="2686838"/>
            <a:chOff x="1033438" y="3514289"/>
            <a:chExt cx="8687337" cy="2687219"/>
          </a:xfrm>
        </p:grpSpPr>
        <p:sp>
          <p:nvSpPr>
            <p:cNvPr id="2" name="Rectangle 1">
              <a:extLst>
                <a:ext uri="{FF2B5EF4-FFF2-40B4-BE49-F238E27FC236}">
                  <a16:creationId xmlns:a16="http://schemas.microsoft.com/office/drawing/2014/main" id="{596CB34A-0B1A-44E3-A460-022C651F3A00}"/>
                </a:ext>
              </a:extLst>
            </p:cNvPr>
            <p:cNvSpPr/>
            <p:nvPr/>
          </p:nvSpPr>
          <p:spPr bwMode="auto">
            <a:xfrm>
              <a:off x="6654018" y="3514289"/>
              <a:ext cx="3066757" cy="706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Product Catalog</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Get/product/id</a:t>
              </a:r>
            </a:p>
          </p:txBody>
        </p:sp>
        <p:sp>
          <p:nvSpPr>
            <p:cNvPr id="6" name="Rectangle 5">
              <a:extLst>
                <a:ext uri="{FF2B5EF4-FFF2-40B4-BE49-F238E27FC236}">
                  <a16:creationId xmlns:a16="http://schemas.microsoft.com/office/drawing/2014/main" id="{31B6F609-08C2-40AD-BF03-2203A1C05024}"/>
                </a:ext>
              </a:extLst>
            </p:cNvPr>
            <p:cNvSpPr/>
            <p:nvPr/>
          </p:nvSpPr>
          <p:spPr bwMode="auto">
            <a:xfrm>
              <a:off x="6654018" y="4504889"/>
              <a:ext cx="3066757" cy="706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Shopping Basket</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Post/basket/item</a:t>
              </a:r>
            </a:p>
          </p:txBody>
        </p:sp>
        <p:sp>
          <p:nvSpPr>
            <p:cNvPr id="7" name="Rectangle 6">
              <a:extLst>
                <a:ext uri="{FF2B5EF4-FFF2-40B4-BE49-F238E27FC236}">
                  <a16:creationId xmlns:a16="http://schemas.microsoft.com/office/drawing/2014/main" id="{27F4F5B3-AD32-4E5A-BEDF-DEBB1702DD34}"/>
                </a:ext>
              </a:extLst>
            </p:cNvPr>
            <p:cNvSpPr/>
            <p:nvPr/>
          </p:nvSpPr>
          <p:spPr bwMode="auto">
            <a:xfrm>
              <a:off x="6654018" y="5495489"/>
              <a:ext cx="3066757" cy="706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Shopping Basket</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Post/basket/checkout</a:t>
              </a:r>
            </a:p>
          </p:txBody>
        </p:sp>
        <p:sp>
          <p:nvSpPr>
            <p:cNvPr id="8" name="Rectangle 7">
              <a:extLst>
                <a:ext uri="{FF2B5EF4-FFF2-40B4-BE49-F238E27FC236}">
                  <a16:creationId xmlns:a16="http://schemas.microsoft.com/office/drawing/2014/main" id="{FB5FDDB2-C600-481B-8447-9D60C9C9C990}"/>
                </a:ext>
              </a:extLst>
            </p:cNvPr>
            <p:cNvSpPr/>
            <p:nvPr/>
          </p:nvSpPr>
          <p:spPr bwMode="auto">
            <a:xfrm>
              <a:off x="2741512" y="4504889"/>
              <a:ext cx="1687614" cy="7060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Function Proxy </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(API Gateway)</a:t>
              </a:r>
            </a:p>
          </p:txBody>
        </p:sp>
        <p:cxnSp>
          <p:nvCxnSpPr>
            <p:cNvPr id="10" name="Straight Connector 9">
              <a:extLst>
                <a:ext uri="{FF2B5EF4-FFF2-40B4-BE49-F238E27FC236}">
                  <a16:creationId xmlns:a16="http://schemas.microsoft.com/office/drawing/2014/main" id="{D7D8B565-D268-4E27-B2CA-AF809BBF6BE1}"/>
                </a:ext>
              </a:extLst>
            </p:cNvPr>
            <p:cNvCxnSpPr>
              <a:cxnSpLocks/>
            </p:cNvCxnSpPr>
            <p:nvPr/>
          </p:nvCxnSpPr>
          <p:spPr>
            <a:xfrm flipV="1">
              <a:off x="3571875" y="3867298"/>
              <a:ext cx="0" cy="638686"/>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135CBB9C-EF1B-455E-AEEF-7A44CA583A48}"/>
                </a:ext>
              </a:extLst>
            </p:cNvPr>
            <p:cNvCxnSpPr>
              <a:stCxn id="6" idx="1"/>
              <a:endCxn id="8" idx="3"/>
            </p:cNvCxnSpPr>
            <p:nvPr/>
          </p:nvCxnSpPr>
          <p:spPr>
            <a:xfrm flipH="1">
              <a:off x="4429126" y="4857899"/>
              <a:ext cx="2224892" cy="0"/>
            </a:xfrm>
            <a:prstGeom prst="line">
              <a:avLst/>
            </a:prstGeom>
            <a:noFill/>
            <a:ln w="19050">
              <a:solidFill>
                <a:schemeClr val="accent6">
                  <a:lumMod val="90000"/>
                </a:schemeClr>
              </a:solidFill>
              <a:prstDash val="sysDot"/>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66A254B1-4A6E-4198-8D86-A4627D0153EA}"/>
                </a:ext>
              </a:extLst>
            </p:cNvPr>
            <p:cNvCxnSpPr>
              <a:cxnSpLocks/>
            </p:cNvCxnSpPr>
            <p:nvPr/>
          </p:nvCxnSpPr>
          <p:spPr>
            <a:xfrm flipH="1">
              <a:off x="3571875" y="5848498"/>
              <a:ext cx="3082144" cy="0"/>
            </a:xfrm>
            <a:prstGeom prst="line">
              <a:avLst/>
            </a:prstGeom>
            <a:noFill/>
            <a:ln w="19050">
              <a:solidFill>
                <a:schemeClr val="accent6">
                  <a:lumMod val="90000"/>
                </a:schemeClr>
              </a:solidFill>
              <a:prstDash val="sysDot"/>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54CB5CFB-2C14-4776-97DF-DDDE39401DB4}"/>
                </a:ext>
              </a:extLst>
            </p:cNvPr>
            <p:cNvCxnSpPr>
              <a:cxnSpLocks/>
            </p:cNvCxnSpPr>
            <p:nvPr/>
          </p:nvCxnSpPr>
          <p:spPr>
            <a:xfrm flipV="1">
              <a:off x="3571875" y="5209887"/>
              <a:ext cx="0" cy="638611"/>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BB9E2CA7-2835-421B-B87B-F74F97D061BB}"/>
                </a:ext>
              </a:extLst>
            </p:cNvPr>
            <p:cNvCxnSpPr>
              <a:cxnSpLocks/>
            </p:cNvCxnSpPr>
            <p:nvPr/>
          </p:nvCxnSpPr>
          <p:spPr>
            <a:xfrm flipH="1">
              <a:off x="3571875" y="3867446"/>
              <a:ext cx="3082144" cy="0"/>
            </a:xfrm>
            <a:prstGeom prst="line">
              <a:avLst/>
            </a:prstGeom>
            <a:noFill/>
            <a:ln w="19050">
              <a:solidFill>
                <a:schemeClr val="accent6">
                  <a:lumMod val="90000"/>
                </a:schemeClr>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4AFD5133-C921-41BE-9063-2E044D1F7DE3}"/>
                </a:ext>
              </a:extLst>
            </p:cNvPr>
            <p:cNvSpPr txBox="1"/>
            <p:nvPr/>
          </p:nvSpPr>
          <p:spPr>
            <a:xfrm>
              <a:off x="4141911" y="3765157"/>
              <a:ext cx="1272026" cy="184692"/>
            </a:xfrm>
            <a:prstGeom prst="rect">
              <a:avLst/>
            </a:prstGeom>
            <a:solidFill>
              <a:schemeClr val="bg1"/>
            </a:solidFill>
          </p:spPr>
          <p:txBody>
            <a:bodyPr wrap="square" lIns="0" tIns="0" rIns="0" bIns="0" rtlCol="0">
              <a:spAutoFit/>
            </a:bodyPr>
            <a:lstStyle/>
            <a:p>
              <a:pPr algn="ctr" defTabSz="914192">
                <a:defRPr/>
              </a:pPr>
              <a:r>
                <a:rPr lang="en-US" sz="1200" dirty="0">
                  <a:gradFill>
                    <a:gsLst>
                      <a:gs pos="2917">
                        <a:srgbClr val="000000"/>
                      </a:gs>
                      <a:gs pos="30000">
                        <a:srgbClr val="000000"/>
                      </a:gs>
                    </a:gsLst>
                    <a:lin ang="5400000" scaled="0"/>
                  </a:gradFill>
                  <a:latin typeface="Segoe UI"/>
                </a:rPr>
                <a:t>Get Product</a:t>
              </a:r>
            </a:p>
          </p:txBody>
        </p:sp>
        <p:sp>
          <p:nvSpPr>
            <p:cNvPr id="24" name="TextBox 23">
              <a:extLst>
                <a:ext uri="{FF2B5EF4-FFF2-40B4-BE49-F238E27FC236}">
                  <a16:creationId xmlns:a16="http://schemas.microsoft.com/office/drawing/2014/main" id="{F36EBC7F-E9FE-4825-90EB-A6D873E32928}"/>
                </a:ext>
              </a:extLst>
            </p:cNvPr>
            <p:cNvSpPr txBox="1"/>
            <p:nvPr/>
          </p:nvSpPr>
          <p:spPr>
            <a:xfrm>
              <a:off x="4122606" y="5745733"/>
              <a:ext cx="1687609" cy="184692"/>
            </a:xfrm>
            <a:prstGeom prst="rect">
              <a:avLst/>
            </a:prstGeom>
            <a:solidFill>
              <a:schemeClr val="bg1"/>
            </a:solidFill>
          </p:spPr>
          <p:txBody>
            <a:bodyPr wrap="square" lIns="0" tIns="0" rIns="0" bIns="0" rtlCol="0">
              <a:spAutoFit/>
            </a:bodyPr>
            <a:lstStyle/>
            <a:p>
              <a:pPr algn="ctr" defTabSz="914192">
                <a:defRPr/>
              </a:pPr>
              <a:r>
                <a:rPr lang="en-US" sz="1200" dirty="0">
                  <a:gradFill>
                    <a:gsLst>
                      <a:gs pos="2917">
                        <a:srgbClr val="000000"/>
                      </a:gs>
                      <a:gs pos="30000">
                        <a:srgbClr val="000000"/>
                      </a:gs>
                    </a:gsLst>
                    <a:lin ang="5400000" scaled="0"/>
                  </a:gradFill>
                  <a:latin typeface="Segoe UI"/>
                </a:rPr>
                <a:t>Check Out</a:t>
              </a:r>
            </a:p>
          </p:txBody>
        </p:sp>
        <p:sp>
          <p:nvSpPr>
            <p:cNvPr id="25" name="TextBox 24">
              <a:extLst>
                <a:ext uri="{FF2B5EF4-FFF2-40B4-BE49-F238E27FC236}">
                  <a16:creationId xmlns:a16="http://schemas.microsoft.com/office/drawing/2014/main" id="{55AD7293-C05F-46FC-906A-F8DD91649B2C}"/>
                </a:ext>
              </a:extLst>
            </p:cNvPr>
            <p:cNvSpPr txBox="1"/>
            <p:nvPr/>
          </p:nvSpPr>
          <p:spPr>
            <a:xfrm>
              <a:off x="4930011" y="4755280"/>
              <a:ext cx="1007239" cy="184692"/>
            </a:xfrm>
            <a:prstGeom prst="rect">
              <a:avLst/>
            </a:prstGeom>
            <a:solidFill>
              <a:schemeClr val="bg1"/>
            </a:solidFill>
          </p:spPr>
          <p:txBody>
            <a:bodyPr wrap="square" lIns="0" tIns="0" rIns="0" bIns="0" rtlCol="0">
              <a:spAutoFit/>
            </a:bodyPr>
            <a:lstStyle/>
            <a:p>
              <a:pPr algn="ctr" defTabSz="914192">
                <a:defRPr/>
              </a:pPr>
              <a:r>
                <a:rPr lang="en-US" sz="1200" dirty="0">
                  <a:gradFill>
                    <a:gsLst>
                      <a:gs pos="2917">
                        <a:srgbClr val="000000"/>
                      </a:gs>
                      <a:gs pos="30000">
                        <a:srgbClr val="000000"/>
                      </a:gs>
                    </a:gsLst>
                    <a:lin ang="5400000" scaled="0"/>
                  </a:gradFill>
                  <a:latin typeface="Segoe UI"/>
                </a:rPr>
                <a:t>Add Item</a:t>
              </a:r>
            </a:p>
          </p:txBody>
        </p:sp>
        <p:cxnSp>
          <p:nvCxnSpPr>
            <p:cNvPr id="26" name="Straight Connector 25">
              <a:extLst>
                <a:ext uri="{FF2B5EF4-FFF2-40B4-BE49-F238E27FC236}">
                  <a16:creationId xmlns:a16="http://schemas.microsoft.com/office/drawing/2014/main" id="{D4DB6BA2-D6F1-43DB-A724-897DB3A740EC}"/>
                </a:ext>
              </a:extLst>
            </p:cNvPr>
            <p:cNvCxnSpPr>
              <a:cxnSpLocks/>
            </p:cNvCxnSpPr>
            <p:nvPr/>
          </p:nvCxnSpPr>
          <p:spPr>
            <a:xfrm flipV="1">
              <a:off x="2466975" y="3867298"/>
              <a:ext cx="0" cy="1981201"/>
            </a:xfrm>
            <a:prstGeom prst="line">
              <a:avLst/>
            </a:prstGeom>
            <a:noFill/>
            <a:ln w="19050">
              <a:solidFill>
                <a:schemeClr val="tx1"/>
              </a:solidFill>
              <a:prstDash val="solid"/>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A648BE94-11AB-4093-A550-3F47D2A3A1BF}"/>
                </a:ext>
              </a:extLst>
            </p:cNvPr>
            <p:cNvCxnSpPr>
              <a:cxnSpLocks/>
            </p:cNvCxnSpPr>
            <p:nvPr/>
          </p:nvCxnSpPr>
          <p:spPr>
            <a:xfrm flipH="1">
              <a:off x="2171700" y="4857899"/>
              <a:ext cx="569812" cy="0"/>
            </a:xfrm>
            <a:prstGeom prst="line">
              <a:avLst/>
            </a:prstGeom>
            <a:noFill/>
            <a:ln w="19050">
              <a:solidFill>
                <a:schemeClr val="tx1"/>
              </a:solidFill>
              <a:prstDash val="solid"/>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people_4" title="Icon of a person">
              <a:extLst>
                <a:ext uri="{FF2B5EF4-FFF2-40B4-BE49-F238E27FC236}">
                  <a16:creationId xmlns:a16="http://schemas.microsoft.com/office/drawing/2014/main" id="{5F176972-0E9F-47B2-BC57-34E2F3C19EA4}"/>
                </a:ext>
              </a:extLst>
            </p:cNvPr>
            <p:cNvSpPr>
              <a:spLocks noChangeAspect="1" noEditPoints="1"/>
            </p:cNvSpPr>
            <p:nvPr/>
          </p:nvSpPr>
          <p:spPr bwMode="auto">
            <a:xfrm>
              <a:off x="1586626" y="468804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000000"/>
                </a:solidFill>
                <a:latin typeface="Segoe UI"/>
              </a:endParaRPr>
            </a:p>
          </p:txBody>
        </p:sp>
        <p:sp>
          <p:nvSpPr>
            <p:cNvPr id="32" name="globe_2" title="Icon of a sphere made of lines">
              <a:extLst>
                <a:ext uri="{FF2B5EF4-FFF2-40B4-BE49-F238E27FC236}">
                  <a16:creationId xmlns:a16="http://schemas.microsoft.com/office/drawing/2014/main" id="{590404FA-5B1C-419C-86C3-03052C028128}"/>
                </a:ext>
              </a:extLst>
            </p:cNvPr>
            <p:cNvSpPr>
              <a:spLocks noChangeAspect="1" noEditPoints="1"/>
            </p:cNvSpPr>
            <p:nvPr/>
          </p:nvSpPr>
          <p:spPr bwMode="auto">
            <a:xfrm>
              <a:off x="1586626" y="4097053"/>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gradFill>
                <a:latin typeface="Segoe UI"/>
              </a:endParaRPr>
            </a:p>
          </p:txBody>
        </p:sp>
        <p:sp>
          <p:nvSpPr>
            <p:cNvPr id="33" name="CellPhone_E8EA" title="Icon of a cellphone">
              <a:extLst>
                <a:ext uri="{FF2B5EF4-FFF2-40B4-BE49-F238E27FC236}">
                  <a16:creationId xmlns:a16="http://schemas.microsoft.com/office/drawing/2014/main" id="{83CA6EEB-0E47-43B6-BBDA-F725C27400BC}"/>
                </a:ext>
              </a:extLst>
            </p:cNvPr>
            <p:cNvSpPr>
              <a:spLocks noChangeAspect="1" noEditPoints="1"/>
            </p:cNvSpPr>
            <p:nvPr/>
          </p:nvSpPr>
          <p:spPr bwMode="auto">
            <a:xfrm>
              <a:off x="1640460" y="5279029"/>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gradFill>
                <a:latin typeface="Segoe UI"/>
              </a:endParaRPr>
            </a:p>
          </p:txBody>
        </p:sp>
        <p:sp>
          <p:nvSpPr>
            <p:cNvPr id="34" name="TextBox 33">
              <a:extLst>
                <a:ext uri="{FF2B5EF4-FFF2-40B4-BE49-F238E27FC236}">
                  <a16:creationId xmlns:a16="http://schemas.microsoft.com/office/drawing/2014/main" id="{C2B28C35-53FA-4AC7-8BBE-BEB2254B449E}"/>
                </a:ext>
              </a:extLst>
            </p:cNvPr>
            <p:cNvSpPr txBox="1"/>
            <p:nvPr/>
          </p:nvSpPr>
          <p:spPr>
            <a:xfrm>
              <a:off x="1033438" y="4688041"/>
              <a:ext cx="364447" cy="430948"/>
            </a:xfrm>
            <a:prstGeom prst="rect">
              <a:avLst/>
            </a:prstGeom>
            <a:noFill/>
          </p:spPr>
          <p:txBody>
            <a:bodyPr wrap="none" lIns="0" tIns="0" rIns="0" bIns="0" rtlCol="0">
              <a:spAutoFit/>
            </a:bodyPr>
            <a:lstStyle/>
            <a:p>
              <a:pPr defTabSz="914192">
                <a:defRPr/>
              </a:pPr>
              <a:r>
                <a:rPr lang="en-US" sz="1400" dirty="0">
                  <a:gradFill>
                    <a:gsLst>
                      <a:gs pos="2917">
                        <a:srgbClr val="000000"/>
                      </a:gs>
                      <a:gs pos="30000">
                        <a:srgbClr val="000000"/>
                      </a:gs>
                    </a:gsLst>
                    <a:lin ang="5400000" scaled="0"/>
                  </a:gradFill>
                  <a:latin typeface="Segoe UI"/>
                </a:rPr>
                <a:t>Web</a:t>
              </a:r>
              <a:br>
                <a:rPr lang="en-US" sz="1400" dirty="0">
                  <a:gradFill>
                    <a:gsLst>
                      <a:gs pos="2917">
                        <a:srgbClr val="000000"/>
                      </a:gs>
                      <a:gs pos="30000">
                        <a:srgbClr val="000000"/>
                      </a:gs>
                    </a:gsLst>
                    <a:lin ang="5400000" scaled="0"/>
                  </a:gradFill>
                  <a:latin typeface="Segoe UI"/>
                </a:rPr>
              </a:br>
              <a:r>
                <a:rPr lang="en-US" sz="1400" dirty="0">
                  <a:gradFill>
                    <a:gsLst>
                      <a:gs pos="2917">
                        <a:srgbClr val="000000"/>
                      </a:gs>
                      <a:gs pos="30000">
                        <a:srgbClr val="000000"/>
                      </a:gs>
                    </a:gsLst>
                    <a:lin ang="5400000" scaled="0"/>
                  </a:gradFill>
                  <a:latin typeface="Segoe UI"/>
                </a:rPr>
                <a:t>user</a:t>
              </a:r>
            </a:p>
          </p:txBody>
        </p:sp>
      </p:grpSp>
      <p:sp>
        <p:nvSpPr>
          <p:cNvPr id="29" name="Title 16">
            <a:extLst>
              <a:ext uri="{FF2B5EF4-FFF2-40B4-BE49-F238E27FC236}">
                <a16:creationId xmlns:a16="http://schemas.microsoft.com/office/drawing/2014/main" id="{6A58BA80-AD3B-45C4-A305-EAC5558E4B54}"/>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Functions as </a:t>
            </a:r>
            <a:r>
              <a:rPr lang="en-US" sz="4705" dirty="0">
                <a:solidFill>
                  <a:srgbClr val="0072C6"/>
                </a:solidFill>
                <a:latin typeface="Segoe UI Semibold" panose="020B0702040204020203" pitchFamily="34" charset="0"/>
              </a:rPr>
              <a:t>Microservices</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33177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7569" y="1200746"/>
            <a:ext cx="10267529" cy="5584650"/>
          </a:xfrm>
          <a:prstGeom prst="rect">
            <a:avLst/>
          </a:prstGeom>
        </p:spPr>
      </p:pic>
      <p:sp>
        <p:nvSpPr>
          <p:cNvPr id="7" name="Title 16">
            <a:extLst>
              <a:ext uri="{FF2B5EF4-FFF2-40B4-BE49-F238E27FC236}">
                <a16:creationId xmlns:a16="http://schemas.microsoft.com/office/drawing/2014/main" id="{1C9E5BDF-86FE-409B-940C-1757DA6CA3F4}"/>
              </a:ext>
            </a:extLst>
          </p:cNvPr>
          <p:cNvSpPr>
            <a:spLocks noGrp="1"/>
          </p:cNvSpPr>
          <p:nvPr>
            <p:ph type="title"/>
          </p:nvPr>
        </p:nvSpPr>
        <p:spPr>
          <a:xfrm>
            <a:off x="121061" y="-90122"/>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Serverless App </a:t>
            </a:r>
            <a:r>
              <a:rPr lang="en-US" sz="4705" dirty="0">
                <a:solidFill>
                  <a:srgbClr val="0072C6"/>
                </a:solidFill>
                <a:latin typeface="Segoe UI Semibold" panose="020B0702040204020203" pitchFamily="34" charset="0"/>
              </a:rPr>
              <a:t>High Level Example</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89235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A5A4-6431-439A-A02D-E43B263903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690017BE-A260-446C-A18A-CE4DEECEE78A}"/>
              </a:ext>
            </a:extLst>
          </p:cNvPr>
          <p:cNvSpPr>
            <a:spLocks noGrp="1"/>
          </p:cNvSpPr>
          <p:nvPr>
            <p:ph type="title"/>
          </p:nvPr>
        </p:nvSpPr>
        <p:spPr>
          <a:xfrm>
            <a:off x="588263" y="2570201"/>
            <a:ext cx="4158362" cy="553998"/>
          </a:xfrm>
        </p:spPr>
        <p:txBody>
          <a:bodyPr/>
          <a:lstStyle/>
          <a:p>
            <a:r>
              <a:rPr lang="en-US" dirty="0"/>
              <a:t>Cold start controls</a:t>
            </a:r>
          </a:p>
        </p:txBody>
      </p:sp>
      <p:pic>
        <p:nvPicPr>
          <p:cNvPr id="8" name="Picture Placeholder 7" descr="A picture containing indoor, wall&#10;&#10;Description automatically generated">
            <a:extLst>
              <a:ext uri="{FF2B5EF4-FFF2-40B4-BE49-F238E27FC236}">
                <a16:creationId xmlns:a16="http://schemas.microsoft.com/office/drawing/2014/main" id="{A42A9420-6584-4C84-B024-B596EEDD2D7A}"/>
              </a:ext>
            </a:extLst>
          </p:cNvPr>
          <p:cNvPicPr>
            <a:picLocks noGrp="1" noChangeAspect="1"/>
          </p:cNvPicPr>
          <p:nvPr>
            <p:ph type="pic" sz="quarter" idx="11"/>
          </p:nvPr>
        </p:nvPicPr>
        <p:blipFill>
          <a:blip r:embed="rId2"/>
          <a:srcRect l="13529" r="13529"/>
          <a:stretch>
            <a:fillRect/>
          </a:stretch>
        </p:blipFill>
        <p:spPr/>
      </p:pic>
      <p:grpSp>
        <p:nvGrpSpPr>
          <p:cNvPr id="5" name="Group 45">
            <a:extLst>
              <a:ext uri="{FF2B5EF4-FFF2-40B4-BE49-F238E27FC236}">
                <a16:creationId xmlns:a16="http://schemas.microsoft.com/office/drawing/2014/main" id="{94B4CA68-A0AF-45A9-9A91-9C82E7F2CA83}"/>
              </a:ext>
            </a:extLst>
          </p:cNvPr>
          <p:cNvGrpSpPr/>
          <p:nvPr/>
        </p:nvGrpSpPr>
        <p:grpSpPr>
          <a:xfrm>
            <a:off x="409474" y="953204"/>
            <a:ext cx="1237291" cy="901453"/>
            <a:chOff x="487680" y="5613635"/>
            <a:chExt cx="1262101" cy="919529"/>
          </a:xfrm>
        </p:grpSpPr>
        <p:cxnSp>
          <p:nvCxnSpPr>
            <p:cNvPr id="6" name="Straight Connector 48">
              <a:extLst>
                <a:ext uri="{FF2B5EF4-FFF2-40B4-BE49-F238E27FC236}">
                  <a16:creationId xmlns:a16="http://schemas.microsoft.com/office/drawing/2014/main" id="{AFB9C979-B25C-4FE1-8BA5-FBD8F577E62A}"/>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 name="TextBox 49">
              <a:extLst>
                <a:ext uri="{FF2B5EF4-FFF2-40B4-BE49-F238E27FC236}">
                  <a16:creationId xmlns:a16="http://schemas.microsoft.com/office/drawing/2014/main" id="{9A6EC2DF-567A-4C72-87E7-1AA0FA32BC00}"/>
                </a:ext>
              </a:extLst>
            </p:cNvPr>
            <p:cNvSpPr txBox="1"/>
            <p:nvPr/>
          </p:nvSpPr>
          <p:spPr>
            <a:xfrm>
              <a:off x="487680" y="6046877"/>
              <a:ext cx="1238921" cy="486287"/>
            </a:xfrm>
            <a:prstGeom prst="rect">
              <a:avLst/>
            </a:prstGeom>
            <a:noFill/>
          </p:spPr>
          <p:txBody>
            <a:bodyPr wrap="square" rtlCol="0">
              <a:spAutoFit/>
            </a:bodyPr>
            <a:lstStyle/>
            <a:p>
              <a:pPr algn="ctr">
                <a:lnSpc>
                  <a:spcPct val="80000"/>
                </a:lnSpc>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Hosting options</a:t>
              </a:r>
            </a:p>
          </p:txBody>
        </p:sp>
        <p:sp>
          <p:nvSpPr>
            <p:cNvPr id="9" name="Freeform 44">
              <a:extLst>
                <a:ext uri="{FF2B5EF4-FFF2-40B4-BE49-F238E27FC236}">
                  <a16:creationId xmlns:a16="http://schemas.microsoft.com/office/drawing/2014/main" id="{B4382878-6CBB-4A75-B9A9-0678218BFDC2}"/>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7226" tIns="33613" rIns="67226" bIns="33613" numCol="1" anchor="t" anchorCtr="0" compatLnSpc="1">
              <a:prstTxWarp prst="textNoShape">
                <a:avLst/>
              </a:prstTxWarp>
              <a:noAutofit/>
            </a:bodyPr>
            <a:lstStyle/>
            <a:p>
              <a:endParaRPr lang="en-US" sz="1323"/>
            </a:p>
          </p:txBody>
        </p:sp>
      </p:grpSp>
    </p:spTree>
    <p:extLst>
      <p:ext uri="{BB962C8B-B14F-4D97-AF65-F5344CB8AC3E}">
        <p14:creationId xmlns:p14="http://schemas.microsoft.com/office/powerpoint/2010/main" val="1370225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46110-50C6-44D8-9464-A4F4822475B3}"/>
              </a:ext>
            </a:extLst>
          </p:cNvPr>
          <p:cNvSpPr>
            <a:spLocks noGrp="1"/>
          </p:cNvSpPr>
          <p:nvPr>
            <p:ph type="title"/>
          </p:nvPr>
        </p:nvSpPr>
        <p:spPr>
          <a:xfrm>
            <a:off x="586740" y="471347"/>
            <a:ext cx="11018520" cy="553998"/>
          </a:xfrm>
        </p:spPr>
        <p:txBody>
          <a:bodyPr/>
          <a:lstStyle/>
          <a:p>
            <a:r>
              <a:rPr lang="en-US" dirty="0"/>
              <a:t>Your app in ✨concept✨</a:t>
            </a:r>
          </a:p>
        </p:txBody>
      </p:sp>
      <p:graphicFrame>
        <p:nvGraphicFramePr>
          <p:cNvPr id="7" name="Chart 6">
            <a:extLst>
              <a:ext uri="{FF2B5EF4-FFF2-40B4-BE49-F238E27FC236}">
                <a16:creationId xmlns:a16="http://schemas.microsoft.com/office/drawing/2014/main" id="{E8F97771-70C6-4985-9EFC-1ABF8946D151}"/>
              </a:ext>
            </a:extLst>
          </p:cNvPr>
          <p:cNvGraphicFramePr>
            <a:graphicFrameLocks/>
          </p:cNvGraphicFramePr>
          <p:nvPr/>
        </p:nvGraphicFramePr>
        <p:xfrm>
          <a:off x="965200" y="1263651"/>
          <a:ext cx="10426700" cy="4991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7346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2675177-AB9F-4229-B7FF-AD7B0F175BAB}"/>
              </a:ext>
            </a:extLst>
          </p:cNvPr>
          <p:cNvGraphicFramePr>
            <a:graphicFrameLocks/>
          </p:cNvGraphicFramePr>
          <p:nvPr/>
        </p:nvGraphicFramePr>
        <p:xfrm>
          <a:off x="965201" y="1263650"/>
          <a:ext cx="10426699" cy="4991099"/>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60846110-50C6-44D8-9464-A4F4822475B3}"/>
              </a:ext>
            </a:extLst>
          </p:cNvPr>
          <p:cNvSpPr>
            <a:spLocks noGrp="1"/>
          </p:cNvSpPr>
          <p:nvPr>
            <p:ph type="title"/>
          </p:nvPr>
        </p:nvSpPr>
        <p:spPr/>
        <p:txBody>
          <a:bodyPr/>
          <a:lstStyle/>
          <a:p>
            <a:r>
              <a:rPr lang="en-US" dirty="0"/>
              <a:t>Your app with long cold start</a:t>
            </a:r>
          </a:p>
        </p:txBody>
      </p:sp>
    </p:spTree>
    <p:extLst>
      <p:ext uri="{BB962C8B-B14F-4D97-AF65-F5344CB8AC3E}">
        <p14:creationId xmlns:p14="http://schemas.microsoft.com/office/powerpoint/2010/main" val="34658210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69240" y="289512"/>
            <a:ext cx="11655840" cy="899665"/>
          </a:xfrm>
        </p:spPr>
        <p:txBody>
          <a:bodyPr/>
          <a:lstStyle/>
          <a:p>
            <a:r>
              <a:rPr lang="de-DE" dirty="0"/>
              <a:t>Vorschlag - Ablauf</a:t>
            </a:r>
          </a:p>
        </p:txBody>
      </p:sp>
      <p:sp>
        <p:nvSpPr>
          <p:cNvPr id="2" name="Rechteck 1">
            <a:extLst>
              <a:ext uri="{FF2B5EF4-FFF2-40B4-BE49-F238E27FC236}">
                <a16:creationId xmlns:a16="http://schemas.microsoft.com/office/drawing/2014/main" id="{F3C5D831-D166-4BD1-9697-26E3A26BCDB2}"/>
              </a:ext>
            </a:extLst>
          </p:cNvPr>
          <p:cNvSpPr/>
          <p:nvPr/>
        </p:nvSpPr>
        <p:spPr bwMode="auto">
          <a:xfrm>
            <a:off x="1866320" y="1357392"/>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09:30 – 11:00 Uhr</a:t>
            </a:r>
            <a:endParaRPr lang="de-DE" sz="1961" dirty="0">
              <a:gradFill>
                <a:gsLst>
                  <a:gs pos="0">
                    <a:srgbClr val="FFFFFF"/>
                  </a:gs>
                  <a:gs pos="100000">
                    <a:srgbClr val="FFFFFF"/>
                  </a:gs>
                </a:gsLst>
                <a:lin ang="5400000" scaled="0"/>
              </a:gradFill>
              <a:latin typeface="Segoe UI Semilight"/>
            </a:endParaRPr>
          </a:p>
        </p:txBody>
      </p:sp>
      <p:sp>
        <p:nvSpPr>
          <p:cNvPr id="4" name="Rechteck 3">
            <a:extLst>
              <a:ext uri="{FF2B5EF4-FFF2-40B4-BE49-F238E27FC236}">
                <a16:creationId xmlns:a16="http://schemas.microsoft.com/office/drawing/2014/main" id="{A53739E7-785E-4C35-9A72-257B49358D1A}"/>
              </a:ext>
            </a:extLst>
          </p:cNvPr>
          <p:cNvSpPr/>
          <p:nvPr/>
        </p:nvSpPr>
        <p:spPr bwMode="auto">
          <a:xfrm>
            <a:off x="4410648" y="1357391"/>
            <a:ext cx="5891430" cy="461591"/>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defTabSz="914314"/>
            <a:r>
              <a:rPr lang="de-DE" sz="1800" b="1" dirty="0">
                <a:solidFill>
                  <a:srgbClr val="353535"/>
                </a:solidFill>
              </a:rPr>
              <a:t>Intro und Azure </a:t>
            </a:r>
            <a:r>
              <a:rPr lang="de-DE" sz="1800" b="1" dirty="0" err="1">
                <a:solidFill>
                  <a:srgbClr val="353535"/>
                </a:solidFill>
              </a:rPr>
              <a:t>Functions</a:t>
            </a:r>
            <a:r>
              <a:rPr lang="de-DE" sz="1800" b="1" dirty="0">
                <a:solidFill>
                  <a:srgbClr val="353535"/>
                </a:solidFill>
              </a:rPr>
              <a:t> </a:t>
            </a:r>
            <a:r>
              <a:rPr lang="de-DE" sz="1800" b="1" dirty="0" err="1">
                <a:solidFill>
                  <a:srgbClr val="353535"/>
                </a:solidFill>
              </a:rPr>
              <a:t>overview</a:t>
            </a:r>
            <a:r>
              <a:rPr lang="de-DE" sz="1800" b="1" dirty="0">
                <a:solidFill>
                  <a:srgbClr val="353535"/>
                </a:solidFill>
              </a:rPr>
              <a:t> – Modul 1</a:t>
            </a:r>
          </a:p>
        </p:txBody>
      </p:sp>
      <p:sp>
        <p:nvSpPr>
          <p:cNvPr id="5" name="Rechteck 4">
            <a:extLst>
              <a:ext uri="{FF2B5EF4-FFF2-40B4-BE49-F238E27FC236}">
                <a16:creationId xmlns:a16="http://schemas.microsoft.com/office/drawing/2014/main" id="{A5AB1104-B658-49EE-9733-7A88D996313B}"/>
              </a:ext>
            </a:extLst>
          </p:cNvPr>
          <p:cNvSpPr/>
          <p:nvPr/>
        </p:nvSpPr>
        <p:spPr bwMode="auto">
          <a:xfrm>
            <a:off x="1866320" y="2531669"/>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11:15 – 12:45 Uhr</a:t>
            </a:r>
            <a:endParaRPr lang="de-DE" sz="1961" dirty="0">
              <a:gradFill>
                <a:gsLst>
                  <a:gs pos="0">
                    <a:srgbClr val="FFFFFF"/>
                  </a:gs>
                  <a:gs pos="100000">
                    <a:srgbClr val="FFFFFF"/>
                  </a:gs>
                </a:gsLst>
                <a:lin ang="5400000" scaled="0"/>
              </a:gradFill>
              <a:latin typeface="Segoe UI Semilight"/>
            </a:endParaRPr>
          </a:p>
        </p:txBody>
      </p:sp>
      <p:sp>
        <p:nvSpPr>
          <p:cNvPr id="6" name="Rechteck 5">
            <a:extLst>
              <a:ext uri="{FF2B5EF4-FFF2-40B4-BE49-F238E27FC236}">
                <a16:creationId xmlns:a16="http://schemas.microsoft.com/office/drawing/2014/main" id="{E126ABCC-C9AB-4B87-AD87-D94B0923FD96}"/>
              </a:ext>
            </a:extLst>
          </p:cNvPr>
          <p:cNvSpPr/>
          <p:nvPr/>
        </p:nvSpPr>
        <p:spPr bwMode="auto">
          <a:xfrm>
            <a:off x="4410648" y="2531281"/>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Cosmos</a:t>
            </a:r>
            <a:r>
              <a:rPr lang="de-DE" sz="1800" b="1" dirty="0">
                <a:solidFill>
                  <a:srgbClr val="353535"/>
                </a:solidFill>
              </a:rPr>
              <a:t> DB </a:t>
            </a:r>
            <a:r>
              <a:rPr lang="de-DE" sz="1800" b="1" dirty="0" err="1">
                <a:solidFill>
                  <a:srgbClr val="353535"/>
                </a:solidFill>
              </a:rPr>
              <a:t>overview</a:t>
            </a:r>
            <a:r>
              <a:rPr lang="de-DE" sz="1800" b="1" dirty="0">
                <a:solidFill>
                  <a:srgbClr val="353535"/>
                </a:solidFill>
              </a:rPr>
              <a:t> – Modul 2</a:t>
            </a:r>
          </a:p>
        </p:txBody>
      </p:sp>
      <p:sp>
        <p:nvSpPr>
          <p:cNvPr id="10" name="Rechteck 9">
            <a:extLst>
              <a:ext uri="{FF2B5EF4-FFF2-40B4-BE49-F238E27FC236}">
                <a16:creationId xmlns:a16="http://schemas.microsoft.com/office/drawing/2014/main" id="{6F71367A-FFF0-437C-A813-592F0C3C5931}"/>
              </a:ext>
            </a:extLst>
          </p:cNvPr>
          <p:cNvSpPr/>
          <p:nvPr/>
        </p:nvSpPr>
        <p:spPr bwMode="auto">
          <a:xfrm>
            <a:off x="1866320" y="4472066"/>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09:30 – 11:00 Uhr</a:t>
            </a:r>
            <a:endParaRPr lang="de-DE" sz="1961" dirty="0">
              <a:gradFill>
                <a:gsLst>
                  <a:gs pos="0">
                    <a:srgbClr val="FFFFFF"/>
                  </a:gs>
                  <a:gs pos="100000">
                    <a:srgbClr val="FFFFFF"/>
                  </a:gs>
                </a:gsLst>
                <a:lin ang="5400000" scaled="0"/>
              </a:gradFill>
              <a:latin typeface="Segoe UI Semilight"/>
            </a:endParaRPr>
          </a:p>
        </p:txBody>
      </p:sp>
      <p:sp>
        <p:nvSpPr>
          <p:cNvPr id="11" name="Rechteck 10">
            <a:extLst>
              <a:ext uri="{FF2B5EF4-FFF2-40B4-BE49-F238E27FC236}">
                <a16:creationId xmlns:a16="http://schemas.microsoft.com/office/drawing/2014/main" id="{0ED72BF8-1C99-435D-A1F7-31F691AC98A6}"/>
              </a:ext>
            </a:extLst>
          </p:cNvPr>
          <p:cNvSpPr/>
          <p:nvPr/>
        </p:nvSpPr>
        <p:spPr bwMode="auto">
          <a:xfrm>
            <a:off x="4410648" y="4471290"/>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a:solidFill>
                  <a:srgbClr val="353535"/>
                </a:solidFill>
              </a:rPr>
              <a:t>Event Grid </a:t>
            </a:r>
            <a:r>
              <a:rPr lang="de-DE" sz="1800" b="1" dirty="0" err="1">
                <a:solidFill>
                  <a:srgbClr val="353535"/>
                </a:solidFill>
              </a:rPr>
              <a:t>overview</a:t>
            </a:r>
            <a:r>
              <a:rPr lang="de-DE" sz="1800" b="1" dirty="0">
                <a:solidFill>
                  <a:srgbClr val="353535"/>
                </a:solidFill>
              </a:rPr>
              <a:t> – Modul 3 </a:t>
            </a:r>
            <a:endParaRPr lang="de-DE" sz="1961" dirty="0">
              <a:solidFill>
                <a:srgbClr val="353535"/>
              </a:solidFill>
              <a:latin typeface="Segoe UI Semilight"/>
            </a:endParaRPr>
          </a:p>
        </p:txBody>
      </p:sp>
      <p:sp>
        <p:nvSpPr>
          <p:cNvPr id="12" name="Rechteck 11">
            <a:extLst>
              <a:ext uri="{FF2B5EF4-FFF2-40B4-BE49-F238E27FC236}">
                <a16:creationId xmlns:a16="http://schemas.microsoft.com/office/drawing/2014/main" id="{2DF4394C-F673-4A00-ADD6-6966BEBA5198}"/>
              </a:ext>
            </a:extLst>
          </p:cNvPr>
          <p:cNvSpPr/>
          <p:nvPr/>
        </p:nvSpPr>
        <p:spPr bwMode="auto">
          <a:xfrm>
            <a:off x="1866320" y="5059204"/>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11:00 – 11:15 Uhr</a:t>
            </a:r>
            <a:endParaRPr lang="de-DE" sz="1961" dirty="0">
              <a:gradFill>
                <a:gsLst>
                  <a:gs pos="0">
                    <a:srgbClr val="FFFFFF"/>
                  </a:gs>
                  <a:gs pos="100000">
                    <a:srgbClr val="FFFFFF"/>
                  </a:gs>
                </a:gsLst>
                <a:lin ang="5400000" scaled="0"/>
              </a:gradFill>
              <a:latin typeface="Segoe UI Semilight"/>
            </a:endParaRPr>
          </a:p>
        </p:txBody>
      </p:sp>
      <p:sp>
        <p:nvSpPr>
          <p:cNvPr id="13" name="Rechteck 12">
            <a:extLst>
              <a:ext uri="{FF2B5EF4-FFF2-40B4-BE49-F238E27FC236}">
                <a16:creationId xmlns:a16="http://schemas.microsoft.com/office/drawing/2014/main" id="{93C02332-59D9-4251-8CF5-BBD78E4D25DC}"/>
              </a:ext>
            </a:extLst>
          </p:cNvPr>
          <p:cNvSpPr/>
          <p:nvPr/>
        </p:nvSpPr>
        <p:spPr bwMode="auto">
          <a:xfrm>
            <a:off x="4410648" y="5058604"/>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14" name="Rechteck 13">
            <a:extLst>
              <a:ext uri="{FF2B5EF4-FFF2-40B4-BE49-F238E27FC236}">
                <a16:creationId xmlns:a16="http://schemas.microsoft.com/office/drawing/2014/main" id="{F913D7C6-B0B4-47FB-A9FB-59795FCA75D6}"/>
              </a:ext>
            </a:extLst>
          </p:cNvPr>
          <p:cNvSpPr/>
          <p:nvPr/>
        </p:nvSpPr>
        <p:spPr bwMode="auto">
          <a:xfrm>
            <a:off x="1866320" y="5646343"/>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11:15 – 12:45 Uhr</a:t>
            </a:r>
            <a:endParaRPr lang="de-DE" sz="1961" dirty="0">
              <a:gradFill>
                <a:gsLst>
                  <a:gs pos="0">
                    <a:srgbClr val="FFFFFF"/>
                  </a:gs>
                  <a:gs pos="100000">
                    <a:srgbClr val="FFFFFF"/>
                  </a:gs>
                </a:gsLst>
                <a:lin ang="5400000" scaled="0"/>
              </a:gradFill>
              <a:latin typeface="Segoe UI Semilight"/>
            </a:endParaRPr>
          </a:p>
        </p:txBody>
      </p:sp>
      <p:sp>
        <p:nvSpPr>
          <p:cNvPr id="15" name="Rechteck 14">
            <a:extLst>
              <a:ext uri="{FF2B5EF4-FFF2-40B4-BE49-F238E27FC236}">
                <a16:creationId xmlns:a16="http://schemas.microsoft.com/office/drawing/2014/main" id="{B61B2E95-747D-45BF-9AB2-839AA0DADE8E}"/>
              </a:ext>
            </a:extLst>
          </p:cNvPr>
          <p:cNvSpPr/>
          <p:nvPr/>
        </p:nvSpPr>
        <p:spPr bwMode="auto">
          <a:xfrm>
            <a:off x="4410648" y="5645918"/>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Logic</a:t>
            </a:r>
            <a:r>
              <a:rPr lang="de-DE" sz="1800" b="1" dirty="0">
                <a:solidFill>
                  <a:srgbClr val="353535"/>
                </a:solidFill>
              </a:rPr>
              <a:t> Apps </a:t>
            </a:r>
            <a:r>
              <a:rPr lang="de-DE" sz="1800" b="1" dirty="0" err="1">
                <a:solidFill>
                  <a:srgbClr val="353535"/>
                </a:solidFill>
              </a:rPr>
              <a:t>overview</a:t>
            </a:r>
            <a:r>
              <a:rPr lang="de-DE" sz="1800" b="1" dirty="0">
                <a:solidFill>
                  <a:srgbClr val="353535"/>
                </a:solidFill>
              </a:rPr>
              <a:t> – Modul 4</a:t>
            </a:r>
          </a:p>
        </p:txBody>
      </p:sp>
      <p:sp>
        <p:nvSpPr>
          <p:cNvPr id="16" name="Rechteck 15">
            <a:extLst>
              <a:ext uri="{FF2B5EF4-FFF2-40B4-BE49-F238E27FC236}">
                <a16:creationId xmlns:a16="http://schemas.microsoft.com/office/drawing/2014/main" id="{7E11AEA7-F710-4702-980C-A108C3917590}"/>
              </a:ext>
            </a:extLst>
          </p:cNvPr>
          <p:cNvSpPr/>
          <p:nvPr/>
        </p:nvSpPr>
        <p:spPr bwMode="auto">
          <a:xfrm>
            <a:off x="1866320" y="1944531"/>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11:00 – 11:15 Uhr</a:t>
            </a:r>
            <a:endParaRPr lang="de-DE" sz="1961" dirty="0">
              <a:gradFill>
                <a:gsLst>
                  <a:gs pos="0">
                    <a:srgbClr val="FFFFFF"/>
                  </a:gs>
                  <a:gs pos="100000">
                    <a:srgbClr val="FFFFFF"/>
                  </a:gs>
                </a:gsLst>
                <a:lin ang="5400000" scaled="0"/>
              </a:gradFill>
              <a:latin typeface="Segoe UI Semilight"/>
            </a:endParaRPr>
          </a:p>
        </p:txBody>
      </p:sp>
      <p:sp>
        <p:nvSpPr>
          <p:cNvPr id="17" name="Rechteck 16">
            <a:extLst>
              <a:ext uri="{FF2B5EF4-FFF2-40B4-BE49-F238E27FC236}">
                <a16:creationId xmlns:a16="http://schemas.microsoft.com/office/drawing/2014/main" id="{9E88BEC7-DB4E-475F-A5C3-7F82A3E18FB6}"/>
              </a:ext>
            </a:extLst>
          </p:cNvPr>
          <p:cNvSpPr/>
          <p:nvPr/>
        </p:nvSpPr>
        <p:spPr bwMode="auto">
          <a:xfrm>
            <a:off x="4410648" y="1943967"/>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7" name="Textfeld 6">
            <a:extLst>
              <a:ext uri="{FF2B5EF4-FFF2-40B4-BE49-F238E27FC236}">
                <a16:creationId xmlns:a16="http://schemas.microsoft.com/office/drawing/2014/main" id="{33839C95-C146-41B1-8F0F-BC5206424A58}"/>
              </a:ext>
            </a:extLst>
          </p:cNvPr>
          <p:cNvSpPr txBox="1"/>
          <p:nvPr/>
        </p:nvSpPr>
        <p:spPr>
          <a:xfrm>
            <a:off x="1809041" y="812626"/>
            <a:ext cx="1411284" cy="544765"/>
          </a:xfrm>
          <a:prstGeom prst="rect">
            <a:avLst/>
          </a:prstGeom>
          <a:noFill/>
        </p:spPr>
        <p:txBody>
          <a:bodyPr wrap="none" lIns="182880" tIns="146304" rIns="182880" bIns="146304" rtlCol="0">
            <a:spAutoFit/>
          </a:bodyPr>
          <a:lstStyle/>
          <a:p>
            <a:pPr>
              <a:lnSpc>
                <a:spcPct val="90000"/>
              </a:lnSpc>
              <a:spcAft>
                <a:spcPts val="600"/>
              </a:spcAft>
            </a:pPr>
            <a:r>
              <a:rPr lang="en-US" sz="1800" dirty="0">
                <a:solidFill>
                  <a:schemeClr val="tx2"/>
                </a:solidFill>
              </a:rPr>
              <a:t>28.06.2021</a:t>
            </a:r>
          </a:p>
        </p:txBody>
      </p:sp>
      <p:sp>
        <p:nvSpPr>
          <p:cNvPr id="24" name="Textfeld 23">
            <a:extLst>
              <a:ext uri="{FF2B5EF4-FFF2-40B4-BE49-F238E27FC236}">
                <a16:creationId xmlns:a16="http://schemas.microsoft.com/office/drawing/2014/main" id="{1E4A27E5-1FCD-4D5B-BAD6-0BEB08365F40}"/>
              </a:ext>
            </a:extLst>
          </p:cNvPr>
          <p:cNvSpPr txBox="1"/>
          <p:nvPr/>
        </p:nvSpPr>
        <p:spPr>
          <a:xfrm>
            <a:off x="1797263" y="3926525"/>
            <a:ext cx="1411284" cy="544765"/>
          </a:xfrm>
          <a:prstGeom prst="rect">
            <a:avLst/>
          </a:prstGeom>
          <a:noFill/>
        </p:spPr>
        <p:txBody>
          <a:bodyPr wrap="none" lIns="182880" tIns="146304" rIns="182880" bIns="146304" rtlCol="0">
            <a:spAutoFit/>
          </a:bodyPr>
          <a:lstStyle/>
          <a:p>
            <a:pPr>
              <a:lnSpc>
                <a:spcPct val="90000"/>
              </a:lnSpc>
              <a:spcAft>
                <a:spcPts val="600"/>
              </a:spcAft>
            </a:pPr>
            <a:r>
              <a:rPr lang="en-US" sz="1800" dirty="0">
                <a:solidFill>
                  <a:schemeClr val="tx2"/>
                </a:solidFill>
              </a:rPr>
              <a:t>29.06.2021</a:t>
            </a:r>
          </a:p>
        </p:txBody>
      </p:sp>
    </p:spTree>
    <p:extLst>
      <p:ext uri="{BB962C8B-B14F-4D97-AF65-F5344CB8AC3E}">
        <p14:creationId xmlns:p14="http://schemas.microsoft.com/office/powerpoint/2010/main" val="317730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DF16A7A4-AA21-4CD0-9813-101FFF9D0C2B}"/>
              </a:ext>
            </a:extLst>
          </p:cNvPr>
          <p:cNvGraphicFramePr>
            <a:graphicFrameLocks/>
          </p:cNvGraphicFramePr>
          <p:nvPr/>
        </p:nvGraphicFramePr>
        <p:xfrm>
          <a:off x="965201" y="1263649"/>
          <a:ext cx="10426699" cy="499109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579A0CF7-28CF-4044-A522-26C376F1A20B}"/>
              </a:ext>
            </a:extLst>
          </p:cNvPr>
          <p:cNvSpPr>
            <a:spLocks noGrp="1"/>
          </p:cNvSpPr>
          <p:nvPr>
            <p:ph type="title"/>
          </p:nvPr>
        </p:nvSpPr>
        <p:spPr/>
        <p:txBody>
          <a:bodyPr/>
          <a:lstStyle/>
          <a:p>
            <a:r>
              <a:rPr lang="en-US" dirty="0"/>
              <a:t>Your app with one pre-warmed instance</a:t>
            </a:r>
          </a:p>
        </p:txBody>
      </p:sp>
    </p:spTree>
    <p:extLst>
      <p:ext uri="{BB962C8B-B14F-4D97-AF65-F5344CB8AC3E}">
        <p14:creationId xmlns:p14="http://schemas.microsoft.com/office/powerpoint/2010/main" val="24262458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4F684727-6E6D-4E34-8B87-2DDC6DE1206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Increase Flexibility</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grpSp>
        <p:nvGrpSpPr>
          <p:cNvPr id="42" name="Group 41">
            <a:extLst>
              <a:ext uri="{FF2B5EF4-FFF2-40B4-BE49-F238E27FC236}">
                <a16:creationId xmlns:a16="http://schemas.microsoft.com/office/drawing/2014/main" id="{93B037B5-EF25-4CEC-822D-5C7D31CB723D}"/>
              </a:ext>
            </a:extLst>
          </p:cNvPr>
          <p:cNvGrpSpPr/>
          <p:nvPr/>
        </p:nvGrpSpPr>
        <p:grpSpPr>
          <a:xfrm>
            <a:off x="358937" y="2138264"/>
            <a:ext cx="5109255" cy="914637"/>
            <a:chOff x="487680" y="2974709"/>
            <a:chExt cx="5211706" cy="932977"/>
          </a:xfrm>
        </p:grpSpPr>
        <p:cxnSp>
          <p:nvCxnSpPr>
            <p:cNvPr id="47" name="Straight Connector 46">
              <a:extLst>
                <a:ext uri="{FF2B5EF4-FFF2-40B4-BE49-F238E27FC236}">
                  <a16:creationId xmlns:a16="http://schemas.microsoft.com/office/drawing/2014/main" id="{5AB10563-5A50-4AC5-8E86-71EB9B4C4DCA}"/>
                </a:ext>
              </a:extLst>
            </p:cNvPr>
            <p:cNvCxnSpPr/>
            <p:nvPr/>
          </p:nvCxnSpPr>
          <p:spPr>
            <a:xfrm>
              <a:off x="1749781" y="3034575"/>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91A854-74E1-4377-93CF-1BB69ECA0BBE}"/>
                </a:ext>
              </a:extLst>
            </p:cNvPr>
            <p:cNvSpPr txBox="1"/>
            <p:nvPr/>
          </p:nvSpPr>
          <p:spPr>
            <a:xfrm>
              <a:off x="1888062" y="2974709"/>
              <a:ext cx="3811324" cy="777136"/>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Write code in C#, JavaScript, F#, and Java</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Continuous investment in new, experimental languages</a:t>
              </a:r>
            </a:p>
          </p:txBody>
        </p:sp>
        <p:sp>
          <p:nvSpPr>
            <p:cNvPr id="59" name="TextBox 58">
              <a:extLst>
                <a:ext uri="{FF2B5EF4-FFF2-40B4-BE49-F238E27FC236}">
                  <a16:creationId xmlns:a16="http://schemas.microsoft.com/office/drawing/2014/main" id="{50C9A574-D854-4056-A182-F570B2837389}"/>
                </a:ext>
              </a:extLst>
            </p:cNvPr>
            <p:cNvSpPr txBox="1"/>
            <p:nvPr/>
          </p:nvSpPr>
          <p:spPr>
            <a:xfrm>
              <a:off x="487680" y="3421399"/>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Multiple languages</a:t>
              </a:r>
            </a:p>
          </p:txBody>
        </p:sp>
        <p:pic>
          <p:nvPicPr>
            <p:cNvPr id="60" name="Picture 59">
              <a:extLst>
                <a:ext uri="{FF2B5EF4-FFF2-40B4-BE49-F238E27FC236}">
                  <a16:creationId xmlns:a16="http://schemas.microsoft.com/office/drawing/2014/main" id="{2264F2C8-22C6-4EA7-B8B5-EF43E126F0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900" y="2980369"/>
              <a:ext cx="344481" cy="370578"/>
            </a:xfrm>
            <a:prstGeom prst="rect">
              <a:avLst/>
            </a:prstGeom>
          </p:spPr>
        </p:pic>
      </p:grpSp>
      <p:grpSp>
        <p:nvGrpSpPr>
          <p:cNvPr id="61" name="Group 60">
            <a:extLst>
              <a:ext uri="{FF2B5EF4-FFF2-40B4-BE49-F238E27FC236}">
                <a16:creationId xmlns:a16="http://schemas.microsoft.com/office/drawing/2014/main" id="{064A1431-5BD0-46D0-90CF-3D788A03681E}"/>
              </a:ext>
            </a:extLst>
          </p:cNvPr>
          <p:cNvGrpSpPr/>
          <p:nvPr/>
        </p:nvGrpSpPr>
        <p:grpSpPr>
          <a:xfrm>
            <a:off x="5892459" y="3393286"/>
            <a:ext cx="5402492" cy="973067"/>
            <a:chOff x="487680" y="4254896"/>
            <a:chExt cx="5510823" cy="992579"/>
          </a:xfrm>
        </p:grpSpPr>
        <p:cxnSp>
          <p:nvCxnSpPr>
            <p:cNvPr id="62" name="Straight Connector 61">
              <a:extLst>
                <a:ext uri="{FF2B5EF4-FFF2-40B4-BE49-F238E27FC236}">
                  <a16:creationId xmlns:a16="http://schemas.microsoft.com/office/drawing/2014/main" id="{7369B390-4136-4BE6-BFB6-ADD223BE4017}"/>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95FC76E-4D97-4A0C-BC3D-2DEAA5907B4F}"/>
                </a:ext>
              </a:extLst>
            </p:cNvPr>
            <p:cNvSpPr txBox="1"/>
            <p:nvPr/>
          </p:nvSpPr>
          <p:spPr>
            <a:xfrm>
              <a:off x="1888061" y="4254896"/>
              <a:ext cx="4110442" cy="992579"/>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Simplify coding for new users with native Azure portal</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Select from popular editors, like VS, VS Code, CLI, Maven*</a:t>
              </a:r>
            </a:p>
          </p:txBody>
        </p:sp>
        <p:sp>
          <p:nvSpPr>
            <p:cNvPr id="64" name="TextBox 63">
              <a:extLst>
                <a:ext uri="{FF2B5EF4-FFF2-40B4-BE49-F238E27FC236}">
                  <a16:creationId xmlns:a16="http://schemas.microsoft.com/office/drawing/2014/main" id="{2A319CEE-7BB4-4EAB-8925-EC9DE74E8045}"/>
                </a:ext>
              </a:extLst>
            </p:cNvPr>
            <p:cNvSpPr txBox="1"/>
            <p:nvPr/>
          </p:nvSpPr>
          <p:spPr>
            <a:xfrm>
              <a:off x="487680" y="4724446"/>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Dev options</a:t>
              </a:r>
            </a:p>
          </p:txBody>
        </p:sp>
        <p:sp>
          <p:nvSpPr>
            <p:cNvPr id="65" name="Freeform 110">
              <a:extLst>
                <a:ext uri="{FF2B5EF4-FFF2-40B4-BE49-F238E27FC236}">
                  <a16:creationId xmlns:a16="http://schemas.microsoft.com/office/drawing/2014/main" id="{C4B79FE6-B95A-4A22-9844-40FE2E206454}"/>
                </a:ext>
              </a:extLst>
            </p:cNvPr>
            <p:cNvSpPr>
              <a:spLocks noChangeAspect="1" noEditPoints="1"/>
            </p:cNvSpPr>
            <p:nvPr/>
          </p:nvSpPr>
          <p:spPr bwMode="black">
            <a:xfrm>
              <a:off x="970760" y="4359814"/>
              <a:ext cx="272760" cy="27513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defRPr/>
              </a:pPr>
              <a:endParaRPr lang="en-US" sz="1323">
                <a:solidFill>
                  <a:srgbClr val="000000"/>
                </a:solidFill>
                <a:latin typeface="Segoe UI"/>
              </a:endParaRPr>
            </a:p>
          </p:txBody>
        </p:sp>
      </p:grpSp>
      <p:sp>
        <p:nvSpPr>
          <p:cNvPr id="66" name="TextBox 65">
            <a:extLst>
              <a:ext uri="{FF2B5EF4-FFF2-40B4-BE49-F238E27FC236}">
                <a16:creationId xmlns:a16="http://schemas.microsoft.com/office/drawing/2014/main" id="{4318B4FA-CD99-411C-B945-30A7958DD421}"/>
              </a:ext>
            </a:extLst>
          </p:cNvPr>
          <p:cNvSpPr txBox="1"/>
          <p:nvPr/>
        </p:nvSpPr>
        <p:spPr>
          <a:xfrm>
            <a:off x="1731791" y="3511740"/>
            <a:ext cx="3482412" cy="973067"/>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Choose from six consumption plans to run Functions</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Run your first million function executions for free</a:t>
            </a:r>
          </a:p>
        </p:txBody>
      </p:sp>
      <p:grpSp>
        <p:nvGrpSpPr>
          <p:cNvPr id="67" name="Group 66">
            <a:extLst>
              <a:ext uri="{FF2B5EF4-FFF2-40B4-BE49-F238E27FC236}">
                <a16:creationId xmlns:a16="http://schemas.microsoft.com/office/drawing/2014/main" id="{1FEA0E37-A08D-4C19-BCC8-ECA41CB994D9}"/>
              </a:ext>
            </a:extLst>
          </p:cNvPr>
          <p:cNvGrpSpPr/>
          <p:nvPr/>
        </p:nvGrpSpPr>
        <p:grpSpPr>
          <a:xfrm>
            <a:off x="358937" y="3547335"/>
            <a:ext cx="1237291" cy="901453"/>
            <a:chOff x="487680" y="5613635"/>
            <a:chExt cx="1262101" cy="919529"/>
          </a:xfrm>
        </p:grpSpPr>
        <p:cxnSp>
          <p:nvCxnSpPr>
            <p:cNvPr id="68" name="Straight Connector 67">
              <a:extLst>
                <a:ext uri="{FF2B5EF4-FFF2-40B4-BE49-F238E27FC236}">
                  <a16:creationId xmlns:a16="http://schemas.microsoft.com/office/drawing/2014/main" id="{729ACE2E-EE69-4B6E-A53C-B42A314A2A86}"/>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7D3F63-29DE-4669-8A36-EB6544D5D814}"/>
                </a:ext>
              </a:extLst>
            </p:cNvPr>
            <p:cNvSpPr txBox="1"/>
            <p:nvPr/>
          </p:nvSpPr>
          <p:spPr>
            <a:xfrm>
              <a:off x="487680" y="6046877"/>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Hosting options</a:t>
              </a:r>
            </a:p>
          </p:txBody>
        </p:sp>
        <p:sp>
          <p:nvSpPr>
            <p:cNvPr id="70" name="Freeform 44">
              <a:extLst>
                <a:ext uri="{FF2B5EF4-FFF2-40B4-BE49-F238E27FC236}">
                  <a16:creationId xmlns:a16="http://schemas.microsoft.com/office/drawing/2014/main" id="{B82825A0-44B2-4822-99FC-B6075A68D404}"/>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7226" tIns="33613" rIns="67226" bIns="33613" numCol="1" anchor="t" anchorCtr="0" compatLnSpc="1">
              <a:prstTxWarp prst="textNoShape">
                <a:avLst/>
              </a:prstTxWarp>
              <a:noAutofit/>
            </a:bodyPr>
            <a:lstStyle/>
            <a:p>
              <a:pPr defTabSz="448193">
                <a:defRPr/>
              </a:pPr>
              <a:endParaRPr lang="en-US" sz="1323">
                <a:solidFill>
                  <a:srgbClr val="505050"/>
                </a:solidFill>
                <a:latin typeface="Segoe UI"/>
              </a:endParaRPr>
            </a:p>
          </p:txBody>
        </p:sp>
      </p:grpSp>
      <p:grpSp>
        <p:nvGrpSpPr>
          <p:cNvPr id="71" name="Group 70">
            <a:extLst>
              <a:ext uri="{FF2B5EF4-FFF2-40B4-BE49-F238E27FC236}">
                <a16:creationId xmlns:a16="http://schemas.microsoft.com/office/drawing/2014/main" id="{B2A9F913-696D-446F-8486-AA2ACD0AAE90}"/>
              </a:ext>
            </a:extLst>
          </p:cNvPr>
          <p:cNvGrpSpPr/>
          <p:nvPr/>
        </p:nvGrpSpPr>
        <p:grpSpPr>
          <a:xfrm>
            <a:off x="5886022" y="2093096"/>
            <a:ext cx="5207236" cy="1010783"/>
            <a:chOff x="6186928" y="3399490"/>
            <a:chExt cx="5311652" cy="1031051"/>
          </a:xfrm>
        </p:grpSpPr>
        <p:cxnSp>
          <p:nvCxnSpPr>
            <p:cNvPr id="72" name="Straight Connector 71">
              <a:extLst>
                <a:ext uri="{FF2B5EF4-FFF2-40B4-BE49-F238E27FC236}">
                  <a16:creationId xmlns:a16="http://schemas.microsoft.com/office/drawing/2014/main" id="{BBE9DB39-1794-4479-BD72-67FF0E2B5D5F}"/>
                </a:ext>
              </a:extLst>
            </p:cNvPr>
            <p:cNvCxnSpPr/>
            <p:nvPr/>
          </p:nvCxnSpPr>
          <p:spPr>
            <a:xfrm>
              <a:off x="7449029" y="3505430"/>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C7F8455-0634-45C5-8050-A8333AAF70E9}"/>
                </a:ext>
              </a:extLst>
            </p:cNvPr>
            <p:cNvSpPr txBox="1"/>
            <p:nvPr/>
          </p:nvSpPr>
          <p:spPr>
            <a:xfrm>
              <a:off x="7587310" y="3399490"/>
              <a:ext cx="3911270" cy="1031051"/>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Write stateful functions in a serverless environment</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Simplify complex, stateful coordination problems</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Add the extension to enable advanced scenarios</a:t>
              </a:r>
            </a:p>
          </p:txBody>
        </p:sp>
        <p:sp>
          <p:nvSpPr>
            <p:cNvPr id="74" name="TextBox 73">
              <a:extLst>
                <a:ext uri="{FF2B5EF4-FFF2-40B4-BE49-F238E27FC236}">
                  <a16:creationId xmlns:a16="http://schemas.microsoft.com/office/drawing/2014/main" id="{2A9E01BB-4023-4C04-86F2-0987F17B9B56}"/>
                </a:ext>
              </a:extLst>
            </p:cNvPr>
            <p:cNvSpPr txBox="1"/>
            <p:nvPr/>
          </p:nvSpPr>
          <p:spPr>
            <a:xfrm>
              <a:off x="6186928" y="3892254"/>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Durable Functions</a:t>
              </a:r>
            </a:p>
          </p:txBody>
        </p:sp>
        <p:sp>
          <p:nvSpPr>
            <p:cNvPr id="75" name="Freeform 84">
              <a:extLst>
                <a:ext uri="{FF2B5EF4-FFF2-40B4-BE49-F238E27FC236}">
                  <a16:creationId xmlns:a16="http://schemas.microsoft.com/office/drawing/2014/main" id="{7F899CA4-AA64-4B4C-95F1-C4C937F7FBB1}"/>
                </a:ext>
              </a:extLst>
            </p:cNvPr>
            <p:cNvSpPr>
              <a:spLocks noChangeAspect="1" noEditPoints="1"/>
            </p:cNvSpPr>
            <p:nvPr/>
          </p:nvSpPr>
          <p:spPr bwMode="auto">
            <a:xfrm>
              <a:off x="6626206" y="3486858"/>
              <a:ext cx="360363" cy="355600"/>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sp>
        <p:nvSpPr>
          <p:cNvPr id="76" name="TextBox 75">
            <a:extLst>
              <a:ext uri="{FF2B5EF4-FFF2-40B4-BE49-F238E27FC236}">
                <a16:creationId xmlns:a16="http://schemas.microsoft.com/office/drawing/2014/main" id="{BB8CED9B-CB11-4AB4-86F3-3260AA00C38C}"/>
              </a:ext>
            </a:extLst>
          </p:cNvPr>
          <p:cNvSpPr txBox="1"/>
          <p:nvPr/>
        </p:nvSpPr>
        <p:spPr>
          <a:xfrm>
            <a:off x="194083" y="6496625"/>
            <a:ext cx="5191936" cy="256467"/>
          </a:xfrm>
          <a:prstGeom prst="rect">
            <a:avLst/>
          </a:prstGeom>
          <a:noFill/>
        </p:spPr>
        <p:txBody>
          <a:bodyPr wrap="square" rtlCol="0">
            <a:spAutoFit/>
          </a:bodyPr>
          <a:lstStyle/>
          <a:p>
            <a:pPr defTabSz="448193">
              <a:defRPr/>
            </a:pPr>
            <a:r>
              <a:rPr lang="en-US" sz="1078" dirty="0">
                <a:solidFill>
                  <a:prstClr val="black"/>
                </a:solidFill>
                <a:latin typeface="Segoe UI Light" panose="020B0502040204020203" pitchFamily="34" charset="0"/>
                <a:cs typeface="Segoe UI Light" panose="020B0502040204020203" pitchFamily="34" charset="0"/>
              </a:rPr>
              <a:t>*VS and VS Code only support C#; Maven only supports Java</a:t>
            </a:r>
          </a:p>
        </p:txBody>
      </p:sp>
    </p:spTree>
    <p:extLst>
      <p:ext uri="{BB962C8B-B14F-4D97-AF65-F5344CB8AC3E}">
        <p14:creationId xmlns:p14="http://schemas.microsoft.com/office/powerpoint/2010/main" val="3301191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08899" y="4225136"/>
            <a:ext cx="2461312" cy="367477"/>
          </a:xfrm>
          <a:prstGeom prst="rect">
            <a:avLst/>
          </a:prstGeom>
          <a:noFill/>
        </p:spPr>
        <p:txBody>
          <a:bodyPr wrap="square" rtlCol="0">
            <a:spAutoFit/>
          </a:bodyPr>
          <a:lstStyle/>
          <a:p>
            <a:pPr algn="ctr"/>
            <a:r>
              <a:rPr lang="en-US" sz="1800">
                <a:solidFill>
                  <a:srgbClr val="A31515"/>
                </a:solidFill>
                <a:latin typeface="Consolas" panose="020B0609020204030204" pitchFamily="49" charset="0"/>
              </a:rPr>
              <a:t>“Hello Amsterdam!”</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412158" y="4223489"/>
            <a:ext cx="2768902" cy="374793"/>
          </a:xfrm>
          <a:prstGeom prst="rect">
            <a:avLst/>
          </a:prstGeom>
          <a:noFill/>
        </p:spPr>
        <p:txBody>
          <a:bodyPr wrap="square" rtlCol="0">
            <a:spAutoFit/>
          </a:bodyPr>
          <a:lstStyle/>
          <a:p>
            <a:pPr algn="ctr"/>
            <a:r>
              <a:rPr lang="en-US" sz="1800">
                <a:solidFill>
                  <a:srgbClr val="A31515"/>
                </a:solidFill>
                <a:latin typeface="Consolas" panose="020B0609020204030204" pitchFamily="49" charset="0"/>
              </a:rPr>
              <a:t>[“Hello Amsterdam!”]</a:t>
            </a:r>
          </a:p>
        </p:txBody>
      </p:sp>
      <p:sp>
        <p:nvSpPr>
          <p:cNvPr id="4" name="Rectangle 3">
            <a:extLst>
              <a:ext uri="{FF2B5EF4-FFF2-40B4-BE49-F238E27FC236}">
                <a16:creationId xmlns:a16="http://schemas.microsoft.com/office/drawing/2014/main" id="{A514EBD5-9387-4F42-A2DE-5F54D875CBF9}"/>
              </a:ext>
            </a:extLst>
          </p:cNvPr>
          <p:cNvSpPr/>
          <p:nvPr/>
        </p:nvSpPr>
        <p:spPr>
          <a:xfrm>
            <a:off x="1953769"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solidFill>
                  <a:srgbClr val="FFFFFF"/>
                </a:solidFill>
                <a:latin typeface="Segoe UI Semilight"/>
              </a:rPr>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325141"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solidFill>
                  <a:srgbClr val="FFFFFF"/>
                </a:solidFill>
                <a:latin typeface="Segoe UI Semilight"/>
              </a:rPr>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639455" y="5285824"/>
            <a:ext cx="1685685" cy="10095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a:solidFill>
                  <a:srgbClr val="FFFFFF"/>
                </a:solidFill>
                <a:latin typeface="Segoe UI Semilight"/>
              </a:rPr>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990036" y="504378"/>
            <a:ext cx="10211929" cy="1471941"/>
          </a:xfrm>
          <a:prstGeom prst="rect">
            <a:avLst/>
          </a:prstGeom>
          <a:solidFill>
            <a:schemeClr val="accent1">
              <a:lumMod val="40000"/>
              <a:lumOff val="60000"/>
            </a:schemeClr>
          </a:solidFill>
          <a:ln>
            <a:solidFill>
              <a:schemeClr val="accent1">
                <a:shade val="50000"/>
              </a:schemeClr>
            </a:solidFill>
          </a:ln>
        </p:spPr>
        <p:txBody>
          <a:bodyPr wrap="square" anchor="t">
            <a:spAutoFit/>
          </a:bodyPr>
          <a:lstStyle/>
          <a:p>
            <a:r>
              <a:rPr lang="en-US" err="1">
                <a:solidFill>
                  <a:srgbClr val="0000FF"/>
                </a:solidFill>
                <a:latin typeface="Consolas" panose="020B0609020204030204" pitchFamily="49" charset="0"/>
              </a:rPr>
              <a:t>var</a:t>
            </a:r>
            <a:r>
              <a:rPr lang="en-US">
                <a:solidFill>
                  <a:srgbClr val="000000"/>
                </a:solidFill>
                <a:latin typeface="Consolas" panose="020B0609020204030204" pitchFamily="49" charset="0"/>
              </a:rPr>
              <a:t> outputs = </a:t>
            </a:r>
            <a:r>
              <a:rPr lang="en-US">
                <a:solidFill>
                  <a:srgbClr val="0000FF"/>
                </a:solidFill>
                <a:latin typeface="Consolas" panose="020B0609020204030204" pitchFamily="49" charset="0"/>
              </a:rPr>
              <a:t>new</a:t>
            </a:r>
            <a:r>
              <a:rPr lang="en-US">
                <a:solidFill>
                  <a:srgbClr val="000000"/>
                </a:solidFill>
                <a:latin typeface="Consolas" panose="020B0609020204030204" pitchFamily="49" charset="0"/>
              </a:rPr>
              <a:t> List&lt;</a:t>
            </a:r>
            <a:r>
              <a:rPr lang="en-US">
                <a:solidFill>
                  <a:srgbClr val="0000FF"/>
                </a:solidFill>
                <a:latin typeface="Consolas" panose="020B0609020204030204" pitchFamily="49" charset="0"/>
              </a:rPr>
              <a:t>string</a:t>
            </a:r>
            <a:r>
              <a:rPr lang="en-US">
                <a:solidFill>
                  <a:srgbClr val="000000"/>
                </a:solidFill>
                <a:latin typeface="Consolas" panose="020B0609020204030204" pitchFamily="49" charset="0"/>
              </a:rPr>
              <a:t>&gt;();</a:t>
            </a:r>
          </a:p>
          <a:p>
            <a:endParaRPr lang="en-US" sz="1800">
              <a:solidFill>
                <a:srgbClr val="000000"/>
              </a:solidFill>
              <a:latin typeface="Consolas" panose="020B0609020204030204" pitchFamily="49" charset="0"/>
            </a:endParaRPr>
          </a:p>
          <a:p>
            <a:r>
              <a:rPr lang="en-US" sz="1800" err="1">
                <a:solidFill>
                  <a:srgbClr val="000000"/>
                </a:solidFill>
                <a:latin typeface="Consolas" panose="020B0609020204030204" pitchFamily="49" charset="0"/>
              </a:rPr>
              <a:t>outputs.Add</a:t>
            </a:r>
            <a:r>
              <a:rPr lang="en-US" sz="1800">
                <a:solidFill>
                  <a:srgbClr val="000000"/>
                </a:solidFill>
                <a:latin typeface="Consolas" panose="020B0609020204030204" pitchFamily="49" charset="0"/>
              </a:rPr>
              <a:t>(</a:t>
            </a:r>
            <a:r>
              <a:rPr lang="en-US" sz="1800">
                <a:solidFill>
                  <a:srgbClr val="0000FF"/>
                </a:solidFill>
                <a:latin typeface="Consolas" panose="020B0609020204030204" pitchFamily="49" charset="0"/>
              </a:rPr>
              <a:t>await</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context.CallActivityAsync</a:t>
            </a:r>
            <a:r>
              <a:rPr lang="en-US" sz="1800">
                <a:solidFill>
                  <a:srgbClr val="000000"/>
                </a:solidFill>
                <a:latin typeface="Consolas" panose="020B0609020204030204" pitchFamily="49" charset="0"/>
              </a:rPr>
              <a:t>&lt;</a:t>
            </a:r>
            <a:r>
              <a:rPr lang="en-US" sz="1800">
                <a:solidFill>
                  <a:srgbClr val="0000FF"/>
                </a:solidFill>
                <a:latin typeface="Consolas" panose="020B0609020204030204" pitchFamily="49" charset="0"/>
              </a:rPr>
              <a:t>string</a:t>
            </a:r>
            <a:r>
              <a:rPr lang="en-US" sz="1800">
                <a:solidFill>
                  <a:srgbClr val="000000"/>
                </a:solidFill>
                <a:latin typeface="Consolas" panose="020B0609020204030204" pitchFamily="49" charset="0"/>
              </a:rPr>
              <a:t>&gt;(</a:t>
            </a:r>
            <a:r>
              <a:rPr lang="en-US" sz="1800">
                <a:solidFill>
                  <a:srgbClr val="A31515"/>
                </a:solidFill>
                <a:latin typeface="Consolas" panose="020B0609020204030204" pitchFamily="49" charset="0"/>
              </a:rPr>
              <a:t>"</a:t>
            </a:r>
            <a:r>
              <a:rPr lang="en-US" sz="1800" err="1">
                <a:solidFill>
                  <a:srgbClr val="A31515"/>
                </a:solidFill>
                <a:latin typeface="Consolas" panose="020B0609020204030204" pitchFamily="49" charset="0"/>
              </a:rPr>
              <a:t>SayHello</a:t>
            </a:r>
            <a:r>
              <a:rPr lang="en-US" sz="1800">
                <a:solidFill>
                  <a:srgbClr val="A31515"/>
                </a:solidFill>
                <a:latin typeface="Consolas" panose="020B0609020204030204" pitchFamily="49" charset="0"/>
              </a:rPr>
              <a:t>"</a:t>
            </a:r>
            <a:r>
              <a:rPr lang="en-US" sz="1800">
                <a:solidFill>
                  <a:srgbClr val="000000"/>
                </a:solidFill>
                <a:latin typeface="Consolas" panose="020B0609020204030204" pitchFamily="49" charset="0"/>
              </a:rPr>
              <a:t>, </a:t>
            </a:r>
            <a:r>
              <a:rPr lang="en-US" sz="1800">
                <a:solidFill>
                  <a:srgbClr val="A31515"/>
                </a:solidFill>
                <a:latin typeface="Consolas" panose="020B0609020204030204" pitchFamily="49" charset="0"/>
              </a:rPr>
              <a:t>“Amsterdam"</a:t>
            </a:r>
            <a:r>
              <a:rPr lang="en-US" sz="1800">
                <a:solidFill>
                  <a:srgbClr val="000000"/>
                </a:solidFill>
                <a:latin typeface="Consolas" panose="020B0609020204030204" pitchFamily="49" charset="0"/>
              </a:rPr>
              <a:t>));</a:t>
            </a:r>
          </a:p>
          <a:p>
            <a:endParaRPr lang="en-US" sz="1800">
              <a:solidFill>
                <a:srgbClr val="0000FF"/>
              </a:solidFill>
              <a:latin typeface="Consolas" panose="020B0609020204030204" pitchFamily="49" charset="0"/>
            </a:endParaRPr>
          </a:p>
          <a:p>
            <a:r>
              <a:rPr lang="en-US" sz="1800">
                <a:solidFill>
                  <a:srgbClr val="0000FF"/>
                </a:solidFill>
                <a:latin typeface="Consolas" panose="020B0609020204030204" pitchFamily="49" charset="0"/>
              </a:rPr>
              <a:t>return</a:t>
            </a:r>
            <a:r>
              <a:rPr lang="en-US" sz="1800">
                <a:solidFill>
                  <a:srgbClr val="000000"/>
                </a:solidFill>
                <a:latin typeface="Consolas" panose="020B0609020204030204" pitchFamily="49" charset="0"/>
              </a:rPr>
              <a:t> outputs;</a:t>
            </a:r>
            <a:endParaRPr lang="en-US" sz="1800">
              <a:solidFill>
                <a:srgbClr val="282828"/>
              </a:solidFill>
              <a:latin typeface="Segoe UI Semilight"/>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990035" y="3223954"/>
            <a:ext cx="758976" cy="3523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solidFill>
                <a:srgbClr val="FFFFFF"/>
              </a:solidFill>
              <a:latin typeface="Segoe UI Semilight"/>
            </a:endParaRPr>
          </a:p>
        </p:txBody>
      </p:sp>
      <p:sp>
        <p:nvSpPr>
          <p:cNvPr id="11" name="Rectangle 10">
            <a:extLst>
              <a:ext uri="{FF2B5EF4-FFF2-40B4-BE49-F238E27FC236}">
                <a16:creationId xmlns:a16="http://schemas.microsoft.com/office/drawing/2014/main" id="{0EA09ADE-6152-41E6-894E-3E7EC08070BD}"/>
              </a:ext>
            </a:extLst>
          </p:cNvPr>
          <p:cNvSpPr/>
          <p:nvPr/>
        </p:nvSpPr>
        <p:spPr>
          <a:xfrm>
            <a:off x="1953768" y="2895387"/>
            <a:ext cx="1685685" cy="1009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FFFF"/>
                </a:solidFill>
                <a:latin typeface="Segoe UI Semilight"/>
              </a:rPr>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990034" y="558483"/>
            <a:ext cx="10211928" cy="292853"/>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Segoe UI Semilight"/>
            </a:endParaRPr>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179393" y="4427299"/>
            <a:ext cx="1550178" cy="3523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solidFill>
                <a:srgbClr val="FFFFFF"/>
              </a:solidFill>
              <a:latin typeface="Segoe UI Semilight"/>
            </a:endParaRPr>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864366" y="4427299"/>
            <a:ext cx="1550178" cy="3523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solidFill>
                <a:srgbClr val="FFFFFF"/>
              </a:solidFill>
              <a:latin typeface="Segoe UI Semilight"/>
            </a:endParaRPr>
          </a:p>
        </p:txBody>
      </p:sp>
      <p:sp>
        <p:nvSpPr>
          <p:cNvPr id="20" name="TextBox 19">
            <a:extLst>
              <a:ext uri="{FF2B5EF4-FFF2-40B4-BE49-F238E27FC236}">
                <a16:creationId xmlns:a16="http://schemas.microsoft.com/office/drawing/2014/main" id="{98ABAA60-2D45-4924-956E-C60614A3E6B1}"/>
              </a:ext>
            </a:extLst>
          </p:cNvPr>
          <p:cNvSpPr txBox="1"/>
          <p:nvPr/>
        </p:nvSpPr>
        <p:spPr>
          <a:xfrm>
            <a:off x="2439489" y="4415173"/>
            <a:ext cx="266662" cy="594566"/>
          </a:xfrm>
          <a:prstGeom prst="rect">
            <a:avLst/>
          </a:prstGeom>
          <a:noFill/>
        </p:spPr>
        <p:txBody>
          <a:bodyPr wrap="square" rtlCol="0">
            <a:spAutoFit/>
          </a:bodyPr>
          <a:lstStyle/>
          <a:p>
            <a:r>
              <a:rPr lang="en-US" sz="3200">
                <a:solidFill>
                  <a:srgbClr val="00BCF2"/>
                </a:solidFill>
                <a:latin typeface="Segoe UI Semilight"/>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0739" y="4209064"/>
            <a:ext cx="412219" cy="412219"/>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896836" y="3223954"/>
            <a:ext cx="1207415" cy="3523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solidFill>
                <a:srgbClr val="FFFFFF"/>
              </a:solidFill>
              <a:latin typeface="Segoe UI Semilight"/>
            </a:endParaRPr>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6186" y="2867771"/>
            <a:ext cx="412219" cy="412219"/>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325141" y="2897276"/>
            <a:ext cx="1685685" cy="10095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a:solidFill>
                  <a:srgbClr val="FFFFFF"/>
                </a:solidFill>
                <a:latin typeface="Segoe UI Semilight"/>
              </a:rPr>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892814" y="4223247"/>
            <a:ext cx="2550337" cy="374793"/>
          </a:xfrm>
          <a:prstGeom prst="rect">
            <a:avLst/>
          </a:prstGeom>
          <a:noFill/>
        </p:spPr>
        <p:txBody>
          <a:bodyPr wrap="square" rtlCol="0">
            <a:spAutoFit/>
          </a:bodyPr>
          <a:lstStyle/>
          <a:p>
            <a:pPr algn="ctr"/>
            <a:r>
              <a:rPr lang="en-US" sz="1800">
                <a:solidFill>
                  <a:srgbClr val="A31515"/>
                </a:solidFill>
                <a:latin typeface="Consolas" panose="020B0609020204030204" pitchFamily="49" charset="0"/>
              </a:rPr>
              <a:t>“Hello Amsterdam!”</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467406" y="2895388"/>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467406" y="3203121"/>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467406" y="3510855"/>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Task Scheduled, </a:t>
            </a:r>
            <a:r>
              <a:rPr lang="en-US" sz="1400" err="1">
                <a:solidFill>
                  <a:srgbClr val="D2D2D2">
                    <a:lumMod val="50000"/>
                  </a:srgbClr>
                </a:solidFill>
                <a:latin typeface="Segoe UI Semilight"/>
              </a:rPr>
              <a:t>SayHello</a:t>
            </a:r>
            <a:r>
              <a:rPr lang="en-US" sz="1400">
                <a:solidFill>
                  <a:srgbClr val="D2D2D2">
                    <a:lumMod val="50000"/>
                  </a:srgbClr>
                </a:solidFill>
                <a:latin typeface="Segoe UI Semilight"/>
              </a:rPr>
              <a:t>, “Amsterdam”</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467406" y="3818588"/>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5954750" y="3831156"/>
            <a:ext cx="431807" cy="35237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800">
              <a:solidFill>
                <a:srgbClr val="FFFFFF"/>
              </a:solidFill>
              <a:latin typeface="Segoe UI Semilight"/>
            </a:endParaRPr>
          </a:p>
        </p:txBody>
      </p:sp>
      <p:sp>
        <p:nvSpPr>
          <p:cNvPr id="44" name="TextBox 43">
            <a:extLst>
              <a:ext uri="{FF2B5EF4-FFF2-40B4-BE49-F238E27FC236}">
                <a16:creationId xmlns:a16="http://schemas.microsoft.com/office/drawing/2014/main" id="{9996832E-4FA5-4A24-8894-8C12391F002C}"/>
              </a:ext>
            </a:extLst>
          </p:cNvPr>
          <p:cNvSpPr txBox="1"/>
          <p:nvPr/>
        </p:nvSpPr>
        <p:spPr>
          <a:xfrm>
            <a:off x="7467406" y="4126321"/>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Task Completed, “Hello Amsterdam!”</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467406" y="4434055"/>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990034" y="1088564"/>
            <a:ext cx="10211928" cy="292853"/>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Segoe UI Semilight"/>
            </a:endParaRPr>
          </a:p>
        </p:txBody>
      </p:sp>
      <p:sp>
        <p:nvSpPr>
          <p:cNvPr id="49" name="TextBox 48">
            <a:extLst>
              <a:ext uri="{FF2B5EF4-FFF2-40B4-BE49-F238E27FC236}">
                <a16:creationId xmlns:a16="http://schemas.microsoft.com/office/drawing/2014/main" id="{941DC040-4106-4B7B-B254-D177395DCE66}"/>
              </a:ext>
            </a:extLst>
          </p:cNvPr>
          <p:cNvSpPr txBox="1"/>
          <p:nvPr/>
        </p:nvSpPr>
        <p:spPr>
          <a:xfrm>
            <a:off x="7467406" y="4126320"/>
            <a:ext cx="3734556" cy="312029"/>
          </a:xfrm>
          <a:prstGeom prst="rect">
            <a:avLst/>
          </a:prstGeom>
          <a:solidFill>
            <a:schemeClr val="accent4">
              <a:alpha val="25000"/>
            </a:schemeClr>
          </a:solidFill>
          <a:ln w="31750">
            <a:solidFill>
              <a:schemeClr val="accent4"/>
            </a:solidFill>
          </a:ln>
        </p:spPr>
        <p:txBody>
          <a:bodyPr wrap="square" rtlCol="0">
            <a:spAutoFit/>
          </a:bodyPr>
          <a:lstStyle/>
          <a:p>
            <a:endParaRPr lang="en-US" sz="1400">
              <a:solidFill>
                <a:srgbClr val="D2D2D2">
                  <a:lumMod val="50000"/>
                </a:srgbClr>
              </a:solidFill>
              <a:latin typeface="Segoe UI Semilight"/>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09131" y="3831155"/>
            <a:ext cx="431807" cy="35237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800">
              <a:solidFill>
                <a:srgbClr val="FFFFFF"/>
              </a:solidFill>
              <a:latin typeface="Segoe UI Semilight"/>
            </a:endParaRPr>
          </a:p>
        </p:txBody>
      </p:sp>
      <p:sp>
        <p:nvSpPr>
          <p:cNvPr id="53" name="TextBox 52">
            <a:extLst>
              <a:ext uri="{FF2B5EF4-FFF2-40B4-BE49-F238E27FC236}">
                <a16:creationId xmlns:a16="http://schemas.microsoft.com/office/drawing/2014/main" id="{12E413D2-E7AD-465F-B904-F5799C9C7CE4}"/>
              </a:ext>
            </a:extLst>
          </p:cNvPr>
          <p:cNvSpPr txBox="1"/>
          <p:nvPr/>
        </p:nvSpPr>
        <p:spPr>
          <a:xfrm>
            <a:off x="7467406" y="4741788"/>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Execution Completed, ["Hello Amsterdam!"]</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467406" y="5049521"/>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Completed</a:t>
            </a:r>
          </a:p>
        </p:txBody>
      </p:sp>
    </p:spTree>
    <p:extLst>
      <p:ext uri="{BB962C8B-B14F-4D97-AF65-F5344CB8AC3E}">
        <p14:creationId xmlns:p14="http://schemas.microsoft.com/office/powerpoint/2010/main" val="37541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2.59259E-6 L 0 0.07732 " pathEditMode="relative" rAng="0" ptsTypes="AA">
                                      <p:cBhvr>
                                        <p:cTn id="155" dur="2000" fill="hold"/>
                                        <p:tgtEl>
                                          <p:spTgt spid="48"/>
                                        </p:tgtEl>
                                        <p:attrNameLst>
                                          <p:attrName>ppt_x</p:attrName>
                                          <p:attrName>ppt_y</p:attrName>
                                        </p:attrNameLst>
                                      </p:cBhvr>
                                      <p:rCtr x="0" y="3866"/>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70067" y="233597"/>
            <a:ext cx="11654187" cy="899409"/>
          </a:xfrm>
          <a:prstGeom prst="rect">
            <a:avLst/>
          </a:prstGeom>
        </p:spPr>
        <p:txBody>
          <a:bodyPr vert="horz" wrap="square" lIns="143407" tIns="89630" rIns="143407" bIns="89630"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702"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Durable Functions Patterns</a:t>
            </a:r>
            <a:endParaRPr kumimoji="0" lang="en-US" sz="176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3841"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pic>
        <p:nvPicPr>
          <p:cNvPr id="88" name="Picture 87"/>
          <p:cNvPicPr>
            <a:picLocks noChangeAspect="1"/>
          </p:cNvPicPr>
          <p:nvPr/>
        </p:nvPicPr>
        <p:blipFill rotWithShape="1">
          <a:blip r:embed="rId3"/>
          <a:srcRect r="66712" b="50252"/>
          <a:stretch/>
        </p:blipFill>
        <p:spPr>
          <a:xfrm>
            <a:off x="452804" y="1282526"/>
            <a:ext cx="3818656" cy="2409085"/>
          </a:xfrm>
          <a:prstGeom prst="rect">
            <a:avLst/>
          </a:prstGeom>
        </p:spPr>
      </p:pic>
      <p:pic>
        <p:nvPicPr>
          <p:cNvPr id="91" name="Picture 90"/>
          <p:cNvPicPr>
            <a:picLocks noChangeAspect="1"/>
          </p:cNvPicPr>
          <p:nvPr/>
        </p:nvPicPr>
        <p:blipFill rotWithShape="1">
          <a:blip r:embed="rId3"/>
          <a:srcRect t="49530" r="66528"/>
          <a:stretch/>
        </p:blipFill>
        <p:spPr>
          <a:xfrm>
            <a:off x="452805" y="3681067"/>
            <a:ext cx="3839745" cy="2444078"/>
          </a:xfrm>
          <a:prstGeom prst="rect">
            <a:avLst/>
          </a:prstGeom>
        </p:spPr>
      </p:pic>
      <p:pic>
        <p:nvPicPr>
          <p:cNvPr id="93" name="Picture 92"/>
          <p:cNvPicPr>
            <a:picLocks noChangeAspect="1"/>
          </p:cNvPicPr>
          <p:nvPr/>
        </p:nvPicPr>
        <p:blipFill rotWithShape="1">
          <a:blip r:embed="rId3"/>
          <a:srcRect l="33104" r="33620" b="49817"/>
          <a:stretch/>
        </p:blipFill>
        <p:spPr>
          <a:xfrm>
            <a:off x="4250373" y="1282526"/>
            <a:ext cx="3817174" cy="2430175"/>
          </a:xfrm>
          <a:prstGeom prst="rect">
            <a:avLst/>
          </a:prstGeom>
        </p:spPr>
      </p:pic>
      <p:pic>
        <p:nvPicPr>
          <p:cNvPr id="94" name="Picture 93"/>
          <p:cNvPicPr>
            <a:picLocks noChangeAspect="1"/>
          </p:cNvPicPr>
          <p:nvPr/>
        </p:nvPicPr>
        <p:blipFill rotWithShape="1">
          <a:blip r:embed="rId3"/>
          <a:srcRect l="33196" t="49748" r="33436"/>
          <a:stretch/>
        </p:blipFill>
        <p:spPr>
          <a:xfrm>
            <a:off x="8076768" y="3706804"/>
            <a:ext cx="3827718" cy="2433535"/>
          </a:xfrm>
          <a:prstGeom prst="rect">
            <a:avLst/>
          </a:prstGeom>
        </p:spPr>
      </p:pic>
      <p:pic>
        <p:nvPicPr>
          <p:cNvPr id="95" name="Picture 94"/>
          <p:cNvPicPr>
            <a:picLocks noChangeAspect="1"/>
          </p:cNvPicPr>
          <p:nvPr/>
        </p:nvPicPr>
        <p:blipFill rotWithShape="1">
          <a:blip r:embed="rId3"/>
          <a:srcRect l="66380" b="49817"/>
          <a:stretch/>
        </p:blipFill>
        <p:spPr>
          <a:xfrm>
            <a:off x="4292550" y="3681067"/>
            <a:ext cx="3856710" cy="2430175"/>
          </a:xfrm>
          <a:prstGeom prst="rect">
            <a:avLst/>
          </a:prstGeom>
        </p:spPr>
      </p:pic>
      <p:pic>
        <p:nvPicPr>
          <p:cNvPr id="96" name="Picture 95"/>
          <p:cNvPicPr>
            <a:picLocks noChangeAspect="1"/>
          </p:cNvPicPr>
          <p:nvPr/>
        </p:nvPicPr>
        <p:blipFill rotWithShape="1">
          <a:blip r:embed="rId3"/>
          <a:srcRect l="66288" t="49965"/>
          <a:stretch/>
        </p:blipFill>
        <p:spPr>
          <a:xfrm>
            <a:off x="8057001" y="1312914"/>
            <a:ext cx="3867254" cy="2422989"/>
          </a:xfrm>
          <a:prstGeom prst="rect">
            <a:avLst/>
          </a:prstGeom>
        </p:spPr>
      </p:pic>
      <p:grpSp>
        <p:nvGrpSpPr>
          <p:cNvPr id="9" name="Gruppieren 8">
            <a:extLst>
              <a:ext uri="{FF2B5EF4-FFF2-40B4-BE49-F238E27FC236}">
                <a16:creationId xmlns:a16="http://schemas.microsoft.com/office/drawing/2014/main" id="{A2C88400-247B-45B5-BE82-A6C1CBEFF9F8}"/>
              </a:ext>
            </a:extLst>
          </p:cNvPr>
          <p:cNvGrpSpPr/>
          <p:nvPr/>
        </p:nvGrpSpPr>
        <p:grpSpPr>
          <a:xfrm>
            <a:off x="10602361" y="249644"/>
            <a:ext cx="1214566" cy="874154"/>
            <a:chOff x="6065306" y="3418801"/>
            <a:chExt cx="1214566" cy="874154"/>
          </a:xfrm>
        </p:grpSpPr>
        <p:sp>
          <p:nvSpPr>
            <p:cNvPr id="10" name="TextBox 61">
              <a:extLst>
                <a:ext uri="{FF2B5EF4-FFF2-40B4-BE49-F238E27FC236}">
                  <a16:creationId xmlns:a16="http://schemas.microsoft.com/office/drawing/2014/main" id="{A12CDFFB-26C2-446D-BBF3-A871B8D4BFD6}"/>
                </a:ext>
              </a:extLst>
            </p:cNvPr>
            <p:cNvSpPr txBox="1"/>
            <p:nvPr/>
          </p:nvSpPr>
          <p:spPr>
            <a:xfrm>
              <a:off x="6065306" y="3816228"/>
              <a:ext cx="1214566" cy="476727"/>
            </a:xfrm>
            <a:prstGeom prst="rect">
              <a:avLst/>
            </a:prstGeom>
            <a:noFill/>
          </p:spPr>
          <p:txBody>
            <a:bodyPr wrap="square" rtlCol="0">
              <a:spAutoFit/>
            </a:bodyPr>
            <a:lstStyle/>
            <a:p>
              <a:pPr algn="ctr">
                <a:lnSpc>
                  <a:spcPct val="80000"/>
                </a:lnSpc>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Durable Functions</a:t>
              </a:r>
            </a:p>
          </p:txBody>
        </p:sp>
        <p:sp>
          <p:nvSpPr>
            <p:cNvPr id="11" name="Freeform 84">
              <a:extLst>
                <a:ext uri="{FF2B5EF4-FFF2-40B4-BE49-F238E27FC236}">
                  <a16:creationId xmlns:a16="http://schemas.microsoft.com/office/drawing/2014/main" id="{9A6F0026-201A-4281-95DB-FE40502B41DA}"/>
                </a:ext>
              </a:extLst>
            </p:cNvPr>
            <p:cNvSpPr>
              <a:spLocks noChangeAspect="1" noEditPoints="1"/>
            </p:cNvSpPr>
            <p:nvPr/>
          </p:nvSpPr>
          <p:spPr bwMode="auto">
            <a:xfrm>
              <a:off x="6495949" y="3418801"/>
              <a:ext cx="353279" cy="348609"/>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524120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building&#10;&#10;Description generated with very high confidence">
            <a:extLst>
              <a:ext uri="{FF2B5EF4-FFF2-40B4-BE49-F238E27FC236}">
                <a16:creationId xmlns:a16="http://schemas.microsoft.com/office/drawing/2014/main" id="{C1B08CA5-0FE7-46C7-88E6-F519B6B0D3F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483"/>
            <a:ext cx="2247500" cy="6857031"/>
          </a:xfrm>
          <a:prstGeom prst="rect">
            <a:avLst/>
          </a:prstGeom>
        </p:spPr>
      </p:pic>
      <p:sp>
        <p:nvSpPr>
          <p:cNvPr id="92" name="TextBox 91">
            <a:extLst>
              <a:ext uri="{FF2B5EF4-FFF2-40B4-BE49-F238E27FC236}">
                <a16:creationId xmlns:a16="http://schemas.microsoft.com/office/drawing/2014/main" id="{B06D6B69-69D9-4C76-BDE4-7B545F671A79}"/>
              </a:ext>
            </a:extLst>
          </p:cNvPr>
          <p:cNvSpPr txBox="1"/>
          <p:nvPr/>
        </p:nvSpPr>
        <p:spPr>
          <a:xfrm>
            <a:off x="2873831" y="4779503"/>
            <a:ext cx="1740121"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Request made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a web app</a:t>
            </a:r>
          </a:p>
        </p:txBody>
      </p:sp>
      <p:sp>
        <p:nvSpPr>
          <p:cNvPr id="93" name="TextBox 92">
            <a:extLst>
              <a:ext uri="{FF2B5EF4-FFF2-40B4-BE49-F238E27FC236}">
                <a16:creationId xmlns:a16="http://schemas.microsoft.com/office/drawing/2014/main" id="{850C2110-64C3-4AF5-BCF6-5BC7574A6734}"/>
              </a:ext>
            </a:extLst>
          </p:cNvPr>
          <p:cNvSpPr txBox="1"/>
          <p:nvPr/>
        </p:nvSpPr>
        <p:spPr>
          <a:xfrm>
            <a:off x="5714421" y="4779503"/>
            <a:ext cx="1662935"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Request queued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Service Bus</a:t>
            </a:r>
          </a:p>
        </p:txBody>
      </p:sp>
      <p:sp>
        <p:nvSpPr>
          <p:cNvPr id="94" name="TextBox 93">
            <a:extLst>
              <a:ext uri="{FF2B5EF4-FFF2-40B4-BE49-F238E27FC236}">
                <a16:creationId xmlns:a16="http://schemas.microsoft.com/office/drawing/2014/main" id="{22CFE6D8-E6D6-42E3-9B45-73B610141C4C}"/>
              </a:ext>
            </a:extLst>
          </p:cNvPr>
          <p:cNvSpPr txBox="1"/>
          <p:nvPr/>
        </p:nvSpPr>
        <p:spPr>
          <a:xfrm>
            <a:off x="8389811" y="4779503"/>
            <a:ext cx="1876218"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processes the request…</a:t>
            </a:r>
          </a:p>
        </p:txBody>
      </p:sp>
      <p:sp>
        <p:nvSpPr>
          <p:cNvPr id="173" name="TextBox 172">
            <a:extLst>
              <a:ext uri="{FF2B5EF4-FFF2-40B4-BE49-F238E27FC236}">
                <a16:creationId xmlns:a16="http://schemas.microsoft.com/office/drawing/2014/main" id="{A9443933-8F29-409E-9F3D-BA2B97DC69C2}"/>
              </a:ext>
            </a:extLst>
          </p:cNvPr>
          <p:cNvSpPr txBox="1"/>
          <p:nvPr/>
        </p:nvSpPr>
        <p:spPr>
          <a:xfrm>
            <a:off x="10378406" y="4779503"/>
            <a:ext cx="1655403"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…sends output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Cosmos DB</a:t>
            </a:r>
          </a:p>
        </p:txBody>
      </p:sp>
      <p:grpSp>
        <p:nvGrpSpPr>
          <p:cNvPr id="174" name="Group 173">
            <a:extLst>
              <a:ext uri="{FF2B5EF4-FFF2-40B4-BE49-F238E27FC236}">
                <a16:creationId xmlns:a16="http://schemas.microsoft.com/office/drawing/2014/main" id="{25E05D60-FF95-4BF1-BFD0-6943AA9FDDF3}"/>
              </a:ext>
            </a:extLst>
          </p:cNvPr>
          <p:cNvGrpSpPr/>
          <p:nvPr/>
        </p:nvGrpSpPr>
        <p:grpSpPr>
          <a:xfrm>
            <a:off x="2614982" y="3306069"/>
            <a:ext cx="2270941" cy="1348308"/>
            <a:chOff x="318954" y="2859206"/>
            <a:chExt cx="2664823" cy="1582165"/>
          </a:xfrm>
        </p:grpSpPr>
        <p:sp>
          <p:nvSpPr>
            <p:cNvPr id="249" name="Freeform: Shape 248">
              <a:extLst>
                <a:ext uri="{FF2B5EF4-FFF2-40B4-BE49-F238E27FC236}">
                  <a16:creationId xmlns:a16="http://schemas.microsoft.com/office/drawing/2014/main" id="{0DA1D80F-C9E0-4C51-B7C0-714FD46AFF4D}"/>
                </a:ext>
              </a:extLst>
            </p:cNvPr>
            <p:cNvSpPr/>
            <p:nvPr/>
          </p:nvSpPr>
          <p:spPr>
            <a:xfrm>
              <a:off x="549309" y="2859206"/>
              <a:ext cx="2204113" cy="1320421"/>
            </a:xfrm>
            <a:custGeom>
              <a:avLst/>
              <a:gdLst>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327546 h 1320421"/>
                <a:gd name="connsiteX4" fmla="*/ 2006611 w 2204113"/>
                <a:gd name="connsiteY4" fmla="*/ 992875 h 1320421"/>
                <a:gd name="connsiteX5" fmla="*/ 2204113 w 2204113"/>
                <a:gd name="connsiteY5" fmla="*/ 992875 h 1320421"/>
                <a:gd name="connsiteX6" fmla="*/ 2204113 w 2204113"/>
                <a:gd name="connsiteY6" fmla="*/ 1320421 h 1320421"/>
                <a:gd name="connsiteX7" fmla="*/ 0 w 2204113"/>
                <a:gd name="connsiteY7" fmla="*/ 1320421 h 1320421"/>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992875 h 1320421"/>
                <a:gd name="connsiteX4" fmla="*/ 2204113 w 2204113"/>
                <a:gd name="connsiteY4" fmla="*/ 992875 h 1320421"/>
                <a:gd name="connsiteX5" fmla="*/ 2204113 w 2204113"/>
                <a:gd name="connsiteY5" fmla="*/ 1320421 h 1320421"/>
                <a:gd name="connsiteX6" fmla="*/ 0 w 2204113"/>
                <a:gd name="connsiteY6" fmla="*/ 1320421 h 1320421"/>
                <a:gd name="connsiteX7" fmla="*/ 0 w 2204113"/>
                <a:gd name="connsiteY7" fmla="*/ 0 h 1320421"/>
                <a:gd name="connsiteX0" fmla="*/ 0 w 2204113"/>
                <a:gd name="connsiteY0" fmla="*/ 0 h 1320421"/>
                <a:gd name="connsiteX1" fmla="*/ 2204113 w 2204113"/>
                <a:gd name="connsiteY1" fmla="*/ 0 h 1320421"/>
                <a:gd name="connsiteX2" fmla="*/ 2204113 w 2204113"/>
                <a:gd name="connsiteY2" fmla="*/ 327546 h 1320421"/>
                <a:gd name="connsiteX3" fmla="*/ 2204113 w 2204113"/>
                <a:gd name="connsiteY3" fmla="*/ 992875 h 1320421"/>
                <a:gd name="connsiteX4" fmla="*/ 2204113 w 2204113"/>
                <a:gd name="connsiteY4" fmla="*/ 1320421 h 1320421"/>
                <a:gd name="connsiteX5" fmla="*/ 0 w 2204113"/>
                <a:gd name="connsiteY5" fmla="*/ 1320421 h 1320421"/>
                <a:gd name="connsiteX6" fmla="*/ 0 w 2204113"/>
                <a:gd name="connsiteY6" fmla="*/ 0 h 1320421"/>
                <a:gd name="connsiteX0" fmla="*/ 2204113 w 2295553"/>
                <a:gd name="connsiteY0" fmla="*/ 992875 h 1320421"/>
                <a:gd name="connsiteX1" fmla="*/ 2204113 w 2295553"/>
                <a:gd name="connsiteY1" fmla="*/ 1320421 h 1320421"/>
                <a:gd name="connsiteX2" fmla="*/ 0 w 2295553"/>
                <a:gd name="connsiteY2" fmla="*/ 1320421 h 1320421"/>
                <a:gd name="connsiteX3" fmla="*/ 0 w 2295553"/>
                <a:gd name="connsiteY3" fmla="*/ 0 h 1320421"/>
                <a:gd name="connsiteX4" fmla="*/ 2204113 w 2295553"/>
                <a:gd name="connsiteY4" fmla="*/ 0 h 1320421"/>
                <a:gd name="connsiteX5" fmla="*/ 2295553 w 229555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 name="connsiteX0" fmla="*/ 2204113 w 2247162"/>
                <a:gd name="connsiteY0" fmla="*/ 992875 h 1320421"/>
                <a:gd name="connsiteX1" fmla="*/ 2204113 w 2247162"/>
                <a:gd name="connsiteY1" fmla="*/ 1320421 h 1320421"/>
                <a:gd name="connsiteX2" fmla="*/ 0 w 2247162"/>
                <a:gd name="connsiteY2" fmla="*/ 1320421 h 1320421"/>
                <a:gd name="connsiteX3" fmla="*/ 0 w 2247162"/>
                <a:gd name="connsiteY3" fmla="*/ 0 h 1320421"/>
                <a:gd name="connsiteX4" fmla="*/ 2204113 w 2247162"/>
                <a:gd name="connsiteY4" fmla="*/ 0 h 1320421"/>
                <a:gd name="connsiteX5" fmla="*/ 2247162 w 2247162"/>
                <a:gd name="connsiteY5" fmla="*/ 315620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113" h="1320421">
                  <a:moveTo>
                    <a:pt x="2204113" y="992875"/>
                  </a:moveTo>
                  <a:lnTo>
                    <a:pt x="2204113" y="1320421"/>
                  </a:lnTo>
                  <a:lnTo>
                    <a:pt x="0" y="1320421"/>
                  </a:lnTo>
                  <a:lnTo>
                    <a:pt x="0" y="0"/>
                  </a:lnTo>
                  <a:lnTo>
                    <a:pt x="2204113" y="0"/>
                  </a:lnTo>
                  <a:cubicBezTo>
                    <a:pt x="2204113" y="109182"/>
                    <a:pt x="2203430" y="319595"/>
                    <a:pt x="2203430" y="319595"/>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cxnSp>
          <p:nvCxnSpPr>
            <p:cNvPr id="250" name="Straight Connector 249">
              <a:extLst>
                <a:ext uri="{FF2B5EF4-FFF2-40B4-BE49-F238E27FC236}">
                  <a16:creationId xmlns:a16="http://schemas.microsoft.com/office/drawing/2014/main" id="{2C047D9F-6A77-4F3A-8388-78C326BB222F}"/>
                </a:ext>
              </a:extLst>
            </p:cNvPr>
            <p:cNvCxnSpPr/>
            <p:nvPr/>
          </p:nvCxnSpPr>
          <p:spPr>
            <a:xfrm>
              <a:off x="318954" y="4441371"/>
              <a:ext cx="2664823"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D248E3C9-F32A-4CE2-B2FD-0C6E67134A05}"/>
              </a:ext>
            </a:extLst>
          </p:cNvPr>
          <p:cNvSpPr/>
          <p:nvPr/>
        </p:nvSpPr>
        <p:spPr>
          <a:xfrm>
            <a:off x="2625532" y="3119980"/>
            <a:ext cx="375085" cy="37508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pic>
        <p:nvPicPr>
          <p:cNvPr id="176" name="Graphic 6">
            <a:extLst>
              <a:ext uri="{FF2B5EF4-FFF2-40B4-BE49-F238E27FC236}">
                <a16:creationId xmlns:a16="http://schemas.microsoft.com/office/drawing/2014/main" id="{C777D7B5-C094-455A-B451-77B08C1EE78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9973" t="23458" r="27163" b="21071"/>
          <a:stretch/>
        </p:blipFill>
        <p:spPr>
          <a:xfrm>
            <a:off x="2657225" y="3151674"/>
            <a:ext cx="311698" cy="311698"/>
          </a:xfrm>
          <a:prstGeom prst="ellipse">
            <a:avLst/>
          </a:prstGeom>
        </p:spPr>
      </p:pic>
      <p:cxnSp>
        <p:nvCxnSpPr>
          <p:cNvPr id="177" name="Straight Arrow Connector 176">
            <a:extLst>
              <a:ext uri="{FF2B5EF4-FFF2-40B4-BE49-F238E27FC236}">
                <a16:creationId xmlns:a16="http://schemas.microsoft.com/office/drawing/2014/main" id="{FF6565A5-C2FF-4A31-A388-16D2687615A5}"/>
              </a:ext>
            </a:extLst>
          </p:cNvPr>
          <p:cNvCxnSpPr>
            <a:cxnSpLocks/>
          </p:cNvCxnSpPr>
          <p:nvPr/>
        </p:nvCxnSpPr>
        <p:spPr>
          <a:xfrm>
            <a:off x="4140559" y="3868694"/>
            <a:ext cx="1212910"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2AC536A-98F2-4EBF-8DC4-2C2147A7C12B}"/>
              </a:ext>
            </a:extLst>
          </p:cNvPr>
          <p:cNvGrpSpPr/>
          <p:nvPr/>
        </p:nvGrpSpPr>
        <p:grpSpPr>
          <a:xfrm>
            <a:off x="3426682" y="3599478"/>
            <a:ext cx="647542" cy="538432"/>
            <a:chOff x="1801603" y="944063"/>
            <a:chExt cx="1288426" cy="1071326"/>
          </a:xfrm>
          <a:solidFill>
            <a:srgbClr val="004D8A"/>
          </a:solidFill>
        </p:grpSpPr>
        <p:sp>
          <p:nvSpPr>
            <p:cNvPr id="247" name="Freeform: Shape 246">
              <a:extLst>
                <a:ext uri="{FF2B5EF4-FFF2-40B4-BE49-F238E27FC236}">
                  <a16:creationId xmlns:a16="http://schemas.microsoft.com/office/drawing/2014/main" id="{2D308322-15F0-45F1-B533-91BF0F9D9FBF}"/>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8" name="Freeform: Shape 247">
              <a:extLst>
                <a:ext uri="{FF2B5EF4-FFF2-40B4-BE49-F238E27FC236}">
                  <a16:creationId xmlns:a16="http://schemas.microsoft.com/office/drawing/2014/main" id="{BB395AD6-77DE-459F-BC0C-05136DCE8B2D}"/>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sp>
        <p:nvSpPr>
          <p:cNvPr id="179" name="Left Bracket 178">
            <a:extLst>
              <a:ext uri="{FF2B5EF4-FFF2-40B4-BE49-F238E27FC236}">
                <a16:creationId xmlns:a16="http://schemas.microsoft.com/office/drawing/2014/main" id="{2769CA39-AD88-4FEA-8EB6-855E79793C59}"/>
              </a:ext>
            </a:extLst>
          </p:cNvPr>
          <p:cNvSpPr/>
          <p:nvPr/>
        </p:nvSpPr>
        <p:spPr>
          <a:xfrm rot="5400000">
            <a:off x="6407013" y="2409938"/>
            <a:ext cx="233773" cy="2026034"/>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80" name="Left Bracket 179">
            <a:extLst>
              <a:ext uri="{FF2B5EF4-FFF2-40B4-BE49-F238E27FC236}">
                <a16:creationId xmlns:a16="http://schemas.microsoft.com/office/drawing/2014/main" id="{A0A18218-D92B-45F9-B7CB-034E93C84130}"/>
              </a:ext>
            </a:extLst>
          </p:cNvPr>
          <p:cNvSpPr/>
          <p:nvPr/>
        </p:nvSpPr>
        <p:spPr>
          <a:xfrm rot="16200000">
            <a:off x="6407012" y="3301416"/>
            <a:ext cx="233773" cy="2026034"/>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181" name="Group 180">
            <a:extLst>
              <a:ext uri="{FF2B5EF4-FFF2-40B4-BE49-F238E27FC236}">
                <a16:creationId xmlns:a16="http://schemas.microsoft.com/office/drawing/2014/main" id="{F5CC326E-8FCD-44C6-9CAD-F1BE76E3E728}"/>
              </a:ext>
            </a:extLst>
          </p:cNvPr>
          <p:cNvGrpSpPr/>
          <p:nvPr/>
        </p:nvGrpSpPr>
        <p:grpSpPr>
          <a:xfrm>
            <a:off x="5606567" y="3599478"/>
            <a:ext cx="647542" cy="538432"/>
            <a:chOff x="1801603" y="944063"/>
            <a:chExt cx="1288426" cy="1071326"/>
          </a:xfrm>
          <a:solidFill>
            <a:srgbClr val="A8A9AD"/>
          </a:solidFill>
        </p:grpSpPr>
        <p:sp>
          <p:nvSpPr>
            <p:cNvPr id="245" name="Freeform: Shape 244">
              <a:extLst>
                <a:ext uri="{FF2B5EF4-FFF2-40B4-BE49-F238E27FC236}">
                  <a16:creationId xmlns:a16="http://schemas.microsoft.com/office/drawing/2014/main" id="{91C3DC1D-8875-46AE-844E-CF5F4FEFA8C8}"/>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6" name="Freeform: Shape 245">
              <a:extLst>
                <a:ext uri="{FF2B5EF4-FFF2-40B4-BE49-F238E27FC236}">
                  <a16:creationId xmlns:a16="http://schemas.microsoft.com/office/drawing/2014/main" id="{3C647DA3-4316-419D-B061-484784218CF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grpSp>
        <p:nvGrpSpPr>
          <p:cNvPr id="182" name="Group 181">
            <a:extLst>
              <a:ext uri="{FF2B5EF4-FFF2-40B4-BE49-F238E27FC236}">
                <a16:creationId xmlns:a16="http://schemas.microsoft.com/office/drawing/2014/main" id="{FBC8CAB7-F582-4B51-952E-E7A8F3EACCB8}"/>
              </a:ext>
            </a:extLst>
          </p:cNvPr>
          <p:cNvGrpSpPr/>
          <p:nvPr/>
        </p:nvGrpSpPr>
        <p:grpSpPr>
          <a:xfrm>
            <a:off x="6192000" y="3599478"/>
            <a:ext cx="647542" cy="538432"/>
            <a:chOff x="1801603" y="944063"/>
            <a:chExt cx="1288426" cy="1071326"/>
          </a:xfrm>
          <a:solidFill>
            <a:srgbClr val="A8A9AD"/>
          </a:solidFill>
        </p:grpSpPr>
        <p:sp>
          <p:nvSpPr>
            <p:cNvPr id="243" name="Freeform: Shape 242">
              <a:extLst>
                <a:ext uri="{FF2B5EF4-FFF2-40B4-BE49-F238E27FC236}">
                  <a16:creationId xmlns:a16="http://schemas.microsoft.com/office/drawing/2014/main" id="{56632193-B1B7-4414-835D-A98A4C5DE1C9}"/>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4" name="Freeform: Shape 243">
              <a:extLst>
                <a:ext uri="{FF2B5EF4-FFF2-40B4-BE49-F238E27FC236}">
                  <a16:creationId xmlns:a16="http://schemas.microsoft.com/office/drawing/2014/main" id="{8BF5A472-7141-42FA-8570-C5C6FC269C64}"/>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grpSp>
        <p:nvGrpSpPr>
          <p:cNvPr id="183" name="Group 182">
            <a:extLst>
              <a:ext uri="{FF2B5EF4-FFF2-40B4-BE49-F238E27FC236}">
                <a16:creationId xmlns:a16="http://schemas.microsoft.com/office/drawing/2014/main" id="{84E1FA27-8F88-458F-9FFC-9ABE110DC4BB}"/>
              </a:ext>
            </a:extLst>
          </p:cNvPr>
          <p:cNvGrpSpPr/>
          <p:nvPr/>
        </p:nvGrpSpPr>
        <p:grpSpPr>
          <a:xfrm>
            <a:off x="6777432" y="3445340"/>
            <a:ext cx="651826" cy="692571"/>
            <a:chOff x="1801604" y="637371"/>
            <a:chExt cx="1296945" cy="1378018"/>
          </a:xfrm>
          <a:solidFill>
            <a:srgbClr val="004D8A"/>
          </a:solidFill>
        </p:grpSpPr>
        <p:sp>
          <p:nvSpPr>
            <p:cNvPr id="241" name="Freeform: Shape 240">
              <a:extLst>
                <a:ext uri="{FF2B5EF4-FFF2-40B4-BE49-F238E27FC236}">
                  <a16:creationId xmlns:a16="http://schemas.microsoft.com/office/drawing/2014/main" id="{DFD82DFA-2BAA-4273-8C90-5A7472F45E3D}"/>
                </a:ext>
              </a:extLst>
            </p:cNvPr>
            <p:cNvSpPr/>
            <p:nvPr/>
          </p:nvSpPr>
          <p:spPr>
            <a:xfrm>
              <a:off x="1801604" y="1024293"/>
              <a:ext cx="1288426" cy="991096"/>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2" name="Freeform: Shape 241">
              <a:extLst>
                <a:ext uri="{FF2B5EF4-FFF2-40B4-BE49-F238E27FC236}">
                  <a16:creationId xmlns:a16="http://schemas.microsoft.com/office/drawing/2014/main" id="{B7D3315D-E25E-4D0B-9A58-0CE7FC6E8E1E}"/>
                </a:ext>
              </a:extLst>
            </p:cNvPr>
            <p:cNvSpPr/>
            <p:nvPr/>
          </p:nvSpPr>
          <p:spPr>
            <a:xfrm rot="10800000">
              <a:off x="1810123" y="637371"/>
              <a:ext cx="1288426" cy="743324"/>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sp>
        <p:nvSpPr>
          <p:cNvPr id="184" name="Rectangle: Rounded Corners 183">
            <a:extLst>
              <a:ext uri="{FF2B5EF4-FFF2-40B4-BE49-F238E27FC236}">
                <a16:creationId xmlns:a16="http://schemas.microsoft.com/office/drawing/2014/main" id="{4C4E4996-58DC-4BBF-AFE7-B9CC5171949A}"/>
              </a:ext>
            </a:extLst>
          </p:cNvPr>
          <p:cNvSpPr/>
          <p:nvPr/>
        </p:nvSpPr>
        <p:spPr>
          <a:xfrm>
            <a:off x="8893340" y="3399197"/>
            <a:ext cx="935092" cy="935092"/>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185" name="Group 184">
            <a:extLst>
              <a:ext uri="{FF2B5EF4-FFF2-40B4-BE49-F238E27FC236}">
                <a16:creationId xmlns:a16="http://schemas.microsoft.com/office/drawing/2014/main" id="{81B81B87-A1D2-410C-94D1-803A107D919A}"/>
              </a:ext>
            </a:extLst>
          </p:cNvPr>
          <p:cNvGrpSpPr/>
          <p:nvPr/>
        </p:nvGrpSpPr>
        <p:grpSpPr>
          <a:xfrm>
            <a:off x="9142027" y="3687179"/>
            <a:ext cx="437719" cy="359131"/>
            <a:chOff x="8117674" y="4933679"/>
            <a:chExt cx="513639" cy="421419"/>
          </a:xfrm>
        </p:grpSpPr>
        <p:grpSp>
          <p:nvGrpSpPr>
            <p:cNvPr id="232" name="Group 231">
              <a:extLst>
                <a:ext uri="{FF2B5EF4-FFF2-40B4-BE49-F238E27FC236}">
                  <a16:creationId xmlns:a16="http://schemas.microsoft.com/office/drawing/2014/main" id="{BFF11082-6D43-41EA-8271-B5AC2C1C7C97}"/>
                </a:ext>
              </a:extLst>
            </p:cNvPr>
            <p:cNvGrpSpPr/>
            <p:nvPr/>
          </p:nvGrpSpPr>
          <p:grpSpPr>
            <a:xfrm>
              <a:off x="8283054" y="4933679"/>
              <a:ext cx="182880" cy="182880"/>
              <a:chOff x="6614096" y="3386015"/>
              <a:chExt cx="182880" cy="182880"/>
            </a:xfrm>
          </p:grpSpPr>
          <p:sp>
            <p:nvSpPr>
              <p:cNvPr id="239" name="Oval 238">
                <a:extLst>
                  <a:ext uri="{FF2B5EF4-FFF2-40B4-BE49-F238E27FC236}">
                    <a16:creationId xmlns:a16="http://schemas.microsoft.com/office/drawing/2014/main" id="{54B109F4-85D7-44F9-855A-A0DEFA0A6A3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40" name="Oval 239">
                <a:extLst>
                  <a:ext uri="{FF2B5EF4-FFF2-40B4-BE49-F238E27FC236}">
                    <a16:creationId xmlns:a16="http://schemas.microsoft.com/office/drawing/2014/main" id="{3B49B074-0F5D-4C7E-A90F-9B335109BDF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33" name="Group 232">
              <a:extLst>
                <a:ext uri="{FF2B5EF4-FFF2-40B4-BE49-F238E27FC236}">
                  <a16:creationId xmlns:a16="http://schemas.microsoft.com/office/drawing/2014/main" id="{D8F0BA76-9450-49E3-B66B-CCC96C635B6E}"/>
                </a:ext>
              </a:extLst>
            </p:cNvPr>
            <p:cNvGrpSpPr/>
            <p:nvPr/>
          </p:nvGrpSpPr>
          <p:grpSpPr>
            <a:xfrm>
              <a:off x="8117674" y="5172218"/>
              <a:ext cx="182880" cy="182880"/>
              <a:chOff x="6614096" y="3386015"/>
              <a:chExt cx="182880" cy="182880"/>
            </a:xfrm>
          </p:grpSpPr>
          <p:sp>
            <p:nvSpPr>
              <p:cNvPr id="237" name="Oval 236">
                <a:extLst>
                  <a:ext uri="{FF2B5EF4-FFF2-40B4-BE49-F238E27FC236}">
                    <a16:creationId xmlns:a16="http://schemas.microsoft.com/office/drawing/2014/main" id="{BA8F15E7-2F5B-423B-BE96-9706E932BB7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38" name="Oval 237">
                <a:extLst>
                  <a:ext uri="{FF2B5EF4-FFF2-40B4-BE49-F238E27FC236}">
                    <a16:creationId xmlns:a16="http://schemas.microsoft.com/office/drawing/2014/main" id="{E9EC2B8C-D5FC-40A5-AD89-18938CD631D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34" name="Group 233">
              <a:extLst>
                <a:ext uri="{FF2B5EF4-FFF2-40B4-BE49-F238E27FC236}">
                  <a16:creationId xmlns:a16="http://schemas.microsoft.com/office/drawing/2014/main" id="{3A9A9A8C-FA64-4B49-AC54-C0EF427B3D29}"/>
                </a:ext>
              </a:extLst>
            </p:cNvPr>
            <p:cNvGrpSpPr/>
            <p:nvPr/>
          </p:nvGrpSpPr>
          <p:grpSpPr>
            <a:xfrm>
              <a:off x="8448433" y="5172218"/>
              <a:ext cx="182880" cy="182880"/>
              <a:chOff x="6614096" y="3386015"/>
              <a:chExt cx="182880" cy="182880"/>
            </a:xfrm>
          </p:grpSpPr>
          <p:sp>
            <p:nvSpPr>
              <p:cNvPr id="235" name="Oval 234">
                <a:extLst>
                  <a:ext uri="{FF2B5EF4-FFF2-40B4-BE49-F238E27FC236}">
                    <a16:creationId xmlns:a16="http://schemas.microsoft.com/office/drawing/2014/main" id="{03E00067-FDB0-4EE0-B610-2383545C328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36" name="Oval 235">
                <a:extLst>
                  <a:ext uri="{FF2B5EF4-FFF2-40B4-BE49-F238E27FC236}">
                    <a16:creationId xmlns:a16="http://schemas.microsoft.com/office/drawing/2014/main" id="{BEAE95DE-87FD-4509-AEB7-7ED60E02B1A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sp>
        <p:nvSpPr>
          <p:cNvPr id="188" name="Oval 187">
            <a:extLst>
              <a:ext uri="{FF2B5EF4-FFF2-40B4-BE49-F238E27FC236}">
                <a16:creationId xmlns:a16="http://schemas.microsoft.com/office/drawing/2014/main" id="{4AC00270-5219-409E-810F-076B294FB057}"/>
              </a:ext>
            </a:extLst>
          </p:cNvPr>
          <p:cNvSpPr/>
          <p:nvPr/>
        </p:nvSpPr>
        <p:spPr>
          <a:xfrm>
            <a:off x="11145789" y="4297449"/>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89" name="Oval 188">
            <a:extLst>
              <a:ext uri="{FF2B5EF4-FFF2-40B4-BE49-F238E27FC236}">
                <a16:creationId xmlns:a16="http://schemas.microsoft.com/office/drawing/2014/main" id="{796BE361-83A4-4A2B-A935-32889827CBDB}"/>
              </a:ext>
            </a:extLst>
          </p:cNvPr>
          <p:cNvSpPr/>
          <p:nvPr/>
        </p:nvSpPr>
        <p:spPr>
          <a:xfrm>
            <a:off x="11463501" y="4191142"/>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0" name="Oval 189">
            <a:extLst>
              <a:ext uri="{FF2B5EF4-FFF2-40B4-BE49-F238E27FC236}">
                <a16:creationId xmlns:a16="http://schemas.microsoft.com/office/drawing/2014/main" id="{A577B704-FD45-43A0-8944-D26522D1BDC7}"/>
              </a:ext>
            </a:extLst>
          </p:cNvPr>
          <p:cNvSpPr/>
          <p:nvPr/>
        </p:nvSpPr>
        <p:spPr>
          <a:xfrm>
            <a:off x="11368727" y="4255831"/>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1" name="Oval 190">
            <a:extLst>
              <a:ext uri="{FF2B5EF4-FFF2-40B4-BE49-F238E27FC236}">
                <a16:creationId xmlns:a16="http://schemas.microsoft.com/office/drawing/2014/main" id="{A3AF0767-27FA-4CFC-B7F1-31B787560C00}"/>
              </a:ext>
            </a:extLst>
          </p:cNvPr>
          <p:cNvSpPr/>
          <p:nvPr/>
        </p:nvSpPr>
        <p:spPr>
          <a:xfrm>
            <a:off x="11257906" y="4289426"/>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2" name="Oval 191">
            <a:extLst>
              <a:ext uri="{FF2B5EF4-FFF2-40B4-BE49-F238E27FC236}">
                <a16:creationId xmlns:a16="http://schemas.microsoft.com/office/drawing/2014/main" id="{07B59E77-08F4-4E76-90BA-58E452699F4F}"/>
              </a:ext>
            </a:extLst>
          </p:cNvPr>
          <p:cNvSpPr/>
          <p:nvPr/>
        </p:nvSpPr>
        <p:spPr>
          <a:xfrm flipH="1">
            <a:off x="10923322" y="4255831"/>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3" name="Oval 192">
            <a:extLst>
              <a:ext uri="{FF2B5EF4-FFF2-40B4-BE49-F238E27FC236}">
                <a16:creationId xmlns:a16="http://schemas.microsoft.com/office/drawing/2014/main" id="{31085D65-962C-4DA0-8BD3-225B692636DC}"/>
              </a:ext>
            </a:extLst>
          </p:cNvPr>
          <p:cNvSpPr/>
          <p:nvPr/>
        </p:nvSpPr>
        <p:spPr>
          <a:xfrm flipH="1">
            <a:off x="11034143" y="4289426"/>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4" name="Oval 193">
            <a:extLst>
              <a:ext uri="{FF2B5EF4-FFF2-40B4-BE49-F238E27FC236}">
                <a16:creationId xmlns:a16="http://schemas.microsoft.com/office/drawing/2014/main" id="{30D350ED-C65A-4362-9364-6E419F86765B}"/>
              </a:ext>
            </a:extLst>
          </p:cNvPr>
          <p:cNvSpPr/>
          <p:nvPr/>
        </p:nvSpPr>
        <p:spPr>
          <a:xfrm>
            <a:off x="11314015" y="4159007"/>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5" name="Oval 194">
            <a:extLst>
              <a:ext uri="{FF2B5EF4-FFF2-40B4-BE49-F238E27FC236}">
                <a16:creationId xmlns:a16="http://schemas.microsoft.com/office/drawing/2014/main" id="{0D2C5C39-3E1E-4BF1-9EE9-2A2BBF785B32}"/>
              </a:ext>
            </a:extLst>
          </p:cNvPr>
          <p:cNvSpPr/>
          <p:nvPr/>
        </p:nvSpPr>
        <p:spPr>
          <a:xfrm>
            <a:off x="11099031" y="4194833"/>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6" name="Oval 195">
            <a:extLst>
              <a:ext uri="{FF2B5EF4-FFF2-40B4-BE49-F238E27FC236}">
                <a16:creationId xmlns:a16="http://schemas.microsoft.com/office/drawing/2014/main" id="{CDD1D2C0-E799-4737-9656-ECD878C18A53}"/>
              </a:ext>
            </a:extLst>
          </p:cNvPr>
          <p:cNvSpPr/>
          <p:nvPr/>
        </p:nvSpPr>
        <p:spPr>
          <a:xfrm>
            <a:off x="11207085" y="4188012"/>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7" name="Oval 196">
            <a:extLst>
              <a:ext uri="{FF2B5EF4-FFF2-40B4-BE49-F238E27FC236}">
                <a16:creationId xmlns:a16="http://schemas.microsoft.com/office/drawing/2014/main" id="{6CC31D5C-8652-4916-B333-3A6C8124094C}"/>
              </a:ext>
            </a:extLst>
          </p:cNvPr>
          <p:cNvSpPr/>
          <p:nvPr/>
        </p:nvSpPr>
        <p:spPr>
          <a:xfrm>
            <a:off x="10987711" y="4161739"/>
            <a:ext cx="116886" cy="116886"/>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8" name="Oval 197">
            <a:extLst>
              <a:ext uri="{FF2B5EF4-FFF2-40B4-BE49-F238E27FC236}">
                <a16:creationId xmlns:a16="http://schemas.microsoft.com/office/drawing/2014/main" id="{E24C0AFA-8E9F-4A07-9D24-EC63F91CE90D}"/>
              </a:ext>
            </a:extLst>
          </p:cNvPr>
          <p:cNvSpPr/>
          <p:nvPr/>
        </p:nvSpPr>
        <p:spPr>
          <a:xfrm>
            <a:off x="11404139" y="4091737"/>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9" name="Oval 198">
            <a:extLst>
              <a:ext uri="{FF2B5EF4-FFF2-40B4-BE49-F238E27FC236}">
                <a16:creationId xmlns:a16="http://schemas.microsoft.com/office/drawing/2014/main" id="{ED92032C-0A50-4C76-BC66-E3445CFAD7A7}"/>
              </a:ext>
            </a:extLst>
          </p:cNvPr>
          <p:cNvSpPr/>
          <p:nvPr/>
        </p:nvSpPr>
        <p:spPr>
          <a:xfrm>
            <a:off x="11182448" y="4084688"/>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0" name="Oval 199">
            <a:extLst>
              <a:ext uri="{FF2B5EF4-FFF2-40B4-BE49-F238E27FC236}">
                <a16:creationId xmlns:a16="http://schemas.microsoft.com/office/drawing/2014/main" id="{C6026EC3-A87E-4827-8E4F-9835FC3E29EA}"/>
              </a:ext>
            </a:extLst>
          </p:cNvPr>
          <p:cNvSpPr/>
          <p:nvPr/>
        </p:nvSpPr>
        <p:spPr>
          <a:xfrm>
            <a:off x="11289768" y="4054185"/>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1" name="Oval 200">
            <a:extLst>
              <a:ext uri="{FF2B5EF4-FFF2-40B4-BE49-F238E27FC236}">
                <a16:creationId xmlns:a16="http://schemas.microsoft.com/office/drawing/2014/main" id="{B087B803-92D4-4328-B4B0-CE9F734E2738}"/>
              </a:ext>
            </a:extLst>
          </p:cNvPr>
          <p:cNvSpPr/>
          <p:nvPr/>
        </p:nvSpPr>
        <p:spPr>
          <a:xfrm>
            <a:off x="11209251" y="3975948"/>
            <a:ext cx="116886" cy="116886"/>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2" name="Flowchart: Magnetic Disk 201">
            <a:extLst>
              <a:ext uri="{FF2B5EF4-FFF2-40B4-BE49-F238E27FC236}">
                <a16:creationId xmlns:a16="http://schemas.microsoft.com/office/drawing/2014/main" id="{0DFB64C2-762C-4180-802A-9F2230039CD8}"/>
              </a:ext>
            </a:extLst>
          </p:cNvPr>
          <p:cNvSpPr/>
          <p:nvPr/>
        </p:nvSpPr>
        <p:spPr>
          <a:xfrm>
            <a:off x="10807674" y="3287907"/>
            <a:ext cx="793119" cy="1143414"/>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203" name="Group 202">
            <a:extLst>
              <a:ext uri="{FF2B5EF4-FFF2-40B4-BE49-F238E27FC236}">
                <a16:creationId xmlns:a16="http://schemas.microsoft.com/office/drawing/2014/main" id="{9EED7381-18EE-433B-89F9-DEA6DB0D76A8}"/>
              </a:ext>
            </a:extLst>
          </p:cNvPr>
          <p:cNvGrpSpPr/>
          <p:nvPr/>
        </p:nvGrpSpPr>
        <p:grpSpPr>
          <a:xfrm>
            <a:off x="10618006" y="3743590"/>
            <a:ext cx="374038" cy="374038"/>
            <a:chOff x="7707356" y="2054306"/>
            <a:chExt cx="438912" cy="438912"/>
          </a:xfrm>
        </p:grpSpPr>
        <p:sp>
          <p:nvSpPr>
            <p:cNvPr id="221" name="Rectangle 220">
              <a:extLst>
                <a:ext uri="{FF2B5EF4-FFF2-40B4-BE49-F238E27FC236}">
                  <a16:creationId xmlns:a16="http://schemas.microsoft.com/office/drawing/2014/main" id="{7F982A5A-68A0-4FB1-8B34-8E035220C136}"/>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pic>
          <p:nvPicPr>
            <p:cNvPr id="222" name="Graphic 127">
              <a:extLst>
                <a:ext uri="{FF2B5EF4-FFF2-40B4-BE49-F238E27FC236}">
                  <a16:creationId xmlns:a16="http://schemas.microsoft.com/office/drawing/2014/main" id="{F5B8108A-5CC1-4517-876F-F684AC04C8D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204" name="Rectangle 203">
            <a:extLst>
              <a:ext uri="{FF2B5EF4-FFF2-40B4-BE49-F238E27FC236}">
                <a16:creationId xmlns:a16="http://schemas.microsoft.com/office/drawing/2014/main" id="{A129895C-864B-4AF2-9A1C-853CFC768FB9}"/>
              </a:ext>
            </a:extLst>
          </p:cNvPr>
          <p:cNvSpPr/>
          <p:nvPr/>
        </p:nvSpPr>
        <p:spPr>
          <a:xfrm>
            <a:off x="10989105" y="3127495"/>
            <a:ext cx="430257" cy="2868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6" name="Arc 205">
            <a:extLst>
              <a:ext uri="{FF2B5EF4-FFF2-40B4-BE49-F238E27FC236}">
                <a16:creationId xmlns:a16="http://schemas.microsoft.com/office/drawing/2014/main" id="{21DC71AD-655A-427B-9E0A-99056A57F386}"/>
              </a:ext>
            </a:extLst>
          </p:cNvPr>
          <p:cNvSpPr/>
          <p:nvPr/>
        </p:nvSpPr>
        <p:spPr>
          <a:xfrm>
            <a:off x="9589379" y="2563486"/>
            <a:ext cx="1612321" cy="1448535"/>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3" name="Group 2">
            <a:extLst>
              <a:ext uri="{FF2B5EF4-FFF2-40B4-BE49-F238E27FC236}">
                <a16:creationId xmlns:a16="http://schemas.microsoft.com/office/drawing/2014/main" id="{42B43581-B71A-4D96-AC8D-02F0666413F2}"/>
              </a:ext>
            </a:extLst>
          </p:cNvPr>
          <p:cNvGrpSpPr/>
          <p:nvPr/>
        </p:nvGrpSpPr>
        <p:grpSpPr>
          <a:xfrm>
            <a:off x="9640594" y="2707809"/>
            <a:ext cx="268927" cy="268927"/>
            <a:chOff x="9846375" y="2765765"/>
            <a:chExt cx="274320" cy="274320"/>
          </a:xfrm>
        </p:grpSpPr>
        <p:sp>
          <p:nvSpPr>
            <p:cNvPr id="219" name="Oval 218">
              <a:extLst>
                <a:ext uri="{FF2B5EF4-FFF2-40B4-BE49-F238E27FC236}">
                  <a16:creationId xmlns:a16="http://schemas.microsoft.com/office/drawing/2014/main" id="{B6F3D254-23A7-4E28-B940-F7A97A7EBA6E}"/>
                </a:ext>
              </a:extLst>
            </p:cNvPr>
            <p:cNvSpPr/>
            <p:nvPr/>
          </p:nvSpPr>
          <p:spPr>
            <a:xfrm>
              <a:off x="9846375" y="276576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20" name="Oval 219">
              <a:extLst>
                <a:ext uri="{FF2B5EF4-FFF2-40B4-BE49-F238E27FC236}">
                  <a16:creationId xmlns:a16="http://schemas.microsoft.com/office/drawing/2014/main" id="{564FB7C3-D776-44EF-870F-B9340364C3A3}"/>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5" name="Group 4">
            <a:extLst>
              <a:ext uri="{FF2B5EF4-FFF2-40B4-BE49-F238E27FC236}">
                <a16:creationId xmlns:a16="http://schemas.microsoft.com/office/drawing/2014/main" id="{8B874CE7-A8FE-47EA-AE5B-9D3B99740D43}"/>
              </a:ext>
            </a:extLst>
          </p:cNvPr>
          <p:cNvGrpSpPr/>
          <p:nvPr/>
        </p:nvGrpSpPr>
        <p:grpSpPr>
          <a:xfrm>
            <a:off x="9932175" y="2500133"/>
            <a:ext cx="268927" cy="268927"/>
            <a:chOff x="10087952" y="2591725"/>
            <a:chExt cx="274320" cy="274320"/>
          </a:xfrm>
        </p:grpSpPr>
        <p:sp>
          <p:nvSpPr>
            <p:cNvPr id="217" name="Oval 216">
              <a:extLst>
                <a:ext uri="{FF2B5EF4-FFF2-40B4-BE49-F238E27FC236}">
                  <a16:creationId xmlns:a16="http://schemas.microsoft.com/office/drawing/2014/main" id="{7E6DFA9D-EB51-45A3-ACB5-783FDC6B50E6}"/>
                </a:ext>
              </a:extLst>
            </p:cNvPr>
            <p:cNvSpPr/>
            <p:nvPr/>
          </p:nvSpPr>
          <p:spPr>
            <a:xfrm>
              <a:off x="10087952" y="259172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18" name="Oval 217">
              <a:extLst>
                <a:ext uri="{FF2B5EF4-FFF2-40B4-BE49-F238E27FC236}">
                  <a16:creationId xmlns:a16="http://schemas.microsoft.com/office/drawing/2014/main" id="{83486124-C004-44BC-973F-E17AAA4487E8}"/>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7" name="Group 6">
            <a:extLst>
              <a:ext uri="{FF2B5EF4-FFF2-40B4-BE49-F238E27FC236}">
                <a16:creationId xmlns:a16="http://schemas.microsoft.com/office/drawing/2014/main" id="{0656CE58-8A0E-4712-AA34-20CBBEC7FD45}"/>
              </a:ext>
            </a:extLst>
          </p:cNvPr>
          <p:cNvGrpSpPr/>
          <p:nvPr/>
        </p:nvGrpSpPr>
        <p:grpSpPr>
          <a:xfrm>
            <a:off x="10266028" y="2431763"/>
            <a:ext cx="268927" cy="268927"/>
            <a:chOff x="10397072" y="2500811"/>
            <a:chExt cx="274320" cy="274320"/>
          </a:xfrm>
        </p:grpSpPr>
        <p:sp>
          <p:nvSpPr>
            <p:cNvPr id="215" name="Oval 214">
              <a:extLst>
                <a:ext uri="{FF2B5EF4-FFF2-40B4-BE49-F238E27FC236}">
                  <a16:creationId xmlns:a16="http://schemas.microsoft.com/office/drawing/2014/main" id="{64372C0F-519A-447F-BC97-B09CEC8A17B8}"/>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16" name="Oval 215">
              <a:extLst>
                <a:ext uri="{FF2B5EF4-FFF2-40B4-BE49-F238E27FC236}">
                  <a16:creationId xmlns:a16="http://schemas.microsoft.com/office/drawing/2014/main" id="{07D79AF0-1DAE-44E1-B724-ACE78A366D7D}"/>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sp>
        <p:nvSpPr>
          <p:cNvPr id="210" name="Oval 209">
            <a:extLst>
              <a:ext uri="{FF2B5EF4-FFF2-40B4-BE49-F238E27FC236}">
                <a16:creationId xmlns:a16="http://schemas.microsoft.com/office/drawing/2014/main" id="{328AC4A3-DA0B-4358-B842-E68DB922BC8A}"/>
              </a:ext>
            </a:extLst>
          </p:cNvPr>
          <p:cNvSpPr/>
          <p:nvPr/>
        </p:nvSpPr>
        <p:spPr>
          <a:xfrm>
            <a:off x="11070223" y="4086755"/>
            <a:ext cx="116886" cy="116886"/>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212" name="Group 211">
            <a:extLst>
              <a:ext uri="{FF2B5EF4-FFF2-40B4-BE49-F238E27FC236}">
                <a16:creationId xmlns:a16="http://schemas.microsoft.com/office/drawing/2014/main" id="{CF994771-0A2B-4C47-A783-8347B7249FA8}"/>
              </a:ext>
            </a:extLst>
          </p:cNvPr>
          <p:cNvGrpSpPr/>
          <p:nvPr/>
        </p:nvGrpSpPr>
        <p:grpSpPr>
          <a:xfrm>
            <a:off x="8602068" y="3108911"/>
            <a:ext cx="580227" cy="576273"/>
            <a:chOff x="10257340" y="1680054"/>
            <a:chExt cx="394878" cy="392187"/>
          </a:xfrm>
        </p:grpSpPr>
        <p:sp>
          <p:nvSpPr>
            <p:cNvPr id="213" name="Rectangle 212">
              <a:extLst>
                <a:ext uri="{FF2B5EF4-FFF2-40B4-BE49-F238E27FC236}">
                  <a16:creationId xmlns:a16="http://schemas.microsoft.com/office/drawing/2014/main" id="{FDD74974-4079-4189-94B3-14503EFD99B0}"/>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pic>
          <p:nvPicPr>
            <p:cNvPr id="214" name="Picture 213" descr="Image result for azure functions logo png">
              <a:extLst>
                <a:ext uri="{FF2B5EF4-FFF2-40B4-BE49-F238E27FC236}">
                  <a16:creationId xmlns:a16="http://schemas.microsoft.com/office/drawing/2014/main" id="{09D80DB6-FE95-47D9-A42C-2C1E41128C24}"/>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052F38FC-EF60-43BE-BD92-E66B260A98E4}"/>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6B3754-71B6-488D-871E-B32298E861F4}"/>
              </a:ext>
            </a:extLst>
          </p:cNvPr>
          <p:cNvGrpSpPr/>
          <p:nvPr/>
        </p:nvGrpSpPr>
        <p:grpSpPr>
          <a:xfrm>
            <a:off x="191953" y="233614"/>
            <a:ext cx="1794718" cy="570952"/>
            <a:chOff x="212407" y="237801"/>
            <a:chExt cx="1830706" cy="582401"/>
          </a:xfrm>
        </p:grpSpPr>
        <p:sp>
          <p:nvSpPr>
            <p:cNvPr id="13" name="TextBox 12">
              <a:extLst>
                <a:ext uri="{FF2B5EF4-FFF2-40B4-BE49-F238E27FC236}">
                  <a16:creationId xmlns:a16="http://schemas.microsoft.com/office/drawing/2014/main" id="{FF73868A-6FC7-482C-81FC-FF8DABB9A89C}"/>
                </a:ext>
              </a:extLst>
            </p:cNvPr>
            <p:cNvSpPr txBox="1"/>
            <p:nvPr/>
          </p:nvSpPr>
          <p:spPr>
            <a:xfrm>
              <a:off x="212407" y="237801"/>
              <a:ext cx="183070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27" name="Group 26">
              <a:extLst>
                <a:ext uri="{FF2B5EF4-FFF2-40B4-BE49-F238E27FC236}">
                  <a16:creationId xmlns:a16="http://schemas.microsoft.com/office/drawing/2014/main" id="{69EFF254-FED9-4EC3-A655-35C6D93BE4CC}"/>
                </a:ext>
              </a:extLst>
            </p:cNvPr>
            <p:cNvGrpSpPr/>
            <p:nvPr/>
          </p:nvGrpSpPr>
          <p:grpSpPr>
            <a:xfrm>
              <a:off x="234135" y="512425"/>
              <a:ext cx="1787250" cy="307777"/>
              <a:chOff x="255683" y="512425"/>
              <a:chExt cx="1787250" cy="307777"/>
            </a:xfrm>
          </p:grpSpPr>
          <p:sp>
            <p:nvSpPr>
              <p:cNvPr id="251" name="TextBox 250">
                <a:extLst>
                  <a:ext uri="{FF2B5EF4-FFF2-40B4-BE49-F238E27FC236}">
                    <a16:creationId xmlns:a16="http://schemas.microsoft.com/office/drawing/2014/main" id="{A48F58F6-70F2-448A-9F08-E581218DA772}"/>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Retail</a:t>
                </a:r>
              </a:p>
            </p:txBody>
          </p:sp>
          <p:cxnSp>
            <p:nvCxnSpPr>
              <p:cNvPr id="15" name="Straight Connector 14">
                <a:extLst>
                  <a:ext uri="{FF2B5EF4-FFF2-40B4-BE49-F238E27FC236}">
                    <a16:creationId xmlns:a16="http://schemas.microsoft.com/office/drawing/2014/main" id="{013EE319-A9B9-48B9-BE81-A33881982A08}"/>
                  </a:ext>
                </a:extLst>
              </p:cNvPr>
              <p:cNvCxnSpPr>
                <a:cxnSpLocks/>
              </p:cNvCxnSpPr>
              <p:nvPr/>
            </p:nvCxnSpPr>
            <p:spPr>
              <a:xfrm>
                <a:off x="255683"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036E82D-1560-47E6-AABC-4174310402AC}"/>
                  </a:ext>
                </a:extLst>
              </p:cNvPr>
              <p:cNvCxnSpPr>
                <a:cxnSpLocks/>
              </p:cNvCxnSpPr>
              <p:nvPr/>
            </p:nvCxnSpPr>
            <p:spPr>
              <a:xfrm>
                <a:off x="1453554"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54" name="TextBox 253">
            <a:extLst>
              <a:ext uri="{FF2B5EF4-FFF2-40B4-BE49-F238E27FC236}">
                <a16:creationId xmlns:a16="http://schemas.microsoft.com/office/drawing/2014/main" id="{6EC65FF0-BE51-42C8-B643-CFBFB8091A9A}"/>
              </a:ext>
            </a:extLst>
          </p:cNvPr>
          <p:cNvSpPr txBox="1"/>
          <p:nvPr/>
        </p:nvSpPr>
        <p:spPr>
          <a:xfrm>
            <a:off x="113098" y="884945"/>
            <a:ext cx="1933467" cy="114656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Online orders are picked up from a queue, processed and the resulting data is stored in a database.</a:t>
            </a:r>
          </a:p>
        </p:txBody>
      </p:sp>
      <p:sp>
        <p:nvSpPr>
          <p:cNvPr id="2" name="Isosceles Triangle 1">
            <a:extLst>
              <a:ext uri="{FF2B5EF4-FFF2-40B4-BE49-F238E27FC236}">
                <a16:creationId xmlns:a16="http://schemas.microsoft.com/office/drawing/2014/main" id="{002CE026-E7DA-47BB-B791-BF78C6C7EA9D}"/>
              </a:ext>
            </a:extLst>
          </p:cNvPr>
          <p:cNvSpPr/>
          <p:nvPr/>
        </p:nvSpPr>
        <p:spPr>
          <a:xfrm rot="10740000">
            <a:off x="11031727" y="3186148"/>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gradFill>
                <a:gsLst>
                  <a:gs pos="0">
                    <a:schemeClr val="tx1"/>
                  </a:gs>
                  <a:gs pos="85000">
                    <a:schemeClr val="tx1"/>
                  </a:gs>
                </a:gsLst>
                <a:lin ang="16200000" scaled="1"/>
              </a:gradFill>
            </a:endParaRPr>
          </a:p>
        </p:txBody>
      </p:sp>
      <p:cxnSp>
        <p:nvCxnSpPr>
          <p:cNvPr id="186" name="Straight Arrow Connector 185">
            <a:extLst>
              <a:ext uri="{FF2B5EF4-FFF2-40B4-BE49-F238E27FC236}">
                <a16:creationId xmlns:a16="http://schemas.microsoft.com/office/drawing/2014/main" id="{51E2DD8B-6C05-4B36-BBAB-AB014EEEF9AB}"/>
              </a:ext>
            </a:extLst>
          </p:cNvPr>
          <p:cNvCxnSpPr>
            <a:cxnSpLocks/>
          </p:cNvCxnSpPr>
          <p:nvPr/>
        </p:nvCxnSpPr>
        <p:spPr>
          <a:xfrm>
            <a:off x="7554563" y="3868694"/>
            <a:ext cx="1212910"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28CAD790-E7F9-4F09-BEEB-DFBE0B7DDE4A}"/>
              </a:ext>
            </a:extLst>
          </p:cNvPr>
          <p:cNvGrpSpPr/>
          <p:nvPr/>
        </p:nvGrpSpPr>
        <p:grpSpPr>
          <a:xfrm>
            <a:off x="7744749" y="3788730"/>
            <a:ext cx="706036" cy="155849"/>
            <a:chOff x="6338452" y="3234748"/>
            <a:chExt cx="828495" cy="182880"/>
          </a:xfrm>
        </p:grpSpPr>
        <p:grpSp>
          <p:nvGrpSpPr>
            <p:cNvPr id="223" name="Group 222">
              <a:extLst>
                <a:ext uri="{FF2B5EF4-FFF2-40B4-BE49-F238E27FC236}">
                  <a16:creationId xmlns:a16="http://schemas.microsoft.com/office/drawing/2014/main" id="{B4772B88-8446-43A0-84A1-8991D719BE34}"/>
                </a:ext>
              </a:extLst>
            </p:cNvPr>
            <p:cNvGrpSpPr/>
            <p:nvPr/>
          </p:nvGrpSpPr>
          <p:grpSpPr>
            <a:xfrm>
              <a:off x="6338452" y="3234748"/>
              <a:ext cx="182880" cy="182880"/>
              <a:chOff x="6614096" y="3386015"/>
              <a:chExt cx="182880" cy="182880"/>
            </a:xfrm>
          </p:grpSpPr>
          <p:sp>
            <p:nvSpPr>
              <p:cNvPr id="230" name="Oval 229">
                <a:extLst>
                  <a:ext uri="{FF2B5EF4-FFF2-40B4-BE49-F238E27FC236}">
                    <a16:creationId xmlns:a16="http://schemas.microsoft.com/office/drawing/2014/main" id="{37D7D83B-D1B4-429C-BA54-710E4C209D9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31" name="Oval 230">
                <a:extLst>
                  <a:ext uri="{FF2B5EF4-FFF2-40B4-BE49-F238E27FC236}">
                    <a16:creationId xmlns:a16="http://schemas.microsoft.com/office/drawing/2014/main" id="{6E507D7D-0A71-4206-8628-B37AEEA169E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24" name="Group 223">
              <a:extLst>
                <a:ext uri="{FF2B5EF4-FFF2-40B4-BE49-F238E27FC236}">
                  <a16:creationId xmlns:a16="http://schemas.microsoft.com/office/drawing/2014/main" id="{1B509CAC-3715-45AD-84D8-FD0F0EBF2714}"/>
                </a:ext>
              </a:extLst>
            </p:cNvPr>
            <p:cNvGrpSpPr/>
            <p:nvPr/>
          </p:nvGrpSpPr>
          <p:grpSpPr>
            <a:xfrm>
              <a:off x="6661259" y="3234748"/>
              <a:ext cx="182880" cy="182880"/>
              <a:chOff x="6614096" y="3386015"/>
              <a:chExt cx="182880" cy="182880"/>
            </a:xfrm>
          </p:grpSpPr>
          <p:sp>
            <p:nvSpPr>
              <p:cNvPr id="228" name="Oval 227">
                <a:extLst>
                  <a:ext uri="{FF2B5EF4-FFF2-40B4-BE49-F238E27FC236}">
                    <a16:creationId xmlns:a16="http://schemas.microsoft.com/office/drawing/2014/main" id="{C8C2A5A1-9A43-4B57-984F-1C11FEC76BF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29" name="Oval 228">
                <a:extLst>
                  <a:ext uri="{FF2B5EF4-FFF2-40B4-BE49-F238E27FC236}">
                    <a16:creationId xmlns:a16="http://schemas.microsoft.com/office/drawing/2014/main" id="{AE0F8E59-F9A8-455E-8EDC-60F0FD49BFB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25" name="Group 224">
              <a:extLst>
                <a:ext uri="{FF2B5EF4-FFF2-40B4-BE49-F238E27FC236}">
                  <a16:creationId xmlns:a16="http://schemas.microsoft.com/office/drawing/2014/main" id="{D84BD27C-E024-495B-95A0-D7E6E0D3C598}"/>
                </a:ext>
              </a:extLst>
            </p:cNvPr>
            <p:cNvGrpSpPr/>
            <p:nvPr/>
          </p:nvGrpSpPr>
          <p:grpSpPr>
            <a:xfrm>
              <a:off x="6984067" y="3234748"/>
              <a:ext cx="182880" cy="182880"/>
              <a:chOff x="6614096" y="3386015"/>
              <a:chExt cx="182880" cy="182880"/>
            </a:xfrm>
          </p:grpSpPr>
          <p:sp>
            <p:nvSpPr>
              <p:cNvPr id="226" name="Oval 225">
                <a:extLst>
                  <a:ext uri="{FF2B5EF4-FFF2-40B4-BE49-F238E27FC236}">
                    <a16:creationId xmlns:a16="http://schemas.microsoft.com/office/drawing/2014/main" id="{A2023FA5-F88D-4165-8F55-E9747F66A6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27" name="Oval 226">
                <a:extLst>
                  <a:ext uri="{FF2B5EF4-FFF2-40B4-BE49-F238E27FC236}">
                    <a16:creationId xmlns:a16="http://schemas.microsoft.com/office/drawing/2014/main" id="{D6E37CDF-B642-45FE-A57B-3BD3FA6852F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sp>
        <p:nvSpPr>
          <p:cNvPr id="9" name="Title 8">
            <a:extLst>
              <a:ext uri="{FF2B5EF4-FFF2-40B4-BE49-F238E27FC236}">
                <a16:creationId xmlns:a16="http://schemas.microsoft.com/office/drawing/2014/main" id="{57734C4B-915E-4566-A3EE-728A30207F4F}"/>
              </a:ext>
            </a:extLst>
          </p:cNvPr>
          <p:cNvSpPr>
            <a:spLocks noGrp="1"/>
          </p:cNvSpPr>
          <p:nvPr>
            <p:ph type="title"/>
          </p:nvPr>
        </p:nvSpPr>
        <p:spPr>
          <a:xfrm>
            <a:off x="2561900" y="289959"/>
            <a:ext cx="9363181" cy="1107996"/>
          </a:xfrm>
        </p:spPr>
        <p:txBody>
          <a:bodyPr/>
          <a:lstStyle/>
          <a:p>
            <a:r>
              <a:rPr lang="en-US">
                <a:gradFill>
                  <a:gsLst>
                    <a:gs pos="1250">
                      <a:schemeClr val="tx2"/>
                    </a:gs>
                    <a:gs pos="100000">
                      <a:schemeClr val="tx2"/>
                    </a:gs>
                  </a:gsLst>
                  <a:lin ang="5400000" scaled="0"/>
                </a:gradFill>
              </a:rPr>
              <a:t>Web</a:t>
            </a:r>
            <a:r>
              <a:rPr lang="en-US"/>
              <a:t> application backends</a:t>
            </a:r>
            <a:br>
              <a:rPr lang="en-US"/>
            </a:br>
            <a:endParaRPr lang="en-US"/>
          </a:p>
        </p:txBody>
      </p:sp>
    </p:spTree>
    <p:extLst>
      <p:ext uri="{BB962C8B-B14F-4D97-AF65-F5344CB8AC3E}">
        <p14:creationId xmlns:p14="http://schemas.microsoft.com/office/powerpoint/2010/main" val="91276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tanding in front of a building&#10;&#10;Description generated with very high confidence">
            <a:extLst>
              <a:ext uri="{FF2B5EF4-FFF2-40B4-BE49-F238E27FC236}">
                <a16:creationId xmlns:a16="http://schemas.microsoft.com/office/drawing/2014/main" id="{A8788A79-A06A-4A3C-A57E-D92C9F281F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7"/>
            <a:ext cx="2241062" cy="6857650"/>
          </a:xfrm>
          <a:prstGeom prst="rect">
            <a:avLst/>
          </a:prstGeom>
        </p:spPr>
      </p:pic>
      <p:sp>
        <p:nvSpPr>
          <p:cNvPr id="104" name="Rectangle 103">
            <a:extLst>
              <a:ext uri="{FF2B5EF4-FFF2-40B4-BE49-F238E27FC236}">
                <a16:creationId xmlns:a16="http://schemas.microsoft.com/office/drawing/2014/main" id="{870E10D2-170B-4938-A269-BA2C1A24F8A9}"/>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247" name="Freeform: Shape 246">
            <a:extLst>
              <a:ext uri="{FF2B5EF4-FFF2-40B4-BE49-F238E27FC236}">
                <a16:creationId xmlns:a16="http://schemas.microsoft.com/office/drawing/2014/main" id="{3C8A226F-CCB7-4B8B-8814-23836FE621D6}"/>
              </a:ext>
            </a:extLst>
          </p:cNvPr>
          <p:cNvSpPr/>
          <p:nvPr/>
        </p:nvSpPr>
        <p:spPr>
          <a:xfrm>
            <a:off x="2603592" y="2838712"/>
            <a:ext cx="1091927" cy="1798467"/>
          </a:xfrm>
          <a:custGeom>
            <a:avLst/>
            <a:gdLst>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874643 h 2226364"/>
              <a:gd name="connsiteX5" fmla="*/ 1200817 w 1351721"/>
              <a:gd name="connsiteY5" fmla="*/ 1351721 h 2226364"/>
              <a:gd name="connsiteX6" fmla="*/ 1351721 w 1351721"/>
              <a:gd name="connsiteY6" fmla="*/ 1351721 h 2226364"/>
              <a:gd name="connsiteX7" fmla="*/ 1351721 w 1351721"/>
              <a:gd name="connsiteY7" fmla="*/ 2107088 h 2226364"/>
              <a:gd name="connsiteX8" fmla="*/ 1232445 w 1351721"/>
              <a:gd name="connsiteY8" fmla="*/ 2226364 h 2226364"/>
              <a:gd name="connsiteX9" fmla="*/ 119276 w 1351721"/>
              <a:gd name="connsiteY9" fmla="*/ 2226364 h 2226364"/>
              <a:gd name="connsiteX10" fmla="*/ 0 w 1351721"/>
              <a:gd name="connsiteY10" fmla="*/ 2107088 h 2226364"/>
              <a:gd name="connsiteX11" fmla="*/ 0 w 1351721"/>
              <a:gd name="connsiteY11" fmla="*/ 119276 h 2226364"/>
              <a:gd name="connsiteX12" fmla="*/ 119276 w 1351721"/>
              <a:gd name="connsiteY12"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1351721 h 2226364"/>
              <a:gd name="connsiteX5" fmla="*/ 1351721 w 1351721"/>
              <a:gd name="connsiteY5" fmla="*/ 1351721 h 2226364"/>
              <a:gd name="connsiteX6" fmla="*/ 1351721 w 1351721"/>
              <a:gd name="connsiteY6" fmla="*/ 2107088 h 2226364"/>
              <a:gd name="connsiteX7" fmla="*/ 1232445 w 1351721"/>
              <a:gd name="connsiteY7" fmla="*/ 2226364 h 2226364"/>
              <a:gd name="connsiteX8" fmla="*/ 119276 w 1351721"/>
              <a:gd name="connsiteY8" fmla="*/ 2226364 h 2226364"/>
              <a:gd name="connsiteX9" fmla="*/ 0 w 1351721"/>
              <a:gd name="connsiteY9" fmla="*/ 2107088 h 2226364"/>
              <a:gd name="connsiteX10" fmla="*/ 0 w 1351721"/>
              <a:gd name="connsiteY10" fmla="*/ 119276 h 2226364"/>
              <a:gd name="connsiteX11" fmla="*/ 119276 w 1351721"/>
              <a:gd name="connsiteY11"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351721 w 1351721"/>
              <a:gd name="connsiteY4" fmla="*/ 1351721 h 2226364"/>
              <a:gd name="connsiteX5" fmla="*/ 1351721 w 1351721"/>
              <a:gd name="connsiteY5" fmla="*/ 2107088 h 2226364"/>
              <a:gd name="connsiteX6" fmla="*/ 1232445 w 1351721"/>
              <a:gd name="connsiteY6" fmla="*/ 2226364 h 2226364"/>
              <a:gd name="connsiteX7" fmla="*/ 119276 w 1351721"/>
              <a:gd name="connsiteY7" fmla="*/ 2226364 h 2226364"/>
              <a:gd name="connsiteX8" fmla="*/ 0 w 1351721"/>
              <a:gd name="connsiteY8" fmla="*/ 2107088 h 2226364"/>
              <a:gd name="connsiteX9" fmla="*/ 0 w 1351721"/>
              <a:gd name="connsiteY9" fmla="*/ 119276 h 2226364"/>
              <a:gd name="connsiteX10" fmla="*/ 119276 w 1351721"/>
              <a:gd name="connsiteY10" fmla="*/ 0 h 2226364"/>
              <a:gd name="connsiteX0" fmla="*/ 1351721 w 1443161"/>
              <a:gd name="connsiteY0" fmla="*/ 1351721 h 2226364"/>
              <a:gd name="connsiteX1" fmla="*/ 1351721 w 1443161"/>
              <a:gd name="connsiteY1" fmla="*/ 2107088 h 2226364"/>
              <a:gd name="connsiteX2" fmla="*/ 1232445 w 1443161"/>
              <a:gd name="connsiteY2" fmla="*/ 2226364 h 2226364"/>
              <a:gd name="connsiteX3" fmla="*/ 119276 w 1443161"/>
              <a:gd name="connsiteY3" fmla="*/ 2226364 h 2226364"/>
              <a:gd name="connsiteX4" fmla="*/ 0 w 1443161"/>
              <a:gd name="connsiteY4" fmla="*/ 2107088 h 2226364"/>
              <a:gd name="connsiteX5" fmla="*/ 0 w 1443161"/>
              <a:gd name="connsiteY5" fmla="*/ 119276 h 2226364"/>
              <a:gd name="connsiteX6" fmla="*/ 119276 w 1443161"/>
              <a:gd name="connsiteY6" fmla="*/ 0 h 2226364"/>
              <a:gd name="connsiteX7" fmla="*/ 1232445 w 1443161"/>
              <a:gd name="connsiteY7" fmla="*/ 0 h 2226364"/>
              <a:gd name="connsiteX8" fmla="*/ 1351721 w 1443161"/>
              <a:gd name="connsiteY8" fmla="*/ 119276 h 2226364"/>
              <a:gd name="connsiteX9" fmla="*/ 1443161 w 1443161"/>
              <a:gd name="connsiteY9" fmla="*/ 96608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95465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882263 h 22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1" h="2226364">
                <a:moveTo>
                  <a:pt x="1351721" y="1351721"/>
                </a:moveTo>
                <a:lnTo>
                  <a:pt x="1351721" y="2107088"/>
                </a:lnTo>
                <a:cubicBezTo>
                  <a:pt x="1351721" y="2172962"/>
                  <a:pt x="1298319" y="2226364"/>
                  <a:pt x="1232445" y="2226364"/>
                </a:cubicBezTo>
                <a:lnTo>
                  <a:pt x="119276" y="2226364"/>
                </a:lnTo>
                <a:cubicBezTo>
                  <a:pt x="53402" y="2226364"/>
                  <a:pt x="0" y="2172962"/>
                  <a:pt x="0" y="2107088"/>
                </a:cubicBezTo>
                <a:lnTo>
                  <a:pt x="0" y="119276"/>
                </a:lnTo>
                <a:cubicBezTo>
                  <a:pt x="0" y="53402"/>
                  <a:pt x="53402" y="0"/>
                  <a:pt x="119276" y="0"/>
                </a:cubicBezTo>
                <a:lnTo>
                  <a:pt x="1232445" y="0"/>
                </a:lnTo>
                <a:cubicBezTo>
                  <a:pt x="1298319" y="0"/>
                  <a:pt x="1351721" y="53402"/>
                  <a:pt x="1351721" y="119276"/>
                </a:cubicBezTo>
                <a:lnTo>
                  <a:pt x="1351721" y="882263"/>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48" name="Oval 247">
            <a:extLst>
              <a:ext uri="{FF2B5EF4-FFF2-40B4-BE49-F238E27FC236}">
                <a16:creationId xmlns:a16="http://schemas.microsoft.com/office/drawing/2014/main" id="{5126F74D-89CC-4152-ADAD-A0AE477822AA}"/>
              </a:ext>
            </a:extLst>
          </p:cNvPr>
          <p:cNvSpPr/>
          <p:nvPr/>
        </p:nvSpPr>
        <p:spPr>
          <a:xfrm>
            <a:off x="3053209" y="4368971"/>
            <a:ext cx="192693" cy="192693"/>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49" name="Straight Connector 248">
            <a:extLst>
              <a:ext uri="{FF2B5EF4-FFF2-40B4-BE49-F238E27FC236}">
                <a16:creationId xmlns:a16="http://schemas.microsoft.com/office/drawing/2014/main" id="{916F59BF-F86F-405B-A2A3-5820E09BCD7B}"/>
              </a:ext>
            </a:extLst>
          </p:cNvPr>
          <p:cNvCxnSpPr/>
          <p:nvPr/>
        </p:nvCxnSpPr>
        <p:spPr>
          <a:xfrm>
            <a:off x="2988979" y="2967171"/>
            <a:ext cx="32115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93C50A82-D2EE-4C02-91EB-55DC2F97A031}"/>
              </a:ext>
            </a:extLst>
          </p:cNvPr>
          <p:cNvGrpSpPr/>
          <p:nvPr/>
        </p:nvGrpSpPr>
        <p:grpSpPr>
          <a:xfrm>
            <a:off x="2905237" y="3526065"/>
            <a:ext cx="488636" cy="417563"/>
            <a:chOff x="1711196" y="3339549"/>
            <a:chExt cx="670338" cy="572835"/>
          </a:xfrm>
        </p:grpSpPr>
        <p:sp>
          <p:nvSpPr>
            <p:cNvPr id="322" name="Freeform: Shape 321">
              <a:extLst>
                <a:ext uri="{FF2B5EF4-FFF2-40B4-BE49-F238E27FC236}">
                  <a16:creationId xmlns:a16="http://schemas.microsoft.com/office/drawing/2014/main" id="{053DCDE1-48F7-4662-9EA6-C68E95C29B6D}"/>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323" name="Oval 322">
              <a:extLst>
                <a:ext uri="{FF2B5EF4-FFF2-40B4-BE49-F238E27FC236}">
                  <a16:creationId xmlns:a16="http://schemas.microsoft.com/office/drawing/2014/main" id="{EFBF33CC-7127-4D72-BA96-1F0DBE484C5C}"/>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315" name="Rectangle: Rounded Corners 314">
            <a:extLst>
              <a:ext uri="{FF2B5EF4-FFF2-40B4-BE49-F238E27FC236}">
                <a16:creationId xmlns:a16="http://schemas.microsoft.com/office/drawing/2014/main" id="{C7D04C0B-6445-4114-A73D-975F735CB5B4}"/>
              </a:ext>
            </a:extLst>
          </p:cNvPr>
          <p:cNvSpPr/>
          <p:nvPr/>
        </p:nvSpPr>
        <p:spPr>
          <a:xfrm>
            <a:off x="4803494" y="3277525"/>
            <a:ext cx="886388" cy="886388"/>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317" name="Group 316">
            <a:extLst>
              <a:ext uri="{FF2B5EF4-FFF2-40B4-BE49-F238E27FC236}">
                <a16:creationId xmlns:a16="http://schemas.microsoft.com/office/drawing/2014/main" id="{E0EEDB4A-3E08-4CE2-956C-E299D873D074}"/>
              </a:ext>
            </a:extLst>
          </p:cNvPr>
          <p:cNvGrpSpPr/>
          <p:nvPr/>
        </p:nvGrpSpPr>
        <p:grpSpPr>
          <a:xfrm>
            <a:off x="5002371" y="3511938"/>
            <a:ext cx="488637" cy="417563"/>
            <a:chOff x="1711196" y="3339549"/>
            <a:chExt cx="670338" cy="572835"/>
          </a:xfrm>
        </p:grpSpPr>
        <p:sp>
          <p:nvSpPr>
            <p:cNvPr id="318" name="Freeform: Shape 317">
              <a:extLst>
                <a:ext uri="{FF2B5EF4-FFF2-40B4-BE49-F238E27FC236}">
                  <a16:creationId xmlns:a16="http://schemas.microsoft.com/office/drawing/2014/main" id="{ED6C20B2-9E58-41B2-952B-BEFB38819072}"/>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319" name="Oval 318">
              <a:extLst>
                <a:ext uri="{FF2B5EF4-FFF2-40B4-BE49-F238E27FC236}">
                  <a16:creationId xmlns:a16="http://schemas.microsoft.com/office/drawing/2014/main" id="{CF9779EF-1CDB-4A7F-B6F4-35FED80D4109}"/>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296" name="Oval 295">
            <a:extLst>
              <a:ext uri="{FF2B5EF4-FFF2-40B4-BE49-F238E27FC236}">
                <a16:creationId xmlns:a16="http://schemas.microsoft.com/office/drawing/2014/main" id="{44CCAFFD-576A-4B6D-9AFD-EC0C9D5A8A95}"/>
              </a:ext>
            </a:extLst>
          </p:cNvPr>
          <p:cNvSpPr/>
          <p:nvPr/>
        </p:nvSpPr>
        <p:spPr>
          <a:xfrm>
            <a:off x="6960037" y="415040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7" name="Oval 296">
            <a:extLst>
              <a:ext uri="{FF2B5EF4-FFF2-40B4-BE49-F238E27FC236}">
                <a16:creationId xmlns:a16="http://schemas.microsoft.com/office/drawing/2014/main" id="{F8C4B6A6-D2F9-4F4C-926D-0ED14D1C918A}"/>
              </a:ext>
            </a:extLst>
          </p:cNvPr>
          <p:cNvSpPr/>
          <p:nvPr/>
        </p:nvSpPr>
        <p:spPr>
          <a:xfrm>
            <a:off x="7261200" y="404963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8" name="Oval 297">
            <a:extLst>
              <a:ext uri="{FF2B5EF4-FFF2-40B4-BE49-F238E27FC236}">
                <a16:creationId xmlns:a16="http://schemas.microsoft.com/office/drawing/2014/main" id="{A9BC705C-8204-4A85-8543-303CCE647E60}"/>
              </a:ext>
            </a:extLst>
          </p:cNvPr>
          <p:cNvSpPr/>
          <p:nvPr/>
        </p:nvSpPr>
        <p:spPr>
          <a:xfrm>
            <a:off x="7171363" y="411095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9" name="Oval 298">
            <a:extLst>
              <a:ext uri="{FF2B5EF4-FFF2-40B4-BE49-F238E27FC236}">
                <a16:creationId xmlns:a16="http://schemas.microsoft.com/office/drawing/2014/main" id="{3549E006-B606-43D4-AB49-13D8DE590BBE}"/>
              </a:ext>
            </a:extLst>
          </p:cNvPr>
          <p:cNvSpPr/>
          <p:nvPr/>
        </p:nvSpPr>
        <p:spPr>
          <a:xfrm>
            <a:off x="7066315" y="4142797"/>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0" name="Oval 299">
            <a:extLst>
              <a:ext uri="{FF2B5EF4-FFF2-40B4-BE49-F238E27FC236}">
                <a16:creationId xmlns:a16="http://schemas.microsoft.com/office/drawing/2014/main" id="{82FBD4F4-B404-42AB-995E-A95988DC68FF}"/>
              </a:ext>
            </a:extLst>
          </p:cNvPr>
          <p:cNvSpPr/>
          <p:nvPr/>
        </p:nvSpPr>
        <p:spPr>
          <a:xfrm flipH="1">
            <a:off x="6749159" y="411095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1" name="Oval 300">
            <a:extLst>
              <a:ext uri="{FF2B5EF4-FFF2-40B4-BE49-F238E27FC236}">
                <a16:creationId xmlns:a16="http://schemas.microsoft.com/office/drawing/2014/main" id="{1BD0A179-E133-407F-A02E-039A45FB2A6F}"/>
              </a:ext>
            </a:extLst>
          </p:cNvPr>
          <p:cNvSpPr/>
          <p:nvPr/>
        </p:nvSpPr>
        <p:spPr>
          <a:xfrm flipH="1">
            <a:off x="6854207" y="4142797"/>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2" name="Oval 301">
            <a:extLst>
              <a:ext uri="{FF2B5EF4-FFF2-40B4-BE49-F238E27FC236}">
                <a16:creationId xmlns:a16="http://schemas.microsoft.com/office/drawing/2014/main" id="{C32E8CE3-7A3F-4843-9364-1CC79F1A834B}"/>
              </a:ext>
            </a:extLst>
          </p:cNvPr>
          <p:cNvSpPr/>
          <p:nvPr/>
        </p:nvSpPr>
        <p:spPr>
          <a:xfrm>
            <a:off x="7119502" y="4019171"/>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3" name="Oval 302">
            <a:extLst>
              <a:ext uri="{FF2B5EF4-FFF2-40B4-BE49-F238E27FC236}">
                <a16:creationId xmlns:a16="http://schemas.microsoft.com/office/drawing/2014/main" id="{0916C4B7-B2A4-43BC-AD86-1FC36D640C1F}"/>
              </a:ext>
            </a:extLst>
          </p:cNvPr>
          <p:cNvSpPr/>
          <p:nvPr/>
        </p:nvSpPr>
        <p:spPr>
          <a:xfrm>
            <a:off x="6915715" y="4053130"/>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4" name="Oval 303">
            <a:extLst>
              <a:ext uri="{FF2B5EF4-FFF2-40B4-BE49-F238E27FC236}">
                <a16:creationId xmlns:a16="http://schemas.microsoft.com/office/drawing/2014/main" id="{C1C00D8E-B664-4C28-97CC-358EA471A51B}"/>
              </a:ext>
            </a:extLst>
          </p:cNvPr>
          <p:cNvSpPr/>
          <p:nvPr/>
        </p:nvSpPr>
        <p:spPr>
          <a:xfrm>
            <a:off x="7018140" y="4046665"/>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5" name="Oval 304">
            <a:extLst>
              <a:ext uri="{FF2B5EF4-FFF2-40B4-BE49-F238E27FC236}">
                <a16:creationId xmlns:a16="http://schemas.microsoft.com/office/drawing/2014/main" id="{97FC5589-A393-4F1E-B6ED-814EE967678E}"/>
              </a:ext>
            </a:extLst>
          </p:cNvPr>
          <p:cNvSpPr/>
          <p:nvPr/>
        </p:nvSpPr>
        <p:spPr>
          <a:xfrm>
            <a:off x="7204931" y="3955405"/>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6" name="Oval 305">
            <a:extLst>
              <a:ext uri="{FF2B5EF4-FFF2-40B4-BE49-F238E27FC236}">
                <a16:creationId xmlns:a16="http://schemas.microsoft.com/office/drawing/2014/main" id="{D29343F4-B2EB-4D1A-9550-470B91DFC7C2}"/>
              </a:ext>
            </a:extLst>
          </p:cNvPr>
          <p:cNvSpPr/>
          <p:nvPr/>
        </p:nvSpPr>
        <p:spPr>
          <a:xfrm>
            <a:off x="6809248" y="4032741"/>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7" name="Oval 306">
            <a:extLst>
              <a:ext uri="{FF2B5EF4-FFF2-40B4-BE49-F238E27FC236}">
                <a16:creationId xmlns:a16="http://schemas.microsoft.com/office/drawing/2014/main" id="{9A77CC9A-2C2A-40D4-AF14-37A429C958C9}"/>
              </a:ext>
            </a:extLst>
          </p:cNvPr>
          <p:cNvSpPr/>
          <p:nvPr/>
        </p:nvSpPr>
        <p:spPr>
          <a:xfrm>
            <a:off x="7068510" y="3930310"/>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8" name="Oval 307">
            <a:extLst>
              <a:ext uri="{FF2B5EF4-FFF2-40B4-BE49-F238E27FC236}">
                <a16:creationId xmlns:a16="http://schemas.microsoft.com/office/drawing/2014/main" id="{81F511E9-E2A2-430A-B427-36FBCC028513}"/>
              </a:ext>
            </a:extLst>
          </p:cNvPr>
          <p:cNvSpPr/>
          <p:nvPr/>
        </p:nvSpPr>
        <p:spPr>
          <a:xfrm>
            <a:off x="6964182" y="3954169"/>
            <a:ext cx="110798" cy="110798"/>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9" name="Flowchart: Magnetic Disk 308">
            <a:extLst>
              <a:ext uri="{FF2B5EF4-FFF2-40B4-BE49-F238E27FC236}">
                <a16:creationId xmlns:a16="http://schemas.microsoft.com/office/drawing/2014/main" id="{F0817B63-43DD-48A3-8027-62531FCAD1EF}"/>
              </a:ext>
            </a:extLst>
          </p:cNvPr>
          <p:cNvSpPr/>
          <p:nvPr/>
        </p:nvSpPr>
        <p:spPr>
          <a:xfrm>
            <a:off x="6639531" y="3193443"/>
            <a:ext cx="751810" cy="1083858"/>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310" name="Group 309">
            <a:extLst>
              <a:ext uri="{FF2B5EF4-FFF2-40B4-BE49-F238E27FC236}">
                <a16:creationId xmlns:a16="http://schemas.microsoft.com/office/drawing/2014/main" id="{0DDD4CFB-5D0C-471B-A4BC-0DBFE7FF548D}"/>
              </a:ext>
            </a:extLst>
          </p:cNvPr>
          <p:cNvGrpSpPr/>
          <p:nvPr/>
        </p:nvGrpSpPr>
        <p:grpSpPr>
          <a:xfrm>
            <a:off x="6459744" y="3625392"/>
            <a:ext cx="354555" cy="354555"/>
            <a:chOff x="7707356" y="2054306"/>
            <a:chExt cx="438912" cy="438912"/>
          </a:xfrm>
        </p:grpSpPr>
        <p:sp>
          <p:nvSpPr>
            <p:cNvPr id="313" name="Rectangle 312">
              <a:extLst>
                <a:ext uri="{FF2B5EF4-FFF2-40B4-BE49-F238E27FC236}">
                  <a16:creationId xmlns:a16="http://schemas.microsoft.com/office/drawing/2014/main" id="{D785115B-3BEB-468D-8B74-BB284D91D774}"/>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314" name="Graphic 87">
              <a:extLst>
                <a:ext uri="{FF2B5EF4-FFF2-40B4-BE49-F238E27FC236}">
                  <a16:creationId xmlns:a16="http://schemas.microsoft.com/office/drawing/2014/main" id="{F162CB3B-2ADB-4C91-B5D6-238C315E69D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43932" y="2090882"/>
              <a:ext cx="365760" cy="365760"/>
            </a:xfrm>
            <a:prstGeom prst="rect">
              <a:avLst/>
            </a:prstGeom>
          </p:spPr>
        </p:pic>
      </p:grpSp>
      <p:sp>
        <p:nvSpPr>
          <p:cNvPr id="311" name="Rectangle 310">
            <a:extLst>
              <a:ext uri="{FF2B5EF4-FFF2-40B4-BE49-F238E27FC236}">
                <a16:creationId xmlns:a16="http://schemas.microsoft.com/office/drawing/2014/main" id="{1C20AEE7-5253-49F9-B5CE-758FB017232D}"/>
              </a:ext>
            </a:extLst>
          </p:cNvPr>
          <p:cNvSpPr/>
          <p:nvPr/>
        </p:nvSpPr>
        <p:spPr>
          <a:xfrm>
            <a:off x="6811514" y="3107885"/>
            <a:ext cx="407847" cy="27189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54" name="Arc 253">
            <a:extLst>
              <a:ext uri="{FF2B5EF4-FFF2-40B4-BE49-F238E27FC236}">
                <a16:creationId xmlns:a16="http://schemas.microsoft.com/office/drawing/2014/main" id="{5795D4BA-C998-496D-BF56-5816C066A568}"/>
              </a:ext>
            </a:extLst>
          </p:cNvPr>
          <p:cNvSpPr/>
          <p:nvPr/>
        </p:nvSpPr>
        <p:spPr>
          <a:xfrm>
            <a:off x="5495393" y="2485343"/>
            <a:ext cx="1528342" cy="1373086"/>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p>
        </p:txBody>
      </p:sp>
      <p:grpSp>
        <p:nvGrpSpPr>
          <p:cNvPr id="256" name="Group 255">
            <a:extLst>
              <a:ext uri="{FF2B5EF4-FFF2-40B4-BE49-F238E27FC236}">
                <a16:creationId xmlns:a16="http://schemas.microsoft.com/office/drawing/2014/main" id="{4C4386BC-1B5E-4681-93FE-4A0E58E759A1}"/>
              </a:ext>
            </a:extLst>
          </p:cNvPr>
          <p:cNvGrpSpPr/>
          <p:nvPr/>
        </p:nvGrpSpPr>
        <p:grpSpPr>
          <a:xfrm>
            <a:off x="8759054" y="3277525"/>
            <a:ext cx="886388" cy="886388"/>
            <a:chOff x="3207017" y="2968487"/>
            <a:chExt cx="1097280" cy="1097280"/>
          </a:xfrm>
        </p:grpSpPr>
        <p:sp>
          <p:nvSpPr>
            <p:cNvPr id="289" name="Rectangle: Rounded Corners 288">
              <a:extLst>
                <a:ext uri="{FF2B5EF4-FFF2-40B4-BE49-F238E27FC236}">
                  <a16:creationId xmlns:a16="http://schemas.microsoft.com/office/drawing/2014/main" id="{4A5BBF59-84CB-4263-A5DA-9386E2E87498}"/>
                </a:ext>
              </a:extLst>
            </p:cNvPr>
            <p:cNvSpPr/>
            <p:nvPr/>
          </p:nvSpPr>
          <p:spPr>
            <a:xfrm>
              <a:off x="3207017" y="2968487"/>
              <a:ext cx="1097280" cy="1097280"/>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1" name="Oval 290">
              <a:extLst>
                <a:ext uri="{FF2B5EF4-FFF2-40B4-BE49-F238E27FC236}">
                  <a16:creationId xmlns:a16="http://schemas.microsoft.com/office/drawing/2014/main" id="{D827CA13-5434-42F3-8E7B-F7CA9DDD77C7}"/>
                </a:ext>
              </a:extLst>
            </p:cNvPr>
            <p:cNvSpPr/>
            <p:nvPr/>
          </p:nvSpPr>
          <p:spPr>
            <a:xfrm>
              <a:off x="3687077" y="3448547"/>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257" name="Rectangle 256">
            <a:extLst>
              <a:ext uri="{FF2B5EF4-FFF2-40B4-BE49-F238E27FC236}">
                <a16:creationId xmlns:a16="http://schemas.microsoft.com/office/drawing/2014/main" id="{FF54E4DA-25C2-4EDB-9FC9-0A56D30BF927}"/>
              </a:ext>
            </a:extLst>
          </p:cNvPr>
          <p:cNvSpPr/>
          <p:nvPr/>
        </p:nvSpPr>
        <p:spPr>
          <a:xfrm>
            <a:off x="7318046" y="3611062"/>
            <a:ext cx="142345" cy="25391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58" name="Connector: Elbow 257">
            <a:extLst>
              <a:ext uri="{FF2B5EF4-FFF2-40B4-BE49-F238E27FC236}">
                <a16:creationId xmlns:a16="http://schemas.microsoft.com/office/drawing/2014/main" id="{346DC6E4-6654-4E55-8456-2F546FB3519B}"/>
              </a:ext>
            </a:extLst>
          </p:cNvPr>
          <p:cNvCxnSpPr>
            <a:cxnSpLocks/>
          </p:cNvCxnSpPr>
          <p:nvPr/>
        </p:nvCxnSpPr>
        <p:spPr>
          <a:xfrm rot="5400000" flipH="1" flipV="1">
            <a:off x="7753227" y="3004366"/>
            <a:ext cx="158447" cy="1625736"/>
          </a:xfrm>
          <a:prstGeom prst="bentConnector2">
            <a:avLst/>
          </a:prstGeom>
          <a:ln w="57150">
            <a:solidFill>
              <a:srgbClr val="A8A9AD"/>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E354C7ED-3D24-418F-98BE-D42E3499E926}"/>
              </a:ext>
            </a:extLst>
          </p:cNvPr>
          <p:cNvGrpSpPr/>
          <p:nvPr/>
        </p:nvGrpSpPr>
        <p:grpSpPr>
          <a:xfrm>
            <a:off x="7829254" y="3623850"/>
            <a:ext cx="221597" cy="221597"/>
            <a:chOff x="8093362" y="2108175"/>
            <a:chExt cx="274320" cy="274320"/>
          </a:xfrm>
        </p:grpSpPr>
        <p:sp>
          <p:nvSpPr>
            <p:cNvPr id="287" name="Oval 286">
              <a:extLst>
                <a:ext uri="{FF2B5EF4-FFF2-40B4-BE49-F238E27FC236}">
                  <a16:creationId xmlns:a16="http://schemas.microsoft.com/office/drawing/2014/main" id="{7A1F4318-F6C7-4D8C-B973-E2E9808168E6}"/>
                </a:ext>
              </a:extLst>
            </p:cNvPr>
            <p:cNvSpPr/>
            <p:nvPr/>
          </p:nvSpPr>
          <p:spPr>
            <a:xfrm>
              <a:off x="8093362" y="210817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88" name="Oval 287">
              <a:extLst>
                <a:ext uri="{FF2B5EF4-FFF2-40B4-BE49-F238E27FC236}">
                  <a16:creationId xmlns:a16="http://schemas.microsoft.com/office/drawing/2014/main" id="{BDA6F706-E4BC-4696-976C-239DC0EFB27E}"/>
                </a:ext>
              </a:extLst>
            </p:cNvPr>
            <p:cNvSpPr/>
            <p:nvPr/>
          </p:nvSpPr>
          <p:spPr>
            <a:xfrm>
              <a:off x="8161942" y="217675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cxnSp>
        <p:nvCxnSpPr>
          <p:cNvPr id="262" name="Straight Arrow Connector 261">
            <a:extLst>
              <a:ext uri="{FF2B5EF4-FFF2-40B4-BE49-F238E27FC236}">
                <a16:creationId xmlns:a16="http://schemas.microsoft.com/office/drawing/2014/main" id="{5D38FE5E-6467-44FA-AC52-80A71955E7C6}"/>
              </a:ext>
            </a:extLst>
          </p:cNvPr>
          <p:cNvCxnSpPr>
            <a:cxnSpLocks/>
          </p:cNvCxnSpPr>
          <p:nvPr/>
        </p:nvCxnSpPr>
        <p:spPr>
          <a:xfrm>
            <a:off x="9771617" y="3737945"/>
            <a:ext cx="1335647" cy="0"/>
          </a:xfrm>
          <a:prstGeom prst="straightConnector1">
            <a:avLst/>
          </a:prstGeom>
          <a:ln w="12700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9DD8AC25-7D68-47AF-8BED-FFE34DB447C3}"/>
              </a:ext>
            </a:extLst>
          </p:cNvPr>
          <p:cNvSpPr/>
          <p:nvPr/>
        </p:nvSpPr>
        <p:spPr>
          <a:xfrm>
            <a:off x="10606512" y="3639471"/>
            <a:ext cx="217484" cy="1948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64" name="Left Bracket 263">
            <a:extLst>
              <a:ext uri="{FF2B5EF4-FFF2-40B4-BE49-F238E27FC236}">
                <a16:creationId xmlns:a16="http://schemas.microsoft.com/office/drawing/2014/main" id="{DF6171D8-3551-47BC-9ACF-201DADF1911A}"/>
              </a:ext>
            </a:extLst>
          </p:cNvPr>
          <p:cNvSpPr/>
          <p:nvPr/>
        </p:nvSpPr>
        <p:spPr>
          <a:xfrm>
            <a:off x="10715995" y="2838711"/>
            <a:ext cx="366503" cy="1802322"/>
          </a:xfrm>
          <a:prstGeom prst="leftBracket">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p>
        </p:txBody>
      </p:sp>
      <p:sp>
        <p:nvSpPr>
          <p:cNvPr id="285" name="Rectangle 284">
            <a:extLst>
              <a:ext uri="{FF2B5EF4-FFF2-40B4-BE49-F238E27FC236}">
                <a16:creationId xmlns:a16="http://schemas.microsoft.com/office/drawing/2014/main" id="{16E4A637-AA14-429A-8635-EE71D1391A91}"/>
              </a:ext>
            </a:extLst>
          </p:cNvPr>
          <p:cNvSpPr/>
          <p:nvPr/>
        </p:nvSpPr>
        <p:spPr>
          <a:xfrm>
            <a:off x="9981904" y="3514871"/>
            <a:ext cx="422865" cy="42286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7" name="Group 6">
            <a:extLst>
              <a:ext uri="{FF2B5EF4-FFF2-40B4-BE49-F238E27FC236}">
                <a16:creationId xmlns:a16="http://schemas.microsoft.com/office/drawing/2014/main" id="{CA327991-10CA-458A-9670-B01ECE97FE10}"/>
              </a:ext>
            </a:extLst>
          </p:cNvPr>
          <p:cNvGrpSpPr/>
          <p:nvPr/>
        </p:nvGrpSpPr>
        <p:grpSpPr>
          <a:xfrm>
            <a:off x="9990278" y="3629149"/>
            <a:ext cx="347854" cy="305920"/>
            <a:chOff x="10104172" y="3660484"/>
            <a:chExt cx="354829" cy="312054"/>
          </a:xfrm>
        </p:grpSpPr>
        <p:pic>
          <p:nvPicPr>
            <p:cNvPr id="286" name="Graphic 128">
              <a:extLst>
                <a:ext uri="{FF2B5EF4-FFF2-40B4-BE49-F238E27FC236}">
                  <a16:creationId xmlns:a16="http://schemas.microsoft.com/office/drawing/2014/main" id="{B68C87EA-E246-4AA2-B7C1-40FA5430501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57613" y="3660484"/>
              <a:ext cx="301388" cy="301388"/>
            </a:xfrm>
            <a:prstGeom prst="rect">
              <a:avLst/>
            </a:prstGeom>
          </p:spPr>
        </p:pic>
        <p:sp>
          <p:nvSpPr>
            <p:cNvPr id="266" name="Oval 265">
              <a:extLst>
                <a:ext uri="{FF2B5EF4-FFF2-40B4-BE49-F238E27FC236}">
                  <a16:creationId xmlns:a16="http://schemas.microsoft.com/office/drawing/2014/main" id="{8B76886C-CCB6-4A2B-9C64-5CEDBAD9A38A}"/>
                </a:ext>
              </a:extLst>
            </p:cNvPr>
            <p:cNvSpPr/>
            <p:nvPr/>
          </p:nvSpPr>
          <p:spPr>
            <a:xfrm>
              <a:off x="10104172" y="3859518"/>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267" name="Group 266">
            <a:extLst>
              <a:ext uri="{FF2B5EF4-FFF2-40B4-BE49-F238E27FC236}">
                <a16:creationId xmlns:a16="http://schemas.microsoft.com/office/drawing/2014/main" id="{EE74599E-64D7-400D-AB07-6BB10C418E13}"/>
              </a:ext>
            </a:extLst>
          </p:cNvPr>
          <p:cNvGrpSpPr/>
          <p:nvPr/>
        </p:nvGrpSpPr>
        <p:grpSpPr>
          <a:xfrm>
            <a:off x="11335194" y="4283859"/>
            <a:ext cx="432035" cy="712273"/>
            <a:chOff x="11023961" y="4214250"/>
            <a:chExt cx="534826" cy="881740"/>
          </a:xfrm>
        </p:grpSpPr>
        <p:sp>
          <p:nvSpPr>
            <p:cNvPr id="280" name="Rectangle: Rounded Corners 279">
              <a:extLst>
                <a:ext uri="{FF2B5EF4-FFF2-40B4-BE49-F238E27FC236}">
                  <a16:creationId xmlns:a16="http://schemas.microsoft.com/office/drawing/2014/main" id="{F09A9347-D870-4D81-8A9F-DA94A32E0C2A}"/>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81" name="Oval 280">
              <a:extLst>
                <a:ext uri="{FF2B5EF4-FFF2-40B4-BE49-F238E27FC236}">
                  <a16:creationId xmlns:a16="http://schemas.microsoft.com/office/drawing/2014/main" id="{3530BCD6-805A-42F9-9E33-D68F7CB5DEB6}"/>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82" name="Straight Connector 281">
              <a:extLst>
                <a:ext uri="{FF2B5EF4-FFF2-40B4-BE49-F238E27FC236}">
                  <a16:creationId xmlns:a16="http://schemas.microsoft.com/office/drawing/2014/main" id="{AD112D50-9211-48C3-8DDE-00B1F0F94F17}"/>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83" name="Graphic 152">
              <a:extLst>
                <a:ext uri="{FF2B5EF4-FFF2-40B4-BE49-F238E27FC236}">
                  <a16:creationId xmlns:a16="http://schemas.microsoft.com/office/drawing/2014/main" id="{C4F70223-E5F8-466E-B90E-1CBC49103C4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84" name="Oval 283">
              <a:extLst>
                <a:ext uri="{FF2B5EF4-FFF2-40B4-BE49-F238E27FC236}">
                  <a16:creationId xmlns:a16="http://schemas.microsoft.com/office/drawing/2014/main" id="{F820F732-13C6-423B-B6C8-C2193ADE4B4B}"/>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268" name="Group 267">
            <a:extLst>
              <a:ext uri="{FF2B5EF4-FFF2-40B4-BE49-F238E27FC236}">
                <a16:creationId xmlns:a16="http://schemas.microsoft.com/office/drawing/2014/main" id="{1601B8DF-7A77-434F-BB7F-EEEDB0334FB9}"/>
              </a:ext>
            </a:extLst>
          </p:cNvPr>
          <p:cNvGrpSpPr/>
          <p:nvPr/>
        </p:nvGrpSpPr>
        <p:grpSpPr>
          <a:xfrm>
            <a:off x="11335194" y="3387021"/>
            <a:ext cx="432035" cy="712273"/>
            <a:chOff x="11023961" y="4214250"/>
            <a:chExt cx="534826" cy="881740"/>
          </a:xfrm>
        </p:grpSpPr>
        <p:sp>
          <p:nvSpPr>
            <p:cNvPr id="275" name="Rectangle: Rounded Corners 274">
              <a:extLst>
                <a:ext uri="{FF2B5EF4-FFF2-40B4-BE49-F238E27FC236}">
                  <a16:creationId xmlns:a16="http://schemas.microsoft.com/office/drawing/2014/main" id="{BBE2AA03-F315-4630-A4DC-FCA3495D90B2}"/>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76" name="Oval 275">
              <a:extLst>
                <a:ext uri="{FF2B5EF4-FFF2-40B4-BE49-F238E27FC236}">
                  <a16:creationId xmlns:a16="http://schemas.microsoft.com/office/drawing/2014/main" id="{4199E855-C32F-4FFD-B8A2-2EC23E5B5EAC}"/>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77" name="Straight Connector 276">
              <a:extLst>
                <a:ext uri="{FF2B5EF4-FFF2-40B4-BE49-F238E27FC236}">
                  <a16:creationId xmlns:a16="http://schemas.microsoft.com/office/drawing/2014/main" id="{975F3195-325B-4BA5-8A5F-C3672DE78A5E}"/>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78" name="Graphic 163">
              <a:extLst>
                <a:ext uri="{FF2B5EF4-FFF2-40B4-BE49-F238E27FC236}">
                  <a16:creationId xmlns:a16="http://schemas.microsoft.com/office/drawing/2014/main" id="{66FBB7EE-F7DD-4A97-9FB4-E03F05D59E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79" name="Oval 278">
              <a:extLst>
                <a:ext uri="{FF2B5EF4-FFF2-40B4-BE49-F238E27FC236}">
                  <a16:creationId xmlns:a16="http://schemas.microsoft.com/office/drawing/2014/main" id="{62847CEA-BA34-4158-AAE8-CFBC3F7D4AE4}"/>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269" name="Group 268">
            <a:extLst>
              <a:ext uri="{FF2B5EF4-FFF2-40B4-BE49-F238E27FC236}">
                <a16:creationId xmlns:a16="http://schemas.microsoft.com/office/drawing/2014/main" id="{9EDB8F3A-F163-4C25-B73B-1CDB88195D8C}"/>
              </a:ext>
            </a:extLst>
          </p:cNvPr>
          <p:cNvGrpSpPr/>
          <p:nvPr/>
        </p:nvGrpSpPr>
        <p:grpSpPr>
          <a:xfrm>
            <a:off x="11335194" y="2490184"/>
            <a:ext cx="432035" cy="712273"/>
            <a:chOff x="11023961" y="4214250"/>
            <a:chExt cx="534826" cy="881740"/>
          </a:xfrm>
        </p:grpSpPr>
        <p:sp>
          <p:nvSpPr>
            <p:cNvPr id="270" name="Rectangle: Rounded Corners 269">
              <a:extLst>
                <a:ext uri="{FF2B5EF4-FFF2-40B4-BE49-F238E27FC236}">
                  <a16:creationId xmlns:a16="http://schemas.microsoft.com/office/drawing/2014/main" id="{F8E6C991-F834-4611-9E8B-44DB09D4A186}"/>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71" name="Oval 270">
              <a:extLst>
                <a:ext uri="{FF2B5EF4-FFF2-40B4-BE49-F238E27FC236}">
                  <a16:creationId xmlns:a16="http://schemas.microsoft.com/office/drawing/2014/main" id="{AE3F0A44-A08B-4512-AB7B-FC4B89FA4A1E}"/>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72" name="Straight Connector 271">
              <a:extLst>
                <a:ext uri="{FF2B5EF4-FFF2-40B4-BE49-F238E27FC236}">
                  <a16:creationId xmlns:a16="http://schemas.microsoft.com/office/drawing/2014/main" id="{A3632F4C-1949-4C30-B6E3-E1695196F021}"/>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73" name="Graphic 169">
              <a:extLst>
                <a:ext uri="{FF2B5EF4-FFF2-40B4-BE49-F238E27FC236}">
                  <a16:creationId xmlns:a16="http://schemas.microsoft.com/office/drawing/2014/main" id="{0ED512C4-B795-4743-8115-B0F12FC039E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74" name="Oval 273">
              <a:extLst>
                <a:ext uri="{FF2B5EF4-FFF2-40B4-BE49-F238E27FC236}">
                  <a16:creationId xmlns:a16="http://schemas.microsoft.com/office/drawing/2014/main" id="{894C0478-5F63-4CAC-B367-B8658E59C477}"/>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325" name="TextBox 324">
            <a:extLst>
              <a:ext uri="{FF2B5EF4-FFF2-40B4-BE49-F238E27FC236}">
                <a16:creationId xmlns:a16="http://schemas.microsoft.com/office/drawing/2014/main" id="{991FDFC2-0FED-49C1-8EC6-B3C8B2122185}"/>
              </a:ext>
            </a:extLst>
          </p:cNvPr>
          <p:cNvSpPr txBox="1"/>
          <p:nvPr/>
        </p:nvSpPr>
        <p:spPr>
          <a:xfrm>
            <a:off x="2312120" y="5129827"/>
            <a:ext cx="1662935"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HTTP API call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from a mobile app</a:t>
            </a:r>
          </a:p>
        </p:txBody>
      </p:sp>
      <p:sp>
        <p:nvSpPr>
          <p:cNvPr id="326" name="TextBox 325">
            <a:extLst>
              <a:ext uri="{FF2B5EF4-FFF2-40B4-BE49-F238E27FC236}">
                <a16:creationId xmlns:a16="http://schemas.microsoft.com/office/drawing/2014/main" id="{A11C5167-F3C2-4D22-A610-8C6620A0DA33}"/>
              </a:ext>
            </a:extLst>
          </p:cNvPr>
          <p:cNvSpPr txBox="1"/>
          <p:nvPr/>
        </p:nvSpPr>
        <p:spPr>
          <a:xfrm>
            <a:off x="4394122" y="5129827"/>
            <a:ext cx="1662935"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Call processed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by a function</a:t>
            </a:r>
          </a:p>
        </p:txBody>
      </p:sp>
      <p:sp>
        <p:nvSpPr>
          <p:cNvPr id="327" name="TextBox 326">
            <a:extLst>
              <a:ext uri="{FF2B5EF4-FFF2-40B4-BE49-F238E27FC236}">
                <a16:creationId xmlns:a16="http://schemas.microsoft.com/office/drawing/2014/main" id="{F4A536DA-DDD3-4BB2-A514-3CA9DE57E8AD}"/>
              </a:ext>
            </a:extLst>
          </p:cNvPr>
          <p:cNvSpPr txBox="1"/>
          <p:nvPr/>
        </p:nvSpPr>
        <p:spPr>
          <a:xfrm>
            <a:off x="5945799" y="5129827"/>
            <a:ext cx="213804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Output data stored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Cosmos DB</a:t>
            </a:r>
          </a:p>
        </p:txBody>
      </p:sp>
      <p:sp>
        <p:nvSpPr>
          <p:cNvPr id="328" name="TextBox 327">
            <a:extLst>
              <a:ext uri="{FF2B5EF4-FFF2-40B4-BE49-F238E27FC236}">
                <a16:creationId xmlns:a16="http://schemas.microsoft.com/office/drawing/2014/main" id="{01F1534C-3C64-4A75-858F-91C850DE6EAC}"/>
              </a:ext>
            </a:extLst>
          </p:cNvPr>
          <p:cNvSpPr txBox="1"/>
          <p:nvPr/>
        </p:nvSpPr>
        <p:spPr>
          <a:xfrm>
            <a:off x="8301945" y="5129827"/>
            <a:ext cx="1804739"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transfer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triggers second function…</a:t>
            </a:r>
          </a:p>
        </p:txBody>
      </p:sp>
      <p:sp>
        <p:nvSpPr>
          <p:cNvPr id="329" name="TextBox 328">
            <a:extLst>
              <a:ext uri="{FF2B5EF4-FFF2-40B4-BE49-F238E27FC236}">
                <a16:creationId xmlns:a16="http://schemas.microsoft.com/office/drawing/2014/main" id="{BC009B74-F012-4BAA-8770-DCBDCADBCC7D}"/>
              </a:ext>
            </a:extLst>
          </p:cNvPr>
          <p:cNvSpPr txBox="1"/>
          <p:nvPr/>
        </p:nvSpPr>
        <p:spPr>
          <a:xfrm>
            <a:off x="9928953" y="5129827"/>
            <a:ext cx="2287033"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sends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notifications using Notifications Hub </a:t>
            </a:r>
          </a:p>
        </p:txBody>
      </p:sp>
      <p:grpSp>
        <p:nvGrpSpPr>
          <p:cNvPr id="105" name="Group 104">
            <a:extLst>
              <a:ext uri="{FF2B5EF4-FFF2-40B4-BE49-F238E27FC236}">
                <a16:creationId xmlns:a16="http://schemas.microsoft.com/office/drawing/2014/main" id="{3DCF8CF8-FE60-48AA-AD16-292926594DCD}"/>
              </a:ext>
            </a:extLst>
          </p:cNvPr>
          <p:cNvGrpSpPr/>
          <p:nvPr/>
        </p:nvGrpSpPr>
        <p:grpSpPr>
          <a:xfrm>
            <a:off x="182615" y="3961486"/>
            <a:ext cx="1813394" cy="570952"/>
            <a:chOff x="205662" y="237801"/>
            <a:chExt cx="1849756" cy="582401"/>
          </a:xfrm>
        </p:grpSpPr>
        <p:sp>
          <p:nvSpPr>
            <p:cNvPr id="106" name="TextBox 105">
              <a:extLst>
                <a:ext uri="{FF2B5EF4-FFF2-40B4-BE49-F238E27FC236}">
                  <a16:creationId xmlns:a16="http://schemas.microsoft.com/office/drawing/2014/main" id="{D6A7A804-E9C0-498F-9462-AAE9206AB0FF}"/>
                </a:ext>
              </a:extLst>
            </p:cNvPr>
            <p:cNvSpPr txBox="1"/>
            <p:nvPr/>
          </p:nvSpPr>
          <p:spPr>
            <a:xfrm>
              <a:off x="205662" y="237801"/>
              <a:ext cx="184975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07" name="Group 106">
              <a:extLst>
                <a:ext uri="{FF2B5EF4-FFF2-40B4-BE49-F238E27FC236}">
                  <a16:creationId xmlns:a16="http://schemas.microsoft.com/office/drawing/2014/main" id="{2E0BA25D-7160-44A8-AA85-D1841DB9E19B}"/>
                </a:ext>
              </a:extLst>
            </p:cNvPr>
            <p:cNvGrpSpPr/>
            <p:nvPr/>
          </p:nvGrpSpPr>
          <p:grpSpPr>
            <a:xfrm>
              <a:off x="211574" y="512425"/>
              <a:ext cx="1812591" cy="307777"/>
              <a:chOff x="255683" y="512425"/>
              <a:chExt cx="1812591" cy="307777"/>
            </a:xfrm>
          </p:grpSpPr>
          <p:sp>
            <p:nvSpPr>
              <p:cNvPr id="108" name="TextBox 107">
                <a:extLst>
                  <a:ext uri="{FF2B5EF4-FFF2-40B4-BE49-F238E27FC236}">
                    <a16:creationId xmlns:a16="http://schemas.microsoft.com/office/drawing/2014/main" id="{AC13AF3A-1248-4C07-8614-E867300A7C18}"/>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Financial Services</a:t>
                </a:r>
              </a:p>
            </p:txBody>
          </p:sp>
          <p:cxnSp>
            <p:nvCxnSpPr>
              <p:cNvPr id="109" name="Straight Connector 108">
                <a:extLst>
                  <a:ext uri="{FF2B5EF4-FFF2-40B4-BE49-F238E27FC236}">
                    <a16:creationId xmlns:a16="http://schemas.microsoft.com/office/drawing/2014/main" id="{AF037346-6992-425E-8522-3E9E7A0519C0}"/>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D711F21-CC15-41CB-A4B2-DAF145A5B8B7}"/>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11" name="TextBox 110">
            <a:extLst>
              <a:ext uri="{FF2B5EF4-FFF2-40B4-BE49-F238E27FC236}">
                <a16:creationId xmlns:a16="http://schemas.microsoft.com/office/drawing/2014/main" id="{EC48CEAE-8D49-4F7E-92BE-11DB1BD76F36}"/>
              </a:ext>
            </a:extLst>
          </p:cNvPr>
          <p:cNvSpPr txBox="1"/>
          <p:nvPr/>
        </p:nvSpPr>
        <p:spPr>
          <a:xfrm>
            <a:off x="113098" y="4612818"/>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Colleagues use mobile banking to reimburse each other for lunch: the person who paid for lunch requests payment through his mobile app, triggering a notification on his colleagues’ phones.</a:t>
            </a:r>
          </a:p>
        </p:txBody>
      </p:sp>
      <p:sp>
        <p:nvSpPr>
          <p:cNvPr id="101" name="Isosceles Triangle 100">
            <a:extLst>
              <a:ext uri="{FF2B5EF4-FFF2-40B4-BE49-F238E27FC236}">
                <a16:creationId xmlns:a16="http://schemas.microsoft.com/office/drawing/2014/main" id="{C5D39978-3B86-4C7D-B08C-8C5F4BFE969D}"/>
              </a:ext>
            </a:extLst>
          </p:cNvPr>
          <p:cNvSpPr/>
          <p:nvPr/>
        </p:nvSpPr>
        <p:spPr>
          <a:xfrm rot="10740000">
            <a:off x="6849100" y="3076407"/>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02" name="Group 101">
            <a:extLst>
              <a:ext uri="{FF2B5EF4-FFF2-40B4-BE49-F238E27FC236}">
                <a16:creationId xmlns:a16="http://schemas.microsoft.com/office/drawing/2014/main" id="{D5ACB28C-8DC2-4785-9E36-D600C554072F}"/>
              </a:ext>
            </a:extLst>
          </p:cNvPr>
          <p:cNvGrpSpPr/>
          <p:nvPr/>
        </p:nvGrpSpPr>
        <p:grpSpPr>
          <a:xfrm>
            <a:off x="5517780" y="2613849"/>
            <a:ext cx="268927" cy="268927"/>
            <a:chOff x="10397072" y="2500811"/>
            <a:chExt cx="274320" cy="274320"/>
          </a:xfrm>
        </p:grpSpPr>
        <p:sp>
          <p:nvSpPr>
            <p:cNvPr id="103" name="Oval 102">
              <a:extLst>
                <a:ext uri="{FF2B5EF4-FFF2-40B4-BE49-F238E27FC236}">
                  <a16:creationId xmlns:a16="http://schemas.microsoft.com/office/drawing/2014/main" id="{87A88F31-35E9-4931-BCFD-7581E1AE3286}"/>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12" name="Oval 111">
              <a:extLst>
                <a:ext uri="{FF2B5EF4-FFF2-40B4-BE49-F238E27FC236}">
                  <a16:creationId xmlns:a16="http://schemas.microsoft.com/office/drawing/2014/main" id="{1A30D17F-EE41-4A10-A08F-C3F5931B1E3E}"/>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113" name="Isosceles Triangle 112">
            <a:extLst>
              <a:ext uri="{FF2B5EF4-FFF2-40B4-BE49-F238E27FC236}">
                <a16:creationId xmlns:a16="http://schemas.microsoft.com/office/drawing/2014/main" id="{D856AD93-5903-4D2E-AB76-F7E7579E4D38}"/>
              </a:ext>
            </a:extLst>
          </p:cNvPr>
          <p:cNvSpPr/>
          <p:nvPr/>
        </p:nvSpPr>
        <p:spPr>
          <a:xfrm rot="5400000">
            <a:off x="10938071" y="2708947"/>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4" name="Isosceles Triangle 113">
            <a:extLst>
              <a:ext uri="{FF2B5EF4-FFF2-40B4-BE49-F238E27FC236}">
                <a16:creationId xmlns:a16="http://schemas.microsoft.com/office/drawing/2014/main" id="{5F5D2475-07D3-40C8-ADB8-A670396BC998}"/>
              </a:ext>
            </a:extLst>
          </p:cNvPr>
          <p:cNvSpPr/>
          <p:nvPr/>
        </p:nvSpPr>
        <p:spPr>
          <a:xfrm rot="5400000">
            <a:off x="10938071" y="3612062"/>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5" name="Isosceles Triangle 114">
            <a:extLst>
              <a:ext uri="{FF2B5EF4-FFF2-40B4-BE49-F238E27FC236}">
                <a16:creationId xmlns:a16="http://schemas.microsoft.com/office/drawing/2014/main" id="{DC9483BA-CB58-434D-9BA0-D46EB6725024}"/>
              </a:ext>
            </a:extLst>
          </p:cNvPr>
          <p:cNvSpPr/>
          <p:nvPr/>
        </p:nvSpPr>
        <p:spPr>
          <a:xfrm rot="5400000">
            <a:off x="10938071" y="4510717"/>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16" name="Group 115">
            <a:extLst>
              <a:ext uri="{FF2B5EF4-FFF2-40B4-BE49-F238E27FC236}">
                <a16:creationId xmlns:a16="http://schemas.microsoft.com/office/drawing/2014/main" id="{02C4A511-0234-47AB-BE37-1946337B6E23}"/>
              </a:ext>
            </a:extLst>
          </p:cNvPr>
          <p:cNvGrpSpPr/>
          <p:nvPr/>
        </p:nvGrpSpPr>
        <p:grpSpPr>
          <a:xfrm>
            <a:off x="4502471" y="2986941"/>
            <a:ext cx="580227" cy="576273"/>
            <a:chOff x="10257340" y="1680054"/>
            <a:chExt cx="394878" cy="392187"/>
          </a:xfrm>
        </p:grpSpPr>
        <p:sp>
          <p:nvSpPr>
            <p:cNvPr id="117" name="Rectangle 116">
              <a:extLst>
                <a:ext uri="{FF2B5EF4-FFF2-40B4-BE49-F238E27FC236}">
                  <a16:creationId xmlns:a16="http://schemas.microsoft.com/office/drawing/2014/main" id="{E2F673AA-F621-4288-9091-D282B98D64A3}"/>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18" name="Picture 117" descr="Image result for azure functions logo png">
              <a:extLst>
                <a:ext uri="{FF2B5EF4-FFF2-40B4-BE49-F238E27FC236}">
                  <a16:creationId xmlns:a16="http://schemas.microsoft.com/office/drawing/2014/main" id="{68EF489F-EFAD-4D84-8BB7-17C288ECBE80}"/>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1" name="Straight Arrow Connector 250">
            <a:extLst>
              <a:ext uri="{FF2B5EF4-FFF2-40B4-BE49-F238E27FC236}">
                <a16:creationId xmlns:a16="http://schemas.microsoft.com/office/drawing/2014/main" id="{76F4293D-5533-4274-91BB-7DA2E899A7B3}"/>
              </a:ext>
            </a:extLst>
          </p:cNvPr>
          <p:cNvCxnSpPr>
            <a:cxnSpLocks/>
          </p:cNvCxnSpPr>
          <p:nvPr/>
        </p:nvCxnSpPr>
        <p:spPr>
          <a:xfrm>
            <a:off x="3541939" y="3737945"/>
            <a:ext cx="1149734"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AD0DDAC9-9EEC-4F83-BEA1-010E57429B25}"/>
              </a:ext>
            </a:extLst>
          </p:cNvPr>
          <p:cNvGrpSpPr/>
          <p:nvPr/>
        </p:nvGrpSpPr>
        <p:grpSpPr>
          <a:xfrm>
            <a:off x="8463629" y="2986941"/>
            <a:ext cx="580227" cy="576273"/>
            <a:chOff x="10257340" y="1680054"/>
            <a:chExt cx="394878" cy="392187"/>
          </a:xfrm>
        </p:grpSpPr>
        <p:sp>
          <p:nvSpPr>
            <p:cNvPr id="120" name="Rectangle 119">
              <a:extLst>
                <a:ext uri="{FF2B5EF4-FFF2-40B4-BE49-F238E27FC236}">
                  <a16:creationId xmlns:a16="http://schemas.microsoft.com/office/drawing/2014/main" id="{93C9D57C-776B-462F-9327-4A78707FD546}"/>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21" name="Picture 120" descr="Image result for azure functions logo png">
              <a:extLst>
                <a:ext uri="{FF2B5EF4-FFF2-40B4-BE49-F238E27FC236}">
                  <a16:creationId xmlns:a16="http://schemas.microsoft.com/office/drawing/2014/main" id="{5DFF50C9-FC5B-4884-86EA-B9B2767624F3}"/>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AEC163-F3D0-4330-B9DC-940F6C31A60C}"/>
              </a:ext>
            </a:extLst>
          </p:cNvPr>
          <p:cNvSpPr>
            <a:spLocks noGrp="1"/>
          </p:cNvSpPr>
          <p:nvPr>
            <p:ph type="title"/>
          </p:nvPr>
        </p:nvSpPr>
        <p:spPr>
          <a:xfrm>
            <a:off x="2561900" y="289959"/>
            <a:ext cx="11655840" cy="553998"/>
          </a:xfrm>
        </p:spPr>
        <p:txBody>
          <a:bodyPr/>
          <a:lstStyle/>
          <a:p>
            <a:r>
              <a:rPr lang="en-US">
                <a:gradFill>
                  <a:gsLst>
                    <a:gs pos="1250">
                      <a:schemeClr val="tx2"/>
                    </a:gs>
                    <a:gs pos="100000">
                      <a:schemeClr val="tx2"/>
                    </a:gs>
                  </a:gsLst>
                  <a:lin ang="5400000" scaled="0"/>
                </a:gradFill>
              </a:rPr>
              <a:t>Mobile</a:t>
            </a:r>
            <a:r>
              <a:rPr lang="en-US"/>
              <a:t> application backends</a:t>
            </a:r>
          </a:p>
        </p:txBody>
      </p:sp>
    </p:spTree>
    <p:extLst>
      <p:ext uri="{BB962C8B-B14F-4D97-AF65-F5344CB8AC3E}">
        <p14:creationId xmlns:p14="http://schemas.microsoft.com/office/powerpoint/2010/main" val="32233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Rounded Corners 210">
            <a:extLst>
              <a:ext uri="{FF2B5EF4-FFF2-40B4-BE49-F238E27FC236}">
                <a16:creationId xmlns:a16="http://schemas.microsoft.com/office/drawing/2014/main" id="{4DC50BC1-437B-490F-B405-F814C7A04A78}"/>
              </a:ext>
            </a:extLst>
          </p:cNvPr>
          <p:cNvSpPr/>
          <p:nvPr/>
        </p:nvSpPr>
        <p:spPr>
          <a:xfrm>
            <a:off x="6500481" y="4249948"/>
            <a:ext cx="750033" cy="747033"/>
          </a:xfrm>
          <a:prstGeom prst="roundRect">
            <a:avLst>
              <a:gd name="adj" fmla="val 8824"/>
            </a:avLst>
          </a:prstGeom>
          <a:noFill/>
          <a:ln w="1079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32" name="Group 131">
            <a:extLst>
              <a:ext uri="{FF2B5EF4-FFF2-40B4-BE49-F238E27FC236}">
                <a16:creationId xmlns:a16="http://schemas.microsoft.com/office/drawing/2014/main" id="{3ECFAD3E-1D88-4A20-81C6-47FC66289C95}"/>
              </a:ext>
            </a:extLst>
          </p:cNvPr>
          <p:cNvGrpSpPr/>
          <p:nvPr/>
        </p:nvGrpSpPr>
        <p:grpSpPr>
          <a:xfrm>
            <a:off x="6227777" y="3977179"/>
            <a:ext cx="526679" cy="523089"/>
            <a:chOff x="10257340" y="1680054"/>
            <a:chExt cx="394878" cy="392187"/>
          </a:xfrm>
        </p:grpSpPr>
        <p:sp>
          <p:nvSpPr>
            <p:cNvPr id="133" name="Rectangle 132">
              <a:extLst>
                <a:ext uri="{FF2B5EF4-FFF2-40B4-BE49-F238E27FC236}">
                  <a16:creationId xmlns:a16="http://schemas.microsoft.com/office/drawing/2014/main" id="{99D15287-8D3B-405A-B352-57D3189C6E09}"/>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134" name="Picture 133" descr="Image result for azure functions logo png">
              <a:extLst>
                <a:ext uri="{FF2B5EF4-FFF2-40B4-BE49-F238E27FC236}">
                  <a16:creationId xmlns:a16="http://schemas.microsoft.com/office/drawing/2014/main" id="{E08FA7B4-503F-42DA-9A4A-8C53EAB7477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large pot&#10;&#10;Description generated with high confidence">
            <a:extLst>
              <a:ext uri="{FF2B5EF4-FFF2-40B4-BE49-F238E27FC236}">
                <a16:creationId xmlns:a16="http://schemas.microsoft.com/office/drawing/2014/main" id="{AD4F787F-A2AB-4C13-BA4F-E6DEFFD3E9C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136"/>
            <a:ext cx="2234982" cy="6857650"/>
          </a:xfrm>
          <a:prstGeom prst="rect">
            <a:avLst/>
          </a:prstGeom>
        </p:spPr>
      </p:pic>
      <p:sp>
        <p:nvSpPr>
          <p:cNvPr id="123" name="Rectangle 122">
            <a:extLst>
              <a:ext uri="{FF2B5EF4-FFF2-40B4-BE49-F238E27FC236}">
                <a16:creationId xmlns:a16="http://schemas.microsoft.com/office/drawing/2014/main" id="{0E647353-4F09-4D8C-9A68-2C25793A9977}"/>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6BE7103-8E3B-43C7-94C1-C27C2494B282}"/>
              </a:ext>
            </a:extLst>
          </p:cNvPr>
          <p:cNvCxnSpPr>
            <a:cxnSpLocks/>
          </p:cNvCxnSpPr>
          <p:nvPr/>
        </p:nvCxnSpPr>
        <p:spPr>
          <a:xfrm>
            <a:off x="4777895" y="4613477"/>
            <a:ext cx="1623929"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C6655650-0EF3-4D21-AC1A-7C46E651BF89}"/>
              </a:ext>
            </a:extLst>
          </p:cNvPr>
          <p:cNvSpPr/>
          <p:nvPr/>
        </p:nvSpPr>
        <p:spPr>
          <a:xfrm>
            <a:off x="4666562" y="4731264"/>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69" name="Freeform: Shape 168">
            <a:extLst>
              <a:ext uri="{FF2B5EF4-FFF2-40B4-BE49-F238E27FC236}">
                <a16:creationId xmlns:a16="http://schemas.microsoft.com/office/drawing/2014/main" id="{2FB1609B-781F-428C-811C-EF2C687879FD}"/>
              </a:ext>
            </a:extLst>
          </p:cNvPr>
          <p:cNvSpPr/>
          <p:nvPr/>
        </p:nvSpPr>
        <p:spPr>
          <a:xfrm flipH="1" flipV="1">
            <a:off x="2689275" y="2383326"/>
            <a:ext cx="1517801" cy="852224"/>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0" name="Oval 169">
            <a:extLst>
              <a:ext uri="{FF2B5EF4-FFF2-40B4-BE49-F238E27FC236}">
                <a16:creationId xmlns:a16="http://schemas.microsoft.com/office/drawing/2014/main" id="{46F508BC-2752-47B4-8F24-4B8827B998A4}"/>
              </a:ext>
            </a:extLst>
          </p:cNvPr>
          <p:cNvSpPr/>
          <p:nvPr/>
        </p:nvSpPr>
        <p:spPr>
          <a:xfrm>
            <a:off x="3472442" y="3318242"/>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1" name="Oval 170">
            <a:extLst>
              <a:ext uri="{FF2B5EF4-FFF2-40B4-BE49-F238E27FC236}">
                <a16:creationId xmlns:a16="http://schemas.microsoft.com/office/drawing/2014/main" id="{D9191521-C47E-45EE-A73E-30471692265C}"/>
              </a:ext>
            </a:extLst>
          </p:cNvPr>
          <p:cNvSpPr/>
          <p:nvPr/>
        </p:nvSpPr>
        <p:spPr>
          <a:xfrm>
            <a:off x="3616245" y="3345956"/>
            <a:ext cx="92980" cy="9298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2" name="Oval 171">
            <a:extLst>
              <a:ext uri="{FF2B5EF4-FFF2-40B4-BE49-F238E27FC236}">
                <a16:creationId xmlns:a16="http://schemas.microsoft.com/office/drawing/2014/main" id="{C90001C6-0EED-45DC-9CE4-84D1D9AF8E9A}"/>
              </a:ext>
            </a:extLst>
          </p:cNvPr>
          <p:cNvSpPr/>
          <p:nvPr/>
        </p:nvSpPr>
        <p:spPr>
          <a:xfrm>
            <a:off x="3363417" y="3292282"/>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3" name="Oval 172">
            <a:extLst>
              <a:ext uri="{FF2B5EF4-FFF2-40B4-BE49-F238E27FC236}">
                <a16:creationId xmlns:a16="http://schemas.microsoft.com/office/drawing/2014/main" id="{F684B62D-3D56-4EE0-B617-DA9E0E66ECBC}"/>
              </a:ext>
            </a:extLst>
          </p:cNvPr>
          <p:cNvSpPr/>
          <p:nvPr/>
        </p:nvSpPr>
        <p:spPr>
          <a:xfrm>
            <a:off x="3254394" y="3269160"/>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4" name="Oval 173">
            <a:extLst>
              <a:ext uri="{FF2B5EF4-FFF2-40B4-BE49-F238E27FC236}">
                <a16:creationId xmlns:a16="http://schemas.microsoft.com/office/drawing/2014/main" id="{A4B786D7-CA7F-45BF-9C4B-66971E6D5510}"/>
              </a:ext>
            </a:extLst>
          </p:cNvPr>
          <p:cNvSpPr/>
          <p:nvPr/>
        </p:nvSpPr>
        <p:spPr>
          <a:xfrm>
            <a:off x="3989259" y="3447289"/>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5" name="Oval 174">
            <a:extLst>
              <a:ext uri="{FF2B5EF4-FFF2-40B4-BE49-F238E27FC236}">
                <a16:creationId xmlns:a16="http://schemas.microsoft.com/office/drawing/2014/main" id="{7D39D238-C718-4F7D-A8A4-F258DB9C2EB6}"/>
              </a:ext>
            </a:extLst>
          </p:cNvPr>
          <p:cNvSpPr/>
          <p:nvPr/>
        </p:nvSpPr>
        <p:spPr>
          <a:xfrm>
            <a:off x="3783356" y="338740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6" name="Oval 175">
            <a:extLst>
              <a:ext uri="{FF2B5EF4-FFF2-40B4-BE49-F238E27FC236}">
                <a16:creationId xmlns:a16="http://schemas.microsoft.com/office/drawing/2014/main" id="{9C3F90B1-1CC3-4466-BEA0-A9C1D7C7148F}"/>
              </a:ext>
            </a:extLst>
          </p:cNvPr>
          <p:cNvSpPr/>
          <p:nvPr/>
        </p:nvSpPr>
        <p:spPr>
          <a:xfrm>
            <a:off x="4193440" y="3549309"/>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7" name="Oval 176">
            <a:extLst>
              <a:ext uri="{FF2B5EF4-FFF2-40B4-BE49-F238E27FC236}">
                <a16:creationId xmlns:a16="http://schemas.microsoft.com/office/drawing/2014/main" id="{39520BAD-5B7B-474E-83BD-84A1BB7D6065}"/>
              </a:ext>
            </a:extLst>
          </p:cNvPr>
          <p:cNvSpPr/>
          <p:nvPr/>
        </p:nvSpPr>
        <p:spPr>
          <a:xfrm>
            <a:off x="4322669" y="3752862"/>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8" name="Oval 177">
            <a:extLst>
              <a:ext uri="{FF2B5EF4-FFF2-40B4-BE49-F238E27FC236}">
                <a16:creationId xmlns:a16="http://schemas.microsoft.com/office/drawing/2014/main" id="{0ED8AF29-2226-47DE-9B7B-F39933F7D6A2}"/>
              </a:ext>
            </a:extLst>
          </p:cNvPr>
          <p:cNvSpPr/>
          <p:nvPr/>
        </p:nvSpPr>
        <p:spPr>
          <a:xfrm>
            <a:off x="4378080" y="3883525"/>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9" name="Freeform: Shape 178">
            <a:extLst>
              <a:ext uri="{FF2B5EF4-FFF2-40B4-BE49-F238E27FC236}">
                <a16:creationId xmlns:a16="http://schemas.microsoft.com/office/drawing/2014/main" id="{E694DBBA-CC9A-49A9-94B6-89B58361AA20}"/>
              </a:ext>
            </a:extLst>
          </p:cNvPr>
          <p:cNvSpPr/>
          <p:nvPr/>
        </p:nvSpPr>
        <p:spPr>
          <a:xfrm>
            <a:off x="3149768" y="3348636"/>
            <a:ext cx="1124752" cy="380957"/>
          </a:xfrm>
          <a:custGeom>
            <a:avLst/>
            <a:gdLst>
              <a:gd name="connsiteX0" fmla="*/ 0 w 1200150"/>
              <a:gd name="connsiteY0" fmla="*/ 0 h 561975"/>
              <a:gd name="connsiteX1" fmla="*/ 914400 w 1200150"/>
              <a:gd name="connsiteY1" fmla="*/ 295275 h 561975"/>
              <a:gd name="connsiteX2" fmla="*/ 1200150 w 1200150"/>
              <a:gd name="connsiteY2" fmla="*/ 561975 h 561975"/>
            </a:gdLst>
            <a:ahLst/>
            <a:cxnLst>
              <a:cxn ang="0">
                <a:pos x="connsiteX0" y="connsiteY0"/>
              </a:cxn>
              <a:cxn ang="0">
                <a:pos x="connsiteX1" y="connsiteY1"/>
              </a:cxn>
              <a:cxn ang="0">
                <a:pos x="connsiteX2" y="connsiteY2"/>
              </a:cxn>
            </a:cxnLst>
            <a:rect l="l" t="t" r="r" b="b"/>
            <a:pathLst>
              <a:path w="1200150" h="561975">
                <a:moveTo>
                  <a:pt x="0" y="0"/>
                </a:moveTo>
                <a:cubicBezTo>
                  <a:pt x="357187" y="100806"/>
                  <a:pt x="714375" y="201613"/>
                  <a:pt x="914400" y="295275"/>
                </a:cubicBezTo>
                <a:cubicBezTo>
                  <a:pt x="1114425" y="388937"/>
                  <a:pt x="1157287" y="475456"/>
                  <a:pt x="1200150" y="561975"/>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0" name="Oval 179">
            <a:extLst>
              <a:ext uri="{FF2B5EF4-FFF2-40B4-BE49-F238E27FC236}">
                <a16:creationId xmlns:a16="http://schemas.microsoft.com/office/drawing/2014/main" id="{A40F3028-EC35-43BB-9AAD-6967341CA8FE}"/>
              </a:ext>
            </a:extLst>
          </p:cNvPr>
          <p:cNvSpPr/>
          <p:nvPr/>
        </p:nvSpPr>
        <p:spPr>
          <a:xfrm>
            <a:off x="3917564"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1" name="Oval 180">
            <a:extLst>
              <a:ext uri="{FF2B5EF4-FFF2-40B4-BE49-F238E27FC236}">
                <a16:creationId xmlns:a16="http://schemas.microsoft.com/office/drawing/2014/main" id="{857B43DB-4DF7-4FCE-9D14-DF1E894E9B8A}"/>
              </a:ext>
            </a:extLst>
          </p:cNvPr>
          <p:cNvSpPr/>
          <p:nvPr/>
        </p:nvSpPr>
        <p:spPr>
          <a:xfrm>
            <a:off x="4011188"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2" name="Oval 181">
            <a:extLst>
              <a:ext uri="{FF2B5EF4-FFF2-40B4-BE49-F238E27FC236}">
                <a16:creationId xmlns:a16="http://schemas.microsoft.com/office/drawing/2014/main" id="{6143C9EA-4185-4C5F-989A-B02EB67C306F}"/>
              </a:ext>
            </a:extLst>
          </p:cNvPr>
          <p:cNvSpPr/>
          <p:nvPr/>
        </p:nvSpPr>
        <p:spPr>
          <a:xfrm>
            <a:off x="4104813"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3" name="Oval 182">
            <a:extLst>
              <a:ext uri="{FF2B5EF4-FFF2-40B4-BE49-F238E27FC236}">
                <a16:creationId xmlns:a16="http://schemas.microsoft.com/office/drawing/2014/main" id="{3989E64C-2E6C-4611-807A-874A49A00C26}"/>
              </a:ext>
            </a:extLst>
          </p:cNvPr>
          <p:cNvSpPr/>
          <p:nvPr/>
        </p:nvSpPr>
        <p:spPr>
          <a:xfrm>
            <a:off x="4198437"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4" name="Oval 183">
            <a:extLst>
              <a:ext uri="{FF2B5EF4-FFF2-40B4-BE49-F238E27FC236}">
                <a16:creationId xmlns:a16="http://schemas.microsoft.com/office/drawing/2014/main" id="{07482A68-A022-4E2A-AC8B-202D8D22434C}"/>
              </a:ext>
            </a:extLst>
          </p:cNvPr>
          <p:cNvSpPr/>
          <p:nvPr/>
        </p:nvSpPr>
        <p:spPr>
          <a:xfrm>
            <a:off x="4292062"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5" name="Oval 184">
            <a:extLst>
              <a:ext uri="{FF2B5EF4-FFF2-40B4-BE49-F238E27FC236}">
                <a16:creationId xmlns:a16="http://schemas.microsoft.com/office/drawing/2014/main" id="{49BC2BB1-8071-4E3D-9255-E90E4C9A74A2}"/>
              </a:ext>
            </a:extLst>
          </p:cNvPr>
          <p:cNvSpPr/>
          <p:nvPr/>
        </p:nvSpPr>
        <p:spPr>
          <a:xfrm>
            <a:off x="4385686"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6" name="Oval 185">
            <a:extLst>
              <a:ext uri="{FF2B5EF4-FFF2-40B4-BE49-F238E27FC236}">
                <a16:creationId xmlns:a16="http://schemas.microsoft.com/office/drawing/2014/main" id="{BB00075E-DF41-4406-B99C-C4D27DD54CCF}"/>
              </a:ext>
            </a:extLst>
          </p:cNvPr>
          <p:cNvSpPr/>
          <p:nvPr/>
        </p:nvSpPr>
        <p:spPr>
          <a:xfrm>
            <a:off x="4479312"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7" name="Oval 186">
            <a:extLst>
              <a:ext uri="{FF2B5EF4-FFF2-40B4-BE49-F238E27FC236}">
                <a16:creationId xmlns:a16="http://schemas.microsoft.com/office/drawing/2014/main" id="{B5099F52-81B0-4C4D-A170-96A55BB9683C}"/>
              </a:ext>
            </a:extLst>
          </p:cNvPr>
          <p:cNvSpPr/>
          <p:nvPr/>
        </p:nvSpPr>
        <p:spPr>
          <a:xfrm>
            <a:off x="4572935"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8" name="Oval 187">
            <a:extLst>
              <a:ext uri="{FF2B5EF4-FFF2-40B4-BE49-F238E27FC236}">
                <a16:creationId xmlns:a16="http://schemas.microsoft.com/office/drawing/2014/main" id="{A0F77AD6-5AAC-4019-BDEA-83D4C3CDAE2A}"/>
              </a:ext>
            </a:extLst>
          </p:cNvPr>
          <p:cNvSpPr/>
          <p:nvPr/>
        </p:nvSpPr>
        <p:spPr>
          <a:xfrm>
            <a:off x="4666561"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9" name="Oval 188">
            <a:extLst>
              <a:ext uri="{FF2B5EF4-FFF2-40B4-BE49-F238E27FC236}">
                <a16:creationId xmlns:a16="http://schemas.microsoft.com/office/drawing/2014/main" id="{FFA356BE-E5D5-4D03-9671-C892D64C20A4}"/>
              </a:ext>
            </a:extLst>
          </p:cNvPr>
          <p:cNvSpPr/>
          <p:nvPr/>
        </p:nvSpPr>
        <p:spPr>
          <a:xfrm>
            <a:off x="3963840"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0" name="Oval 189">
            <a:extLst>
              <a:ext uri="{FF2B5EF4-FFF2-40B4-BE49-F238E27FC236}">
                <a16:creationId xmlns:a16="http://schemas.microsoft.com/office/drawing/2014/main" id="{8C126782-8332-465C-9161-D1E1684A97C0}"/>
              </a:ext>
            </a:extLst>
          </p:cNvPr>
          <p:cNvSpPr/>
          <p:nvPr/>
        </p:nvSpPr>
        <p:spPr>
          <a:xfrm>
            <a:off x="4057464"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1" name="Oval 190">
            <a:extLst>
              <a:ext uri="{FF2B5EF4-FFF2-40B4-BE49-F238E27FC236}">
                <a16:creationId xmlns:a16="http://schemas.microsoft.com/office/drawing/2014/main" id="{FCF55B56-BAC6-4B6D-919C-9C24394D58CB}"/>
              </a:ext>
            </a:extLst>
          </p:cNvPr>
          <p:cNvSpPr/>
          <p:nvPr/>
        </p:nvSpPr>
        <p:spPr>
          <a:xfrm>
            <a:off x="4151089"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2" name="Oval 191">
            <a:extLst>
              <a:ext uri="{FF2B5EF4-FFF2-40B4-BE49-F238E27FC236}">
                <a16:creationId xmlns:a16="http://schemas.microsoft.com/office/drawing/2014/main" id="{E137A3AA-5B7D-4323-926A-F77EBB6E6193}"/>
              </a:ext>
            </a:extLst>
          </p:cNvPr>
          <p:cNvSpPr/>
          <p:nvPr/>
        </p:nvSpPr>
        <p:spPr>
          <a:xfrm>
            <a:off x="4244713"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3" name="Oval 192">
            <a:extLst>
              <a:ext uri="{FF2B5EF4-FFF2-40B4-BE49-F238E27FC236}">
                <a16:creationId xmlns:a16="http://schemas.microsoft.com/office/drawing/2014/main" id="{51BE5DB7-8CAE-4660-97F8-932945584ABB}"/>
              </a:ext>
            </a:extLst>
          </p:cNvPr>
          <p:cNvSpPr/>
          <p:nvPr/>
        </p:nvSpPr>
        <p:spPr>
          <a:xfrm>
            <a:off x="4338339"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4" name="Oval 193">
            <a:extLst>
              <a:ext uri="{FF2B5EF4-FFF2-40B4-BE49-F238E27FC236}">
                <a16:creationId xmlns:a16="http://schemas.microsoft.com/office/drawing/2014/main" id="{9A803971-7107-4F3C-B133-06F88B0901D6}"/>
              </a:ext>
            </a:extLst>
          </p:cNvPr>
          <p:cNvSpPr/>
          <p:nvPr/>
        </p:nvSpPr>
        <p:spPr>
          <a:xfrm>
            <a:off x="4431962"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5" name="Oval 194">
            <a:extLst>
              <a:ext uri="{FF2B5EF4-FFF2-40B4-BE49-F238E27FC236}">
                <a16:creationId xmlns:a16="http://schemas.microsoft.com/office/drawing/2014/main" id="{69013A24-4B9A-4F79-B433-EBF3BC4B8938}"/>
              </a:ext>
            </a:extLst>
          </p:cNvPr>
          <p:cNvSpPr/>
          <p:nvPr/>
        </p:nvSpPr>
        <p:spPr>
          <a:xfrm>
            <a:off x="4525588"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6" name="Oval 195">
            <a:extLst>
              <a:ext uri="{FF2B5EF4-FFF2-40B4-BE49-F238E27FC236}">
                <a16:creationId xmlns:a16="http://schemas.microsoft.com/office/drawing/2014/main" id="{61B8CD6B-C5F4-4CE0-8092-AD29BBFCC858}"/>
              </a:ext>
            </a:extLst>
          </p:cNvPr>
          <p:cNvSpPr/>
          <p:nvPr/>
        </p:nvSpPr>
        <p:spPr>
          <a:xfrm>
            <a:off x="4619211"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7" name="Oval 196">
            <a:extLst>
              <a:ext uri="{FF2B5EF4-FFF2-40B4-BE49-F238E27FC236}">
                <a16:creationId xmlns:a16="http://schemas.microsoft.com/office/drawing/2014/main" id="{878FE9BA-B3AB-4B6F-AFDE-807487F7B74F}"/>
              </a:ext>
            </a:extLst>
          </p:cNvPr>
          <p:cNvSpPr/>
          <p:nvPr/>
        </p:nvSpPr>
        <p:spPr>
          <a:xfrm>
            <a:off x="4198437"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8" name="Oval 197">
            <a:extLst>
              <a:ext uri="{FF2B5EF4-FFF2-40B4-BE49-F238E27FC236}">
                <a16:creationId xmlns:a16="http://schemas.microsoft.com/office/drawing/2014/main" id="{535D3A2E-6831-4A9F-9DF0-78BB1BB4E5CD}"/>
              </a:ext>
            </a:extLst>
          </p:cNvPr>
          <p:cNvSpPr/>
          <p:nvPr/>
        </p:nvSpPr>
        <p:spPr>
          <a:xfrm>
            <a:off x="4292062"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9" name="Oval 198">
            <a:extLst>
              <a:ext uri="{FF2B5EF4-FFF2-40B4-BE49-F238E27FC236}">
                <a16:creationId xmlns:a16="http://schemas.microsoft.com/office/drawing/2014/main" id="{FC85BA2D-B898-4F55-8803-9265F61E9653}"/>
              </a:ext>
            </a:extLst>
          </p:cNvPr>
          <p:cNvSpPr/>
          <p:nvPr/>
        </p:nvSpPr>
        <p:spPr>
          <a:xfrm>
            <a:off x="4385686"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0" name="Oval 199">
            <a:extLst>
              <a:ext uri="{FF2B5EF4-FFF2-40B4-BE49-F238E27FC236}">
                <a16:creationId xmlns:a16="http://schemas.microsoft.com/office/drawing/2014/main" id="{16F14B64-191D-4E0F-871F-FC2468637914}"/>
              </a:ext>
            </a:extLst>
          </p:cNvPr>
          <p:cNvSpPr/>
          <p:nvPr/>
        </p:nvSpPr>
        <p:spPr>
          <a:xfrm>
            <a:off x="4479312"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1" name="Oval 200">
            <a:extLst>
              <a:ext uri="{FF2B5EF4-FFF2-40B4-BE49-F238E27FC236}">
                <a16:creationId xmlns:a16="http://schemas.microsoft.com/office/drawing/2014/main" id="{740E0B08-485C-4FD9-ABF6-C516AD76F472}"/>
              </a:ext>
            </a:extLst>
          </p:cNvPr>
          <p:cNvSpPr/>
          <p:nvPr/>
        </p:nvSpPr>
        <p:spPr>
          <a:xfrm>
            <a:off x="4572935"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2" name="Oval 201">
            <a:extLst>
              <a:ext uri="{FF2B5EF4-FFF2-40B4-BE49-F238E27FC236}">
                <a16:creationId xmlns:a16="http://schemas.microsoft.com/office/drawing/2014/main" id="{37CA0BBE-1BCB-4F49-89D6-9D63A38F8C80}"/>
              </a:ext>
            </a:extLst>
          </p:cNvPr>
          <p:cNvSpPr/>
          <p:nvPr/>
        </p:nvSpPr>
        <p:spPr>
          <a:xfrm>
            <a:off x="4243636" y="4653781"/>
            <a:ext cx="92980" cy="9298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3" name="Oval 202">
            <a:extLst>
              <a:ext uri="{FF2B5EF4-FFF2-40B4-BE49-F238E27FC236}">
                <a16:creationId xmlns:a16="http://schemas.microsoft.com/office/drawing/2014/main" id="{20B41215-9990-4B2C-B955-BD7215D167FE}"/>
              </a:ext>
            </a:extLst>
          </p:cNvPr>
          <p:cNvSpPr/>
          <p:nvPr/>
        </p:nvSpPr>
        <p:spPr>
          <a:xfrm>
            <a:off x="4337260"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4" name="Oval 203">
            <a:extLst>
              <a:ext uri="{FF2B5EF4-FFF2-40B4-BE49-F238E27FC236}">
                <a16:creationId xmlns:a16="http://schemas.microsoft.com/office/drawing/2014/main" id="{932EC9F1-83A0-4218-BE26-F0054662CE92}"/>
              </a:ext>
            </a:extLst>
          </p:cNvPr>
          <p:cNvSpPr/>
          <p:nvPr/>
        </p:nvSpPr>
        <p:spPr>
          <a:xfrm>
            <a:off x="4430885"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5" name="Oval 204">
            <a:extLst>
              <a:ext uri="{FF2B5EF4-FFF2-40B4-BE49-F238E27FC236}">
                <a16:creationId xmlns:a16="http://schemas.microsoft.com/office/drawing/2014/main" id="{FCCF811D-EFC7-468A-9756-FDEE88504A55}"/>
              </a:ext>
            </a:extLst>
          </p:cNvPr>
          <p:cNvSpPr/>
          <p:nvPr/>
        </p:nvSpPr>
        <p:spPr>
          <a:xfrm>
            <a:off x="4524509"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6" name="Oval 205">
            <a:extLst>
              <a:ext uri="{FF2B5EF4-FFF2-40B4-BE49-F238E27FC236}">
                <a16:creationId xmlns:a16="http://schemas.microsoft.com/office/drawing/2014/main" id="{CFD8D3DB-3F55-4C59-8AF9-56C49ACA30D9}"/>
              </a:ext>
            </a:extLst>
          </p:cNvPr>
          <p:cNvSpPr/>
          <p:nvPr/>
        </p:nvSpPr>
        <p:spPr>
          <a:xfrm>
            <a:off x="4292062" y="457307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7" name="Oval 206">
            <a:extLst>
              <a:ext uri="{FF2B5EF4-FFF2-40B4-BE49-F238E27FC236}">
                <a16:creationId xmlns:a16="http://schemas.microsoft.com/office/drawing/2014/main" id="{8FF823D4-F908-4960-9230-53D449CB8452}"/>
              </a:ext>
            </a:extLst>
          </p:cNvPr>
          <p:cNvSpPr/>
          <p:nvPr/>
        </p:nvSpPr>
        <p:spPr>
          <a:xfrm>
            <a:off x="4385686" y="457307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8" name="Oval 207">
            <a:extLst>
              <a:ext uri="{FF2B5EF4-FFF2-40B4-BE49-F238E27FC236}">
                <a16:creationId xmlns:a16="http://schemas.microsoft.com/office/drawing/2014/main" id="{933381E9-0105-4171-A8A0-AC0F2C3E8791}"/>
              </a:ext>
            </a:extLst>
          </p:cNvPr>
          <p:cNvSpPr/>
          <p:nvPr/>
        </p:nvSpPr>
        <p:spPr>
          <a:xfrm>
            <a:off x="4479311" y="457307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9" name="Oval 208">
            <a:extLst>
              <a:ext uri="{FF2B5EF4-FFF2-40B4-BE49-F238E27FC236}">
                <a16:creationId xmlns:a16="http://schemas.microsoft.com/office/drawing/2014/main" id="{A4FA76BF-B5A5-4EF2-B527-740C34A5DD8D}"/>
              </a:ext>
            </a:extLst>
          </p:cNvPr>
          <p:cNvSpPr/>
          <p:nvPr/>
        </p:nvSpPr>
        <p:spPr>
          <a:xfrm>
            <a:off x="4618419"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10" name="Freeform: Shape 209">
            <a:extLst>
              <a:ext uri="{FF2B5EF4-FFF2-40B4-BE49-F238E27FC236}">
                <a16:creationId xmlns:a16="http://schemas.microsoft.com/office/drawing/2014/main" id="{CCEC6A2D-15D4-49A5-90DE-606B8DF9FE21}"/>
              </a:ext>
            </a:extLst>
          </p:cNvPr>
          <p:cNvSpPr/>
          <p:nvPr/>
        </p:nvSpPr>
        <p:spPr>
          <a:xfrm rot="10800000" flipV="1">
            <a:off x="3897315" y="4069743"/>
            <a:ext cx="880775" cy="929793"/>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12" name="Straight Arrow Connector 211">
            <a:extLst>
              <a:ext uri="{FF2B5EF4-FFF2-40B4-BE49-F238E27FC236}">
                <a16:creationId xmlns:a16="http://schemas.microsoft.com/office/drawing/2014/main" id="{D24F1AD9-8420-44B6-A04C-2B3076C10594}"/>
              </a:ext>
            </a:extLst>
          </p:cNvPr>
          <p:cNvCxnSpPr>
            <a:cxnSpLocks/>
          </p:cNvCxnSpPr>
          <p:nvPr/>
        </p:nvCxnSpPr>
        <p:spPr>
          <a:xfrm flipV="1">
            <a:off x="7361282" y="4610870"/>
            <a:ext cx="220629" cy="1753"/>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8B996C26-4FC3-4001-8760-DD2B4A96BDFD}"/>
              </a:ext>
            </a:extLst>
          </p:cNvPr>
          <p:cNvSpPr/>
          <p:nvPr/>
        </p:nvSpPr>
        <p:spPr>
          <a:xfrm>
            <a:off x="10653925" y="4330901"/>
            <a:ext cx="1002265" cy="602152"/>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14" name="Straight Connector 213">
            <a:extLst>
              <a:ext uri="{FF2B5EF4-FFF2-40B4-BE49-F238E27FC236}">
                <a16:creationId xmlns:a16="http://schemas.microsoft.com/office/drawing/2014/main" id="{DF39E50A-8909-4152-A000-14702C6761ED}"/>
              </a:ext>
            </a:extLst>
          </p:cNvPr>
          <p:cNvCxnSpPr/>
          <p:nvPr/>
        </p:nvCxnSpPr>
        <p:spPr>
          <a:xfrm>
            <a:off x="10511582" y="5057025"/>
            <a:ext cx="1286951"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4A5E2DF9-B7B1-4B01-90A6-A7A936156290}"/>
              </a:ext>
            </a:extLst>
          </p:cNvPr>
          <p:cNvGrpSpPr/>
          <p:nvPr/>
        </p:nvGrpSpPr>
        <p:grpSpPr>
          <a:xfrm>
            <a:off x="2770202" y="2586960"/>
            <a:ext cx="1355947" cy="260429"/>
            <a:chOff x="692150" y="1660524"/>
            <a:chExt cx="2000250" cy="384176"/>
          </a:xfrm>
        </p:grpSpPr>
        <p:grpSp>
          <p:nvGrpSpPr>
            <p:cNvPr id="330" name="Group 329">
              <a:extLst>
                <a:ext uri="{FF2B5EF4-FFF2-40B4-BE49-F238E27FC236}">
                  <a16:creationId xmlns:a16="http://schemas.microsoft.com/office/drawing/2014/main" id="{7BEA3F40-3764-44BF-9B51-F7CFA0E397B3}"/>
                </a:ext>
              </a:extLst>
            </p:cNvPr>
            <p:cNvGrpSpPr/>
            <p:nvPr/>
          </p:nvGrpSpPr>
          <p:grpSpPr>
            <a:xfrm>
              <a:off x="692150" y="1660524"/>
              <a:ext cx="609600" cy="384176"/>
              <a:chOff x="692150" y="1660524"/>
              <a:chExt cx="609600" cy="384176"/>
            </a:xfrm>
          </p:grpSpPr>
          <p:sp>
            <p:nvSpPr>
              <p:cNvPr id="345" name="Rectangle: Rounded Corners 344">
                <a:extLst>
                  <a:ext uri="{FF2B5EF4-FFF2-40B4-BE49-F238E27FC236}">
                    <a16:creationId xmlns:a16="http://schemas.microsoft.com/office/drawing/2014/main" id="{D4BE8AF8-8C6F-4CDB-9FF3-2A96D0273268}"/>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6" name="Trapezoid 345">
                <a:extLst>
                  <a:ext uri="{FF2B5EF4-FFF2-40B4-BE49-F238E27FC236}">
                    <a16:creationId xmlns:a16="http://schemas.microsoft.com/office/drawing/2014/main" id="{1B0E7DC1-5F50-4731-9945-BFA3F04B3A4C}"/>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47" name="Group 346">
                <a:extLst>
                  <a:ext uri="{FF2B5EF4-FFF2-40B4-BE49-F238E27FC236}">
                    <a16:creationId xmlns:a16="http://schemas.microsoft.com/office/drawing/2014/main" id="{4D392447-EAF8-435C-8972-BD12F26F9F1F}"/>
                  </a:ext>
                </a:extLst>
              </p:cNvPr>
              <p:cNvGrpSpPr/>
              <p:nvPr/>
            </p:nvGrpSpPr>
            <p:grpSpPr>
              <a:xfrm>
                <a:off x="745866" y="1887278"/>
                <a:ext cx="502169" cy="117994"/>
                <a:chOff x="737949" y="1892300"/>
                <a:chExt cx="502169" cy="117994"/>
              </a:xfrm>
            </p:grpSpPr>
            <p:sp>
              <p:nvSpPr>
                <p:cNvPr id="348" name="Oval 347">
                  <a:extLst>
                    <a:ext uri="{FF2B5EF4-FFF2-40B4-BE49-F238E27FC236}">
                      <a16:creationId xmlns:a16="http://schemas.microsoft.com/office/drawing/2014/main" id="{36CFE22B-3635-44A0-B0D4-171733CFA47C}"/>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9" name="Oval 348">
                  <a:extLst>
                    <a:ext uri="{FF2B5EF4-FFF2-40B4-BE49-F238E27FC236}">
                      <a16:creationId xmlns:a16="http://schemas.microsoft.com/office/drawing/2014/main" id="{5FB1E68F-E8F5-49C0-952C-D43A58A8C300}"/>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0" name="Oval 349">
                  <a:extLst>
                    <a:ext uri="{FF2B5EF4-FFF2-40B4-BE49-F238E27FC236}">
                      <a16:creationId xmlns:a16="http://schemas.microsoft.com/office/drawing/2014/main" id="{880A03F4-6B10-4E62-98E6-098343F2A6D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331" name="Group 330">
              <a:extLst>
                <a:ext uri="{FF2B5EF4-FFF2-40B4-BE49-F238E27FC236}">
                  <a16:creationId xmlns:a16="http://schemas.microsoft.com/office/drawing/2014/main" id="{A9A9E01A-C160-4156-85D3-50225C7DD005}"/>
                </a:ext>
              </a:extLst>
            </p:cNvPr>
            <p:cNvGrpSpPr/>
            <p:nvPr/>
          </p:nvGrpSpPr>
          <p:grpSpPr>
            <a:xfrm>
              <a:off x="1387475" y="1660524"/>
              <a:ext cx="609600" cy="384176"/>
              <a:chOff x="692150" y="1660524"/>
              <a:chExt cx="609600" cy="384176"/>
            </a:xfrm>
          </p:grpSpPr>
          <p:sp>
            <p:nvSpPr>
              <p:cNvPr id="339" name="Rectangle: Rounded Corners 338">
                <a:extLst>
                  <a:ext uri="{FF2B5EF4-FFF2-40B4-BE49-F238E27FC236}">
                    <a16:creationId xmlns:a16="http://schemas.microsoft.com/office/drawing/2014/main" id="{B655B600-8ACD-4EF2-B62E-FFA18E21A922}"/>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0" name="Trapezoid 339">
                <a:extLst>
                  <a:ext uri="{FF2B5EF4-FFF2-40B4-BE49-F238E27FC236}">
                    <a16:creationId xmlns:a16="http://schemas.microsoft.com/office/drawing/2014/main" id="{4896B25F-EC29-45AB-BC22-520B630471A3}"/>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41" name="Group 340">
                <a:extLst>
                  <a:ext uri="{FF2B5EF4-FFF2-40B4-BE49-F238E27FC236}">
                    <a16:creationId xmlns:a16="http://schemas.microsoft.com/office/drawing/2014/main" id="{3B44496A-E0FF-44EF-BBDA-6AA56C7CF89A}"/>
                  </a:ext>
                </a:extLst>
              </p:cNvPr>
              <p:cNvGrpSpPr/>
              <p:nvPr/>
            </p:nvGrpSpPr>
            <p:grpSpPr>
              <a:xfrm>
                <a:off x="745866" y="1887278"/>
                <a:ext cx="502169" cy="117994"/>
                <a:chOff x="737949" y="1892300"/>
                <a:chExt cx="502169" cy="117994"/>
              </a:xfrm>
            </p:grpSpPr>
            <p:sp>
              <p:nvSpPr>
                <p:cNvPr id="342" name="Oval 341">
                  <a:extLst>
                    <a:ext uri="{FF2B5EF4-FFF2-40B4-BE49-F238E27FC236}">
                      <a16:creationId xmlns:a16="http://schemas.microsoft.com/office/drawing/2014/main" id="{BCB947BC-613C-49DC-8DD7-9F9E96D42E2B}"/>
                    </a:ext>
                  </a:extLst>
                </p:cNvPr>
                <p:cNvSpPr/>
                <p:nvPr/>
              </p:nvSpPr>
              <p:spPr>
                <a:xfrm>
                  <a:off x="737949" y="1892300"/>
                  <a:ext cx="117994" cy="117994"/>
                </a:xfrm>
                <a:prstGeom prst="ellipse">
                  <a:avLst/>
                </a:prstGeom>
                <a:solidFill>
                  <a:srgbClr val="DA901E"/>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3" name="Oval 342">
                  <a:extLst>
                    <a:ext uri="{FF2B5EF4-FFF2-40B4-BE49-F238E27FC236}">
                      <a16:creationId xmlns:a16="http://schemas.microsoft.com/office/drawing/2014/main" id="{B1C34AE9-4DF1-4B77-AC0B-B1E5DCDA27D8}"/>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4" name="Oval 343">
                  <a:extLst>
                    <a:ext uri="{FF2B5EF4-FFF2-40B4-BE49-F238E27FC236}">
                      <a16:creationId xmlns:a16="http://schemas.microsoft.com/office/drawing/2014/main" id="{4AF7697E-AEC0-4F0D-81DE-00923E37EFA2}"/>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332" name="Group 331">
              <a:extLst>
                <a:ext uri="{FF2B5EF4-FFF2-40B4-BE49-F238E27FC236}">
                  <a16:creationId xmlns:a16="http://schemas.microsoft.com/office/drawing/2014/main" id="{85FA52F0-9934-478B-8996-BE00E6CFDDFB}"/>
                </a:ext>
              </a:extLst>
            </p:cNvPr>
            <p:cNvGrpSpPr/>
            <p:nvPr/>
          </p:nvGrpSpPr>
          <p:grpSpPr>
            <a:xfrm>
              <a:off x="2082800" y="1660524"/>
              <a:ext cx="609600" cy="384176"/>
              <a:chOff x="692150" y="1660524"/>
              <a:chExt cx="609600" cy="384176"/>
            </a:xfrm>
          </p:grpSpPr>
          <p:sp>
            <p:nvSpPr>
              <p:cNvPr id="333" name="Rectangle: Rounded Corners 332">
                <a:extLst>
                  <a:ext uri="{FF2B5EF4-FFF2-40B4-BE49-F238E27FC236}">
                    <a16:creationId xmlns:a16="http://schemas.microsoft.com/office/drawing/2014/main" id="{044FE296-ADBE-4891-A60A-D9654D7F2A9F}"/>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4" name="Trapezoid 333">
                <a:extLst>
                  <a:ext uri="{FF2B5EF4-FFF2-40B4-BE49-F238E27FC236}">
                    <a16:creationId xmlns:a16="http://schemas.microsoft.com/office/drawing/2014/main" id="{6C721036-60B0-4D0A-9AF8-01F5074307E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35" name="Group 334">
                <a:extLst>
                  <a:ext uri="{FF2B5EF4-FFF2-40B4-BE49-F238E27FC236}">
                    <a16:creationId xmlns:a16="http://schemas.microsoft.com/office/drawing/2014/main" id="{C8EFE703-5C37-4E36-BD29-4104EB8C233A}"/>
                  </a:ext>
                </a:extLst>
              </p:cNvPr>
              <p:cNvGrpSpPr/>
              <p:nvPr/>
            </p:nvGrpSpPr>
            <p:grpSpPr>
              <a:xfrm>
                <a:off x="745866" y="1887278"/>
                <a:ext cx="502169" cy="117994"/>
                <a:chOff x="737949" y="1892300"/>
                <a:chExt cx="502169" cy="117994"/>
              </a:xfrm>
            </p:grpSpPr>
            <p:sp>
              <p:nvSpPr>
                <p:cNvPr id="336" name="Oval 335">
                  <a:extLst>
                    <a:ext uri="{FF2B5EF4-FFF2-40B4-BE49-F238E27FC236}">
                      <a16:creationId xmlns:a16="http://schemas.microsoft.com/office/drawing/2014/main" id="{CB3E67EB-564A-4E77-A9E7-0B63F7DA8D63}"/>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7" name="Oval 336">
                  <a:extLst>
                    <a:ext uri="{FF2B5EF4-FFF2-40B4-BE49-F238E27FC236}">
                      <a16:creationId xmlns:a16="http://schemas.microsoft.com/office/drawing/2014/main" id="{2138D712-8877-4203-B67C-3DB1B88ECF5F}"/>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8" name="Oval 337">
                  <a:extLst>
                    <a:ext uri="{FF2B5EF4-FFF2-40B4-BE49-F238E27FC236}">
                      <a16:creationId xmlns:a16="http://schemas.microsoft.com/office/drawing/2014/main" id="{E0929800-3B6B-41CD-8D20-F6FDA6ECFC87}"/>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grpSp>
        <p:nvGrpSpPr>
          <p:cNvPr id="2" name="Group 1">
            <a:extLst>
              <a:ext uri="{FF2B5EF4-FFF2-40B4-BE49-F238E27FC236}">
                <a16:creationId xmlns:a16="http://schemas.microsoft.com/office/drawing/2014/main" id="{C7DB5E6E-38B2-4DB3-9C5E-35C2EAB310C3}"/>
              </a:ext>
            </a:extLst>
          </p:cNvPr>
          <p:cNvGrpSpPr/>
          <p:nvPr/>
        </p:nvGrpSpPr>
        <p:grpSpPr>
          <a:xfrm>
            <a:off x="5260396" y="4395407"/>
            <a:ext cx="515098" cy="428305"/>
            <a:chOff x="5365877" y="4483047"/>
            <a:chExt cx="525427" cy="436893"/>
          </a:xfrm>
        </p:grpSpPr>
        <p:sp>
          <p:nvSpPr>
            <p:cNvPr id="167" name="Rectangle 166">
              <a:extLst>
                <a:ext uri="{FF2B5EF4-FFF2-40B4-BE49-F238E27FC236}">
                  <a16:creationId xmlns:a16="http://schemas.microsoft.com/office/drawing/2014/main" id="{E30EF819-535D-4204-A5B4-2BC5599422F8}"/>
                </a:ext>
              </a:extLst>
            </p:cNvPr>
            <p:cNvSpPr/>
            <p:nvPr/>
          </p:nvSpPr>
          <p:spPr>
            <a:xfrm>
              <a:off x="5414427" y="4520474"/>
              <a:ext cx="428326" cy="3620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241" name="Group 240">
              <a:extLst>
                <a:ext uri="{FF2B5EF4-FFF2-40B4-BE49-F238E27FC236}">
                  <a16:creationId xmlns:a16="http://schemas.microsoft.com/office/drawing/2014/main" id="{49B8B3DE-16F3-4CA8-A965-9EF404DCFB38}"/>
                </a:ext>
              </a:extLst>
            </p:cNvPr>
            <p:cNvGrpSpPr/>
            <p:nvPr/>
          </p:nvGrpSpPr>
          <p:grpSpPr>
            <a:xfrm>
              <a:off x="5365877" y="4483047"/>
              <a:ext cx="525427" cy="436893"/>
              <a:chOff x="1801603" y="944063"/>
              <a:chExt cx="1288426" cy="1071326"/>
            </a:xfrm>
            <a:solidFill>
              <a:srgbClr val="3955A3"/>
            </a:solidFill>
          </p:grpSpPr>
          <p:sp>
            <p:nvSpPr>
              <p:cNvPr id="245" name="Freeform: Shape 244">
                <a:extLst>
                  <a:ext uri="{FF2B5EF4-FFF2-40B4-BE49-F238E27FC236}">
                    <a16:creationId xmlns:a16="http://schemas.microsoft.com/office/drawing/2014/main" id="{537D4D7F-2784-4771-BA0D-AA6DDDCD99C3}"/>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24" name="Freeform: Shape 323">
                <a:extLst>
                  <a:ext uri="{FF2B5EF4-FFF2-40B4-BE49-F238E27FC236}">
                    <a16:creationId xmlns:a16="http://schemas.microsoft.com/office/drawing/2014/main" id="{C92E7B88-278A-4A57-80C4-A8546944BBD9}"/>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242" name="Group 241">
              <a:extLst>
                <a:ext uri="{FF2B5EF4-FFF2-40B4-BE49-F238E27FC236}">
                  <a16:creationId xmlns:a16="http://schemas.microsoft.com/office/drawing/2014/main" id="{1FC4B226-5241-44B1-8F21-04CEBEF39249}"/>
                </a:ext>
              </a:extLst>
            </p:cNvPr>
            <p:cNvGrpSpPr/>
            <p:nvPr/>
          </p:nvGrpSpPr>
          <p:grpSpPr>
            <a:xfrm>
              <a:off x="5559038" y="4648730"/>
              <a:ext cx="139104" cy="139104"/>
              <a:chOff x="3928879" y="3037760"/>
              <a:chExt cx="201168" cy="201168"/>
            </a:xfrm>
          </p:grpSpPr>
          <p:sp>
            <p:nvSpPr>
              <p:cNvPr id="243" name="Oval 242">
                <a:extLst>
                  <a:ext uri="{FF2B5EF4-FFF2-40B4-BE49-F238E27FC236}">
                    <a16:creationId xmlns:a16="http://schemas.microsoft.com/office/drawing/2014/main" id="{92C0ADF4-3940-48E4-A143-075F59E4929A}"/>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44" name="Oval 243">
                <a:extLst>
                  <a:ext uri="{FF2B5EF4-FFF2-40B4-BE49-F238E27FC236}">
                    <a16:creationId xmlns:a16="http://schemas.microsoft.com/office/drawing/2014/main" id="{04FAE510-BDF8-4F05-A636-7712AE7DF8E5}"/>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217" name="Group 216">
            <a:extLst>
              <a:ext uri="{FF2B5EF4-FFF2-40B4-BE49-F238E27FC236}">
                <a16:creationId xmlns:a16="http://schemas.microsoft.com/office/drawing/2014/main" id="{DC052A5A-08A0-4126-AC65-B85CFB7C9D7F}"/>
              </a:ext>
            </a:extLst>
          </p:cNvPr>
          <p:cNvGrpSpPr/>
          <p:nvPr/>
        </p:nvGrpSpPr>
        <p:grpSpPr>
          <a:xfrm>
            <a:off x="3737002" y="4110320"/>
            <a:ext cx="297534" cy="297534"/>
            <a:chOff x="5120176" y="1789043"/>
            <a:chExt cx="438912" cy="438912"/>
          </a:xfrm>
        </p:grpSpPr>
        <p:sp>
          <p:nvSpPr>
            <p:cNvPr id="239" name="Rectangle 238">
              <a:extLst>
                <a:ext uri="{FF2B5EF4-FFF2-40B4-BE49-F238E27FC236}">
                  <a16:creationId xmlns:a16="http://schemas.microsoft.com/office/drawing/2014/main" id="{BC3A2942-5BF3-4B3B-92E9-AB4926576F21}"/>
                </a:ext>
              </a:extLst>
            </p:cNvPr>
            <p:cNvSpPr/>
            <p:nvPr/>
          </p:nvSpPr>
          <p:spPr>
            <a:xfrm>
              <a:off x="5120176" y="178904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240" name="Graphic 4">
              <a:extLst>
                <a:ext uri="{FF2B5EF4-FFF2-40B4-BE49-F238E27FC236}">
                  <a16:creationId xmlns:a16="http://schemas.microsoft.com/office/drawing/2014/main" id="{527EE6AB-4F14-4A7C-A17A-A5DF704F11D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56752" y="1825619"/>
              <a:ext cx="365760" cy="365760"/>
            </a:xfrm>
            <a:prstGeom prst="rect">
              <a:avLst/>
            </a:prstGeom>
          </p:spPr>
        </p:pic>
      </p:grpSp>
      <p:grpSp>
        <p:nvGrpSpPr>
          <p:cNvPr id="219" name="Group 218">
            <a:extLst>
              <a:ext uri="{FF2B5EF4-FFF2-40B4-BE49-F238E27FC236}">
                <a16:creationId xmlns:a16="http://schemas.microsoft.com/office/drawing/2014/main" id="{7B539136-961D-4C83-91F2-5582FB46EFBB}"/>
              </a:ext>
            </a:extLst>
          </p:cNvPr>
          <p:cNvGrpSpPr/>
          <p:nvPr/>
        </p:nvGrpSpPr>
        <p:grpSpPr>
          <a:xfrm>
            <a:off x="6617947" y="4409312"/>
            <a:ext cx="515098" cy="428305"/>
            <a:chOff x="4200169" y="4290185"/>
            <a:chExt cx="759856" cy="631821"/>
          </a:xfrm>
        </p:grpSpPr>
        <p:grpSp>
          <p:nvGrpSpPr>
            <p:cNvPr id="231" name="Group 230">
              <a:extLst>
                <a:ext uri="{FF2B5EF4-FFF2-40B4-BE49-F238E27FC236}">
                  <a16:creationId xmlns:a16="http://schemas.microsoft.com/office/drawing/2014/main" id="{F48B01A2-75AF-482C-8B61-96D26D5BF4D6}"/>
                </a:ext>
              </a:extLst>
            </p:cNvPr>
            <p:cNvGrpSpPr/>
            <p:nvPr/>
          </p:nvGrpSpPr>
          <p:grpSpPr>
            <a:xfrm>
              <a:off x="4200169" y="4290185"/>
              <a:ext cx="759856" cy="631821"/>
              <a:chOff x="1801603" y="944063"/>
              <a:chExt cx="1288426" cy="1071326"/>
            </a:xfrm>
            <a:solidFill>
              <a:srgbClr val="006DD6"/>
            </a:solidFill>
          </p:grpSpPr>
          <p:sp>
            <p:nvSpPr>
              <p:cNvPr id="235" name="Freeform: Shape 234">
                <a:extLst>
                  <a:ext uri="{FF2B5EF4-FFF2-40B4-BE49-F238E27FC236}">
                    <a16:creationId xmlns:a16="http://schemas.microsoft.com/office/drawing/2014/main" id="{EB205B28-1A94-4388-B809-3C6EF6A8B60F}"/>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6" name="Freeform: Shape 235">
                <a:extLst>
                  <a:ext uri="{FF2B5EF4-FFF2-40B4-BE49-F238E27FC236}">
                    <a16:creationId xmlns:a16="http://schemas.microsoft.com/office/drawing/2014/main" id="{6CC162AB-AD7B-44FB-8004-121DCBB29E5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232" name="Group 231">
              <a:extLst>
                <a:ext uri="{FF2B5EF4-FFF2-40B4-BE49-F238E27FC236}">
                  <a16:creationId xmlns:a16="http://schemas.microsoft.com/office/drawing/2014/main" id="{67BABB6F-9542-4E10-88DE-18A632A2E9B5}"/>
                </a:ext>
              </a:extLst>
            </p:cNvPr>
            <p:cNvGrpSpPr/>
            <p:nvPr/>
          </p:nvGrpSpPr>
          <p:grpSpPr>
            <a:xfrm>
              <a:off x="4479513" y="4529791"/>
              <a:ext cx="201168" cy="201168"/>
              <a:chOff x="3928879" y="3037760"/>
              <a:chExt cx="201168" cy="201168"/>
            </a:xfrm>
          </p:grpSpPr>
          <p:sp>
            <p:nvSpPr>
              <p:cNvPr id="233" name="Oval 232">
                <a:extLst>
                  <a:ext uri="{FF2B5EF4-FFF2-40B4-BE49-F238E27FC236}">
                    <a16:creationId xmlns:a16="http://schemas.microsoft.com/office/drawing/2014/main" id="{5E00F680-66BA-41BB-B34A-639982A63DD5}"/>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4" name="Oval 233">
                <a:extLst>
                  <a:ext uri="{FF2B5EF4-FFF2-40B4-BE49-F238E27FC236}">
                    <a16:creationId xmlns:a16="http://schemas.microsoft.com/office/drawing/2014/main" id="{917468DA-CDE3-4724-BB25-1D1136F28EA4}"/>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pic>
        <p:nvPicPr>
          <p:cNvPr id="220" name="Picture 219" descr="A picture containing vector graphics&#10;&#10;Description generated with high confidence">
            <a:extLst>
              <a:ext uri="{FF2B5EF4-FFF2-40B4-BE49-F238E27FC236}">
                <a16:creationId xmlns:a16="http://schemas.microsoft.com/office/drawing/2014/main" id="{1268E144-0E86-42C6-AE3D-294985070C9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4282" y="4108893"/>
            <a:ext cx="1007018" cy="1007018"/>
          </a:xfrm>
          <a:prstGeom prst="rect">
            <a:avLst/>
          </a:prstGeom>
        </p:spPr>
      </p:pic>
      <p:sp>
        <p:nvSpPr>
          <p:cNvPr id="221" name="Rectangle 220">
            <a:extLst>
              <a:ext uri="{FF2B5EF4-FFF2-40B4-BE49-F238E27FC236}">
                <a16:creationId xmlns:a16="http://schemas.microsoft.com/office/drawing/2014/main" id="{5311C993-8802-417E-B662-16C9324A5E4B}"/>
              </a:ext>
            </a:extLst>
          </p:cNvPr>
          <p:cNvSpPr/>
          <p:nvPr/>
        </p:nvSpPr>
        <p:spPr>
          <a:xfrm>
            <a:off x="8204980" y="4231316"/>
            <a:ext cx="251819" cy="24536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222" name="Group 221">
            <a:extLst>
              <a:ext uri="{FF2B5EF4-FFF2-40B4-BE49-F238E27FC236}">
                <a16:creationId xmlns:a16="http://schemas.microsoft.com/office/drawing/2014/main" id="{CF5C4AF9-6B44-48C1-B776-ED3668BD1EED}"/>
              </a:ext>
            </a:extLst>
          </p:cNvPr>
          <p:cNvGrpSpPr/>
          <p:nvPr/>
        </p:nvGrpSpPr>
        <p:grpSpPr>
          <a:xfrm>
            <a:off x="8228785" y="4285124"/>
            <a:ext cx="180793" cy="180793"/>
            <a:chOff x="8867775" y="3181350"/>
            <a:chExt cx="266700" cy="266700"/>
          </a:xfrm>
        </p:grpSpPr>
        <p:sp>
          <p:nvSpPr>
            <p:cNvPr id="229" name="Oval 228">
              <a:extLst>
                <a:ext uri="{FF2B5EF4-FFF2-40B4-BE49-F238E27FC236}">
                  <a16:creationId xmlns:a16="http://schemas.microsoft.com/office/drawing/2014/main" id="{4A27E710-4917-4B4C-8FC7-401445511C1F}"/>
                </a:ext>
              </a:extLst>
            </p:cNvPr>
            <p:cNvSpPr/>
            <p:nvPr/>
          </p:nvSpPr>
          <p:spPr>
            <a:xfrm>
              <a:off x="8932545" y="3246120"/>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0" name="Rectangle: Rounded Corners 229">
              <a:extLst>
                <a:ext uri="{FF2B5EF4-FFF2-40B4-BE49-F238E27FC236}">
                  <a16:creationId xmlns:a16="http://schemas.microsoft.com/office/drawing/2014/main" id="{093B82A7-8FFE-46FD-9A60-04F15776EFC4}"/>
                </a:ext>
              </a:extLst>
            </p:cNvPr>
            <p:cNvSpPr/>
            <p:nvPr/>
          </p:nvSpPr>
          <p:spPr>
            <a:xfrm>
              <a:off x="8867775" y="3181350"/>
              <a:ext cx="266700" cy="266700"/>
            </a:xfrm>
            <a:prstGeom prst="roundRect">
              <a:avLst/>
            </a:prstGeom>
            <a:noFill/>
            <a:ln w="5715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pic>
        <p:nvPicPr>
          <p:cNvPr id="223" name="Picture 222">
            <a:extLst>
              <a:ext uri="{FF2B5EF4-FFF2-40B4-BE49-F238E27FC236}">
                <a16:creationId xmlns:a16="http://schemas.microsoft.com/office/drawing/2014/main" id="{6131B85E-7BDA-4F26-B468-A3A852D9515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90771" y="4503886"/>
            <a:ext cx="272217" cy="217030"/>
          </a:xfrm>
          <a:prstGeom prst="rect">
            <a:avLst/>
          </a:prstGeom>
        </p:spPr>
      </p:pic>
      <p:cxnSp>
        <p:nvCxnSpPr>
          <p:cNvPr id="224" name="Straight Arrow Connector 223">
            <a:extLst>
              <a:ext uri="{FF2B5EF4-FFF2-40B4-BE49-F238E27FC236}">
                <a16:creationId xmlns:a16="http://schemas.microsoft.com/office/drawing/2014/main" id="{66A5B0C1-AD44-47DE-822D-F85682FA5B12}"/>
              </a:ext>
            </a:extLst>
          </p:cNvPr>
          <p:cNvCxnSpPr>
            <a:cxnSpLocks/>
          </p:cNvCxnSpPr>
          <p:nvPr/>
        </p:nvCxnSpPr>
        <p:spPr>
          <a:xfrm>
            <a:off x="8856118" y="4612402"/>
            <a:ext cx="446405" cy="0"/>
          </a:xfrm>
          <a:prstGeom prst="straightConnector1">
            <a:avLst/>
          </a:prstGeom>
          <a:ln w="57150">
            <a:solidFill>
              <a:srgbClr val="A8A9AD"/>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225" name="Picture 224">
            <a:extLst>
              <a:ext uri="{FF2B5EF4-FFF2-40B4-BE49-F238E27FC236}">
                <a16:creationId xmlns:a16="http://schemas.microsoft.com/office/drawing/2014/main" id="{4777CD53-8E48-4431-BFDA-A628A9DA50E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624572" y="4387712"/>
            <a:ext cx="450726" cy="449380"/>
          </a:xfrm>
          <a:prstGeom prst="rect">
            <a:avLst/>
          </a:prstGeom>
        </p:spPr>
      </p:pic>
      <p:cxnSp>
        <p:nvCxnSpPr>
          <p:cNvPr id="226" name="Straight Arrow Connector 225">
            <a:extLst>
              <a:ext uri="{FF2B5EF4-FFF2-40B4-BE49-F238E27FC236}">
                <a16:creationId xmlns:a16="http://schemas.microsoft.com/office/drawing/2014/main" id="{7E177DB2-FB94-4A66-8D04-45F55A2B0C2B}"/>
              </a:ext>
            </a:extLst>
          </p:cNvPr>
          <p:cNvCxnSpPr>
            <a:cxnSpLocks/>
          </p:cNvCxnSpPr>
          <p:nvPr/>
        </p:nvCxnSpPr>
        <p:spPr>
          <a:xfrm>
            <a:off x="10124132" y="4613477"/>
            <a:ext cx="446405" cy="0"/>
          </a:xfrm>
          <a:prstGeom prst="straightConnector1">
            <a:avLst/>
          </a:prstGeom>
          <a:ln w="57150">
            <a:solidFill>
              <a:srgbClr val="A8A9AD"/>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27" name="Freeform: Shape 226">
            <a:extLst>
              <a:ext uri="{FF2B5EF4-FFF2-40B4-BE49-F238E27FC236}">
                <a16:creationId xmlns:a16="http://schemas.microsoft.com/office/drawing/2014/main" id="{25C073A3-0957-46B5-A1C8-806EB6F9D5EB}"/>
              </a:ext>
            </a:extLst>
          </p:cNvPr>
          <p:cNvSpPr/>
          <p:nvPr/>
        </p:nvSpPr>
        <p:spPr>
          <a:xfrm>
            <a:off x="10927850" y="4437819"/>
            <a:ext cx="454415" cy="388318"/>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28" name="Oval 227">
            <a:extLst>
              <a:ext uri="{FF2B5EF4-FFF2-40B4-BE49-F238E27FC236}">
                <a16:creationId xmlns:a16="http://schemas.microsoft.com/office/drawing/2014/main" id="{850EE08C-64F6-4998-B0FA-5FE85684B0B4}"/>
              </a:ext>
            </a:extLst>
          </p:cNvPr>
          <p:cNvSpPr/>
          <p:nvPr/>
        </p:nvSpPr>
        <p:spPr>
          <a:xfrm>
            <a:off x="11093913" y="4661200"/>
            <a:ext cx="92980" cy="9298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2" name="TextBox 351">
            <a:extLst>
              <a:ext uri="{FF2B5EF4-FFF2-40B4-BE49-F238E27FC236}">
                <a16:creationId xmlns:a16="http://schemas.microsoft.com/office/drawing/2014/main" id="{E308042D-FC47-43A6-BB6D-ABE84134524B}"/>
              </a:ext>
            </a:extLst>
          </p:cNvPr>
          <p:cNvSpPr txBox="1"/>
          <p:nvPr/>
        </p:nvSpPr>
        <p:spPr>
          <a:xfrm>
            <a:off x="2468616" y="1756197"/>
            <a:ext cx="195614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Connected IoT devices producing data</a:t>
            </a:r>
          </a:p>
        </p:txBody>
      </p:sp>
      <p:sp>
        <p:nvSpPr>
          <p:cNvPr id="353" name="TextBox 352">
            <a:extLst>
              <a:ext uri="{FF2B5EF4-FFF2-40B4-BE49-F238E27FC236}">
                <a16:creationId xmlns:a16="http://schemas.microsoft.com/office/drawing/2014/main" id="{232E57CF-FEA5-4B28-ABA9-FC52F2EF600C}"/>
              </a:ext>
            </a:extLst>
          </p:cNvPr>
          <p:cNvSpPr txBox="1"/>
          <p:nvPr/>
        </p:nvSpPr>
        <p:spPr>
          <a:xfrm>
            <a:off x="2361851" y="4369140"/>
            <a:ext cx="164994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sent to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IoT Hub</a:t>
            </a:r>
          </a:p>
        </p:txBody>
      </p:sp>
      <p:sp>
        <p:nvSpPr>
          <p:cNvPr id="354" name="TextBox 353">
            <a:extLst>
              <a:ext uri="{FF2B5EF4-FFF2-40B4-BE49-F238E27FC236}">
                <a16:creationId xmlns:a16="http://schemas.microsoft.com/office/drawing/2014/main" id="{A01B4A6C-AD92-432D-BB2D-DFFAA1689AE6}"/>
              </a:ext>
            </a:extLst>
          </p:cNvPr>
          <p:cNvSpPr txBox="1"/>
          <p:nvPr/>
        </p:nvSpPr>
        <p:spPr>
          <a:xfrm>
            <a:off x="4757102" y="5179691"/>
            <a:ext cx="1531055"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with special condition routed to a function</a:t>
            </a:r>
          </a:p>
        </p:txBody>
      </p:sp>
      <p:sp>
        <p:nvSpPr>
          <p:cNvPr id="355" name="TextBox 354">
            <a:extLst>
              <a:ext uri="{FF2B5EF4-FFF2-40B4-BE49-F238E27FC236}">
                <a16:creationId xmlns:a16="http://schemas.microsoft.com/office/drawing/2014/main" id="{0CB7E17E-6E09-4773-8EDF-17D42E12C784}"/>
              </a:ext>
            </a:extLst>
          </p:cNvPr>
          <p:cNvSpPr txBox="1"/>
          <p:nvPr/>
        </p:nvSpPr>
        <p:spPr>
          <a:xfrm>
            <a:off x="6089835" y="5179691"/>
            <a:ext cx="1569325"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processes message...</a:t>
            </a:r>
          </a:p>
        </p:txBody>
      </p:sp>
      <p:sp>
        <p:nvSpPr>
          <p:cNvPr id="356" name="TextBox 355">
            <a:extLst>
              <a:ext uri="{FF2B5EF4-FFF2-40B4-BE49-F238E27FC236}">
                <a16:creationId xmlns:a16="http://schemas.microsoft.com/office/drawing/2014/main" id="{030DB48B-500D-4918-8E9E-4F4E140A1CAE}"/>
              </a:ext>
            </a:extLst>
          </p:cNvPr>
          <p:cNvSpPr txBox="1"/>
          <p:nvPr/>
        </p:nvSpPr>
        <p:spPr>
          <a:xfrm>
            <a:off x="9241657" y="5179691"/>
            <a:ext cx="1212239"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invokes Zendesk…</a:t>
            </a:r>
          </a:p>
        </p:txBody>
      </p:sp>
      <p:sp>
        <p:nvSpPr>
          <p:cNvPr id="357" name="TextBox 356">
            <a:extLst>
              <a:ext uri="{FF2B5EF4-FFF2-40B4-BE49-F238E27FC236}">
                <a16:creationId xmlns:a16="http://schemas.microsoft.com/office/drawing/2014/main" id="{16D214B6-FE3B-4D1B-918A-BB3BF3AD6B4A}"/>
              </a:ext>
            </a:extLst>
          </p:cNvPr>
          <p:cNvSpPr txBox="1"/>
          <p:nvPr/>
        </p:nvSpPr>
        <p:spPr>
          <a:xfrm>
            <a:off x="7661445" y="5179691"/>
            <a:ext cx="1315987"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calls Logic Apps</a:t>
            </a:r>
          </a:p>
        </p:txBody>
      </p:sp>
      <p:sp>
        <p:nvSpPr>
          <p:cNvPr id="358" name="TextBox 357">
            <a:extLst>
              <a:ext uri="{FF2B5EF4-FFF2-40B4-BE49-F238E27FC236}">
                <a16:creationId xmlns:a16="http://schemas.microsoft.com/office/drawing/2014/main" id="{A29C73E8-505E-4307-9400-F5B1F1587BD0}"/>
              </a:ext>
            </a:extLst>
          </p:cNvPr>
          <p:cNvSpPr txBox="1"/>
          <p:nvPr/>
        </p:nvSpPr>
        <p:spPr>
          <a:xfrm>
            <a:off x="10449523" y="5179691"/>
            <a:ext cx="141483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request device repair</a:t>
            </a:r>
          </a:p>
        </p:txBody>
      </p:sp>
      <p:grpSp>
        <p:nvGrpSpPr>
          <p:cNvPr id="11" name="Group 10">
            <a:extLst>
              <a:ext uri="{FF2B5EF4-FFF2-40B4-BE49-F238E27FC236}">
                <a16:creationId xmlns:a16="http://schemas.microsoft.com/office/drawing/2014/main" id="{0A36F1D6-13E2-4BFE-826D-D96606AA94AE}"/>
              </a:ext>
            </a:extLst>
          </p:cNvPr>
          <p:cNvGrpSpPr/>
          <p:nvPr/>
        </p:nvGrpSpPr>
        <p:grpSpPr>
          <a:xfrm>
            <a:off x="113098" y="4172693"/>
            <a:ext cx="2020784" cy="2431517"/>
            <a:chOff x="115365" y="4255868"/>
            <a:chExt cx="2061305" cy="2480274"/>
          </a:xfrm>
        </p:grpSpPr>
        <p:grpSp>
          <p:nvGrpSpPr>
            <p:cNvPr id="125" name="Group 124">
              <a:extLst>
                <a:ext uri="{FF2B5EF4-FFF2-40B4-BE49-F238E27FC236}">
                  <a16:creationId xmlns:a16="http://schemas.microsoft.com/office/drawing/2014/main" id="{89BE6B2B-840F-4820-B0FA-ABF833869EF0}"/>
                </a:ext>
              </a:extLst>
            </p:cNvPr>
            <p:cNvGrpSpPr/>
            <p:nvPr/>
          </p:nvGrpSpPr>
          <p:grpSpPr>
            <a:xfrm>
              <a:off x="143301" y="4255868"/>
              <a:ext cx="1935707" cy="582401"/>
              <a:chOff x="205661" y="237801"/>
              <a:chExt cx="1935707" cy="582401"/>
            </a:xfrm>
          </p:grpSpPr>
          <p:sp>
            <p:nvSpPr>
              <p:cNvPr id="127" name="TextBox 126">
                <a:extLst>
                  <a:ext uri="{FF2B5EF4-FFF2-40B4-BE49-F238E27FC236}">
                    <a16:creationId xmlns:a16="http://schemas.microsoft.com/office/drawing/2014/main" id="{9221A186-F25E-430B-AC0C-D4D4CDFD5CA1}"/>
                  </a:ext>
                </a:extLst>
              </p:cNvPr>
              <p:cNvSpPr txBox="1"/>
              <p:nvPr/>
            </p:nvSpPr>
            <p:spPr>
              <a:xfrm>
                <a:off x="205661" y="237801"/>
                <a:ext cx="1935707"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28" name="Group 127">
                <a:extLst>
                  <a:ext uri="{FF2B5EF4-FFF2-40B4-BE49-F238E27FC236}">
                    <a16:creationId xmlns:a16="http://schemas.microsoft.com/office/drawing/2014/main" id="{B7A9537D-6A96-4EAC-9250-8E23792DD9A1}"/>
                  </a:ext>
                </a:extLst>
              </p:cNvPr>
              <p:cNvGrpSpPr/>
              <p:nvPr/>
            </p:nvGrpSpPr>
            <p:grpSpPr>
              <a:xfrm>
                <a:off x="279889" y="512425"/>
                <a:ext cx="1787250" cy="307777"/>
                <a:chOff x="323998" y="512425"/>
                <a:chExt cx="1787250" cy="307777"/>
              </a:xfrm>
            </p:grpSpPr>
            <p:sp>
              <p:nvSpPr>
                <p:cNvPr id="129" name="TextBox 128">
                  <a:extLst>
                    <a:ext uri="{FF2B5EF4-FFF2-40B4-BE49-F238E27FC236}">
                      <a16:creationId xmlns:a16="http://schemas.microsoft.com/office/drawing/2014/main" id="{A8923176-8835-430B-AB7E-AD4561097FC6}"/>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Manufacturing</a:t>
                  </a:r>
                </a:p>
              </p:txBody>
            </p:sp>
            <p:cxnSp>
              <p:nvCxnSpPr>
                <p:cNvPr id="130" name="Straight Connector 129">
                  <a:extLst>
                    <a:ext uri="{FF2B5EF4-FFF2-40B4-BE49-F238E27FC236}">
                      <a16:creationId xmlns:a16="http://schemas.microsoft.com/office/drawing/2014/main" id="{6EB35CD5-3F31-42EC-9E8A-E7CB7DA6BF07}"/>
                    </a:ext>
                  </a:extLst>
                </p:cNvPr>
                <p:cNvCxnSpPr>
                  <a:cxnSpLocks/>
                </p:cNvCxnSpPr>
                <p:nvPr/>
              </p:nvCxnSpPr>
              <p:spPr>
                <a:xfrm>
                  <a:off x="323998" y="666313"/>
                  <a:ext cx="286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238187-C88A-4E78-B684-E5A1E4E65225}"/>
                    </a:ext>
                  </a:extLst>
                </p:cNvPr>
                <p:cNvCxnSpPr>
                  <a:cxnSpLocks/>
                </p:cNvCxnSpPr>
                <p:nvPr/>
              </p:nvCxnSpPr>
              <p:spPr>
                <a:xfrm>
                  <a:off x="1827784" y="666313"/>
                  <a:ext cx="2834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6" name="TextBox 125">
              <a:extLst>
                <a:ext uri="{FF2B5EF4-FFF2-40B4-BE49-F238E27FC236}">
                  <a16:creationId xmlns:a16="http://schemas.microsoft.com/office/drawing/2014/main" id="{E6A71B8F-8450-4936-AFC5-62000AFC551D}"/>
                </a:ext>
              </a:extLst>
            </p:cNvPr>
            <p:cNvSpPr txBox="1"/>
            <p:nvPr/>
          </p:nvSpPr>
          <p:spPr>
            <a:xfrm>
              <a:off x="115365" y="4920260"/>
              <a:ext cx="2061305"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manufacturing company uses IoT to monitor its machines. Functions detects anomalous data and triggers a message to Service department when repair is required.</a:t>
              </a:r>
            </a:p>
          </p:txBody>
        </p:sp>
      </p:grpSp>
      <p:sp>
        <p:nvSpPr>
          <p:cNvPr id="135" name="Isosceles Triangle 134">
            <a:extLst>
              <a:ext uri="{FF2B5EF4-FFF2-40B4-BE49-F238E27FC236}">
                <a16:creationId xmlns:a16="http://schemas.microsoft.com/office/drawing/2014/main" id="{25D49449-32D9-4326-9D21-15A221254FA2}"/>
              </a:ext>
            </a:extLst>
          </p:cNvPr>
          <p:cNvSpPr/>
          <p:nvPr/>
        </p:nvSpPr>
        <p:spPr>
          <a:xfrm rot="5400000">
            <a:off x="7537586" y="4509065"/>
            <a:ext cx="279072" cy="20536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 name="Title 2">
            <a:extLst>
              <a:ext uri="{FF2B5EF4-FFF2-40B4-BE49-F238E27FC236}">
                <a16:creationId xmlns:a16="http://schemas.microsoft.com/office/drawing/2014/main" id="{4898706F-F231-42BE-BA38-AA80D6064D9D}"/>
              </a:ext>
            </a:extLst>
          </p:cNvPr>
          <p:cNvSpPr>
            <a:spLocks noGrp="1"/>
          </p:cNvSpPr>
          <p:nvPr>
            <p:ph type="title"/>
          </p:nvPr>
        </p:nvSpPr>
        <p:spPr>
          <a:xfrm>
            <a:off x="2561900" y="289959"/>
            <a:ext cx="11655840" cy="1107996"/>
          </a:xfrm>
        </p:spPr>
        <p:txBody>
          <a:bodyPr/>
          <a:lstStyle/>
          <a:p>
            <a:r>
              <a:rPr lang="en-US">
                <a:gradFill>
                  <a:gsLst>
                    <a:gs pos="1250">
                      <a:schemeClr val="tx2"/>
                    </a:gs>
                    <a:gs pos="100000">
                      <a:schemeClr val="tx2"/>
                    </a:gs>
                  </a:gsLst>
                  <a:lin ang="5400000" scaled="0"/>
                </a:gradFill>
              </a:rPr>
              <a:t>IoT-connected</a:t>
            </a:r>
            <a:r>
              <a:rPr lang="en-US"/>
              <a:t> backends</a:t>
            </a:r>
            <a:br>
              <a:rPr lang="en-US"/>
            </a:br>
            <a:endParaRPr lang="en-US"/>
          </a:p>
        </p:txBody>
      </p:sp>
    </p:spTree>
    <p:extLst>
      <p:ext uri="{BB962C8B-B14F-4D97-AF65-F5344CB8AC3E}">
        <p14:creationId xmlns:p14="http://schemas.microsoft.com/office/powerpoint/2010/main" val="23240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2055" descr="A picture containing window, indoor, sitting, floor&#10;&#10;Description generated with very high confidence">
            <a:extLst>
              <a:ext uri="{FF2B5EF4-FFF2-40B4-BE49-F238E27FC236}">
                <a16:creationId xmlns:a16="http://schemas.microsoft.com/office/drawing/2014/main" id="{70403426-C08B-44C2-8D26-9E4F86D733F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7"/>
            <a:ext cx="2222388" cy="6857027"/>
          </a:xfrm>
          <a:prstGeom prst="rect">
            <a:avLst/>
          </a:prstGeom>
        </p:spPr>
      </p:pic>
      <p:sp>
        <p:nvSpPr>
          <p:cNvPr id="123" name="Rectangle 122">
            <a:extLst>
              <a:ext uri="{FF2B5EF4-FFF2-40B4-BE49-F238E27FC236}">
                <a16:creationId xmlns:a16="http://schemas.microsoft.com/office/drawing/2014/main" id="{0E647353-4F09-4D8C-9A68-2C25793A9977}"/>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4D62489-AA36-4597-A798-6D06CE5DC81E}"/>
              </a:ext>
            </a:extLst>
          </p:cNvPr>
          <p:cNvGrpSpPr/>
          <p:nvPr/>
        </p:nvGrpSpPr>
        <p:grpSpPr>
          <a:xfrm>
            <a:off x="113098" y="233613"/>
            <a:ext cx="2035686" cy="2220308"/>
            <a:chOff x="115365" y="237801"/>
            <a:chExt cx="2076506" cy="2264830"/>
          </a:xfrm>
        </p:grpSpPr>
        <p:sp>
          <p:nvSpPr>
            <p:cNvPr id="127" name="TextBox 126">
              <a:extLst>
                <a:ext uri="{FF2B5EF4-FFF2-40B4-BE49-F238E27FC236}">
                  <a16:creationId xmlns:a16="http://schemas.microsoft.com/office/drawing/2014/main" id="{9221A186-F25E-430B-AC0C-D4D4CDFD5CA1}"/>
                </a:ext>
              </a:extLst>
            </p:cNvPr>
            <p:cNvSpPr txBox="1"/>
            <p:nvPr/>
          </p:nvSpPr>
          <p:spPr>
            <a:xfrm>
              <a:off x="204944" y="237801"/>
              <a:ext cx="1813361" cy="338554"/>
            </a:xfrm>
            <a:prstGeom prst="rect">
              <a:avLst/>
            </a:prstGeom>
            <a:noFill/>
          </p:spPr>
          <p:txBody>
            <a:bodyPr wrap="square" rtlCol="0">
              <a:spAutoFit/>
            </a:bodyPr>
            <a:lstStyle/>
            <a:p>
              <a:pPr algn="ctr" defTabSz="914314">
                <a:defRPr/>
              </a:pP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28" name="Group 127">
              <a:extLst>
                <a:ext uri="{FF2B5EF4-FFF2-40B4-BE49-F238E27FC236}">
                  <a16:creationId xmlns:a16="http://schemas.microsoft.com/office/drawing/2014/main" id="{B7A9537D-6A96-4EAC-9250-8E23792DD9A1}"/>
                </a:ext>
              </a:extLst>
            </p:cNvPr>
            <p:cNvGrpSpPr/>
            <p:nvPr/>
          </p:nvGrpSpPr>
          <p:grpSpPr>
            <a:xfrm>
              <a:off x="218319" y="512425"/>
              <a:ext cx="1787250" cy="307777"/>
              <a:chOff x="255683" y="512425"/>
              <a:chExt cx="1787250" cy="307777"/>
            </a:xfrm>
          </p:grpSpPr>
          <p:sp>
            <p:nvSpPr>
              <p:cNvPr id="129" name="TextBox 128">
                <a:extLst>
                  <a:ext uri="{FF2B5EF4-FFF2-40B4-BE49-F238E27FC236}">
                    <a16:creationId xmlns:a16="http://schemas.microsoft.com/office/drawing/2014/main" id="{A8923176-8835-430B-AB7E-AD4561097FC6}"/>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Hospitality</a:t>
                </a:r>
              </a:p>
            </p:txBody>
          </p:sp>
          <p:cxnSp>
            <p:nvCxnSpPr>
              <p:cNvPr id="130" name="Straight Connector 129">
                <a:extLst>
                  <a:ext uri="{FF2B5EF4-FFF2-40B4-BE49-F238E27FC236}">
                    <a16:creationId xmlns:a16="http://schemas.microsoft.com/office/drawing/2014/main" id="{6EB35CD5-3F31-42EC-9E8A-E7CB7DA6BF07}"/>
                  </a:ext>
                </a:extLst>
              </p:cNvPr>
              <p:cNvCxnSpPr>
                <a:cxnSpLocks/>
              </p:cNvCxnSpPr>
              <p:nvPr/>
            </p:nvCxnSpPr>
            <p:spPr>
              <a:xfrm>
                <a:off x="255683" y="666313"/>
                <a:ext cx="438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238187-C88A-4E78-B684-E5A1E4E65225}"/>
                  </a:ext>
                </a:extLst>
              </p:cNvPr>
              <p:cNvCxnSpPr>
                <a:cxnSpLocks/>
              </p:cNvCxnSpPr>
              <p:nvPr/>
            </p:nvCxnSpPr>
            <p:spPr>
              <a:xfrm>
                <a:off x="1601811" y="666313"/>
                <a:ext cx="4411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E6A71B8F-8450-4936-AFC5-62000AFC551D}"/>
                </a:ext>
              </a:extLst>
            </p:cNvPr>
            <p:cNvSpPr txBox="1"/>
            <p:nvPr/>
          </p:nvSpPr>
          <p:spPr>
            <a:xfrm>
              <a:off x="115365" y="902193"/>
              <a:ext cx="2076506" cy="160043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914314">
                <a:defRPr/>
              </a:pP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Customer asks for available vacation accommodations on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her smartphone. A serverless bot deciphers the request and returns vacation options. </a:t>
              </a:r>
            </a:p>
          </p:txBody>
        </p:sp>
      </p:grpSp>
      <p:cxnSp>
        <p:nvCxnSpPr>
          <p:cNvPr id="45" name="Straight Arrow Connector 44">
            <a:extLst>
              <a:ext uri="{FF2B5EF4-FFF2-40B4-BE49-F238E27FC236}">
                <a16:creationId xmlns:a16="http://schemas.microsoft.com/office/drawing/2014/main" id="{12A30C6F-116E-4779-A585-683ECB6F6A32}"/>
              </a:ext>
            </a:extLst>
          </p:cNvPr>
          <p:cNvCxnSpPr>
            <a:cxnSpLocks/>
          </p:cNvCxnSpPr>
          <p:nvPr/>
        </p:nvCxnSpPr>
        <p:spPr>
          <a:xfrm>
            <a:off x="4025911" y="3332432"/>
            <a:ext cx="1539396"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6CE29AD5-622C-4C76-BE27-23A7A017EF19}"/>
              </a:ext>
            </a:extLst>
          </p:cNvPr>
          <p:cNvSpPr/>
          <p:nvPr/>
        </p:nvSpPr>
        <p:spPr>
          <a:xfrm>
            <a:off x="2826787" y="2428191"/>
            <a:ext cx="1099682" cy="1808485"/>
          </a:xfrm>
          <a:prstGeom prst="roundRect">
            <a:avLst>
              <a:gd name="adj" fmla="val 9084"/>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4" name="Oval 13">
            <a:extLst>
              <a:ext uri="{FF2B5EF4-FFF2-40B4-BE49-F238E27FC236}">
                <a16:creationId xmlns:a16="http://schemas.microsoft.com/office/drawing/2014/main" id="{6B5A679B-4C7C-41FB-B28C-AC21936D5A69}"/>
              </a:ext>
            </a:extLst>
          </p:cNvPr>
          <p:cNvSpPr/>
          <p:nvPr/>
        </p:nvSpPr>
        <p:spPr>
          <a:xfrm>
            <a:off x="3280282" y="3956260"/>
            <a:ext cx="192693" cy="192693"/>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gradFill>
                <a:gsLst>
                  <a:gs pos="0">
                    <a:schemeClr val="tx1"/>
                  </a:gs>
                  <a:gs pos="85000">
                    <a:schemeClr val="tx1"/>
                  </a:gs>
                </a:gsLst>
                <a:lin ang="16200000" scaled="1"/>
              </a:gradFill>
              <a:latin typeface="Calibri" panose="020F0502020204030204"/>
            </a:endParaRPr>
          </a:p>
        </p:txBody>
      </p:sp>
      <p:cxnSp>
        <p:nvCxnSpPr>
          <p:cNvPr id="15" name="Straight Connector 14">
            <a:extLst>
              <a:ext uri="{FF2B5EF4-FFF2-40B4-BE49-F238E27FC236}">
                <a16:creationId xmlns:a16="http://schemas.microsoft.com/office/drawing/2014/main" id="{9403BA04-D61D-41A6-9476-BCDB9BF804BE}"/>
              </a:ext>
            </a:extLst>
          </p:cNvPr>
          <p:cNvCxnSpPr/>
          <p:nvPr/>
        </p:nvCxnSpPr>
        <p:spPr>
          <a:xfrm>
            <a:off x="3216051" y="2554459"/>
            <a:ext cx="32115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912B5CA-EF0B-43FA-BD5C-3E9772F24800}"/>
              </a:ext>
            </a:extLst>
          </p:cNvPr>
          <p:cNvSpPr/>
          <p:nvPr/>
        </p:nvSpPr>
        <p:spPr>
          <a:xfrm>
            <a:off x="2727763" y="2876403"/>
            <a:ext cx="203259" cy="9120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42" name="Freeform: Shape 41">
            <a:extLst>
              <a:ext uri="{FF2B5EF4-FFF2-40B4-BE49-F238E27FC236}">
                <a16:creationId xmlns:a16="http://schemas.microsoft.com/office/drawing/2014/main" id="{BDF4D90B-2E26-430E-B7C5-5C1460A526CD}"/>
              </a:ext>
            </a:extLst>
          </p:cNvPr>
          <p:cNvSpPr/>
          <p:nvPr/>
        </p:nvSpPr>
        <p:spPr>
          <a:xfrm>
            <a:off x="2697025" y="2941892"/>
            <a:ext cx="432655" cy="781083"/>
          </a:xfrm>
          <a:custGeom>
            <a:avLst/>
            <a:gdLst>
              <a:gd name="connsiteX0" fmla="*/ 3133165 w 3133165"/>
              <a:gd name="connsiteY0" fmla="*/ 0 h 5656371"/>
              <a:gd name="connsiteX1" fmla="*/ 3133165 w 3133165"/>
              <a:gd name="connsiteY1" fmla="*/ 5656371 h 5656371"/>
              <a:gd name="connsiteX2" fmla="*/ 1384468 w 3133165"/>
              <a:gd name="connsiteY2" fmla="*/ 3948597 h 5656371"/>
              <a:gd name="connsiteX3" fmla="*/ 365319 w 3133165"/>
              <a:gd name="connsiteY3" fmla="*/ 3948597 h 5656371"/>
              <a:gd name="connsiteX4" fmla="*/ 0 w 3133165"/>
              <a:gd name="connsiteY4" fmla="*/ 3583278 h 5656371"/>
              <a:gd name="connsiteX5" fmla="*/ 0 w 3133165"/>
              <a:gd name="connsiteY5" fmla="*/ 2122046 h 5656371"/>
              <a:gd name="connsiteX6" fmla="*/ 365319 w 3133165"/>
              <a:gd name="connsiteY6" fmla="*/ 1756727 h 5656371"/>
              <a:gd name="connsiteX7" fmla="*/ 1334340 w 3133165"/>
              <a:gd name="connsiteY7" fmla="*/ 1756727 h 565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165" h="5656371">
                <a:moveTo>
                  <a:pt x="3133165" y="0"/>
                </a:moveTo>
                <a:lnTo>
                  <a:pt x="3133165" y="5656371"/>
                </a:lnTo>
                <a:lnTo>
                  <a:pt x="1384468" y="3948597"/>
                </a:lnTo>
                <a:lnTo>
                  <a:pt x="365319" y="3948597"/>
                </a:lnTo>
                <a:cubicBezTo>
                  <a:pt x="163559" y="3948597"/>
                  <a:pt x="0" y="3785038"/>
                  <a:pt x="0" y="3583278"/>
                </a:cubicBezTo>
                <a:lnTo>
                  <a:pt x="0" y="2122046"/>
                </a:lnTo>
                <a:cubicBezTo>
                  <a:pt x="0" y="1920286"/>
                  <a:pt x="163559" y="1756727"/>
                  <a:pt x="365319" y="1756727"/>
                </a:cubicBezTo>
                <a:lnTo>
                  <a:pt x="1334340" y="1756727"/>
                </a:lnTo>
                <a:close/>
              </a:path>
            </a:pathLst>
          </a:cu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grpSp>
        <p:nvGrpSpPr>
          <p:cNvPr id="44" name="Group 43">
            <a:extLst>
              <a:ext uri="{FF2B5EF4-FFF2-40B4-BE49-F238E27FC236}">
                <a16:creationId xmlns:a16="http://schemas.microsoft.com/office/drawing/2014/main" id="{899F8457-E70A-46CC-B820-6B4BCC64C76B}"/>
              </a:ext>
            </a:extLst>
          </p:cNvPr>
          <p:cNvGrpSpPr/>
          <p:nvPr/>
        </p:nvGrpSpPr>
        <p:grpSpPr>
          <a:xfrm>
            <a:off x="10564368" y="2428191"/>
            <a:ext cx="1099682" cy="1808485"/>
            <a:chOff x="3218645" y="2985976"/>
            <a:chExt cx="1121733" cy="1844749"/>
          </a:xfrm>
        </p:grpSpPr>
        <p:sp>
          <p:nvSpPr>
            <p:cNvPr id="74" name="Rectangle: Rounded Corners 73">
              <a:extLst>
                <a:ext uri="{FF2B5EF4-FFF2-40B4-BE49-F238E27FC236}">
                  <a16:creationId xmlns:a16="http://schemas.microsoft.com/office/drawing/2014/main" id="{CB14CCB2-9E09-436C-8028-AACDF1302B6C}"/>
                </a:ext>
              </a:extLst>
            </p:cNvPr>
            <p:cNvSpPr/>
            <p:nvPr/>
          </p:nvSpPr>
          <p:spPr>
            <a:xfrm>
              <a:off x="3218645" y="2985976"/>
              <a:ext cx="1121733" cy="1844749"/>
            </a:xfrm>
            <a:prstGeom prst="roundRect">
              <a:avLst>
                <a:gd name="adj" fmla="val 9084"/>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75" name="Oval 74">
              <a:extLst>
                <a:ext uri="{FF2B5EF4-FFF2-40B4-BE49-F238E27FC236}">
                  <a16:creationId xmlns:a16="http://schemas.microsoft.com/office/drawing/2014/main" id="{31B3F702-62FB-4923-8C44-5535D28D149E}"/>
                </a:ext>
              </a:extLst>
            </p:cNvPr>
            <p:cNvSpPr/>
            <p:nvPr/>
          </p:nvSpPr>
          <p:spPr>
            <a:xfrm>
              <a:off x="3681233" y="4544686"/>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76" name="Straight Connector 75">
              <a:extLst>
                <a:ext uri="{FF2B5EF4-FFF2-40B4-BE49-F238E27FC236}">
                  <a16:creationId xmlns:a16="http://schemas.microsoft.com/office/drawing/2014/main" id="{DA2DDCD2-6567-4A23-8388-A6F406616DE7}"/>
                </a:ext>
              </a:extLst>
            </p:cNvPr>
            <p:cNvCxnSpPr/>
            <p:nvPr/>
          </p:nvCxnSpPr>
          <p:spPr>
            <a:xfrm>
              <a:off x="3615714" y="3114777"/>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8EC6E8A-76D7-4A93-9F3A-7C644D13EBAE}"/>
              </a:ext>
            </a:extLst>
          </p:cNvPr>
          <p:cNvSpPr txBox="1"/>
          <p:nvPr/>
        </p:nvSpPr>
        <p:spPr>
          <a:xfrm>
            <a:off x="2423551" y="4395032"/>
            <a:ext cx="203990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User request through conversational interface</a:t>
            </a:r>
          </a:p>
        </p:txBody>
      </p:sp>
      <p:sp>
        <p:nvSpPr>
          <p:cNvPr id="98" name="TextBox 97">
            <a:extLst>
              <a:ext uri="{FF2B5EF4-FFF2-40B4-BE49-F238E27FC236}">
                <a16:creationId xmlns:a16="http://schemas.microsoft.com/office/drawing/2014/main" id="{B2DBCB8C-60C4-4AD3-B02B-BD90CD6F5777}"/>
              </a:ext>
            </a:extLst>
          </p:cNvPr>
          <p:cNvSpPr txBox="1"/>
          <p:nvPr/>
        </p:nvSpPr>
        <p:spPr>
          <a:xfrm>
            <a:off x="5304950" y="4395032"/>
            <a:ext cx="2064907"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Bot running in a function deciphers request using language understanding</a:t>
            </a:r>
          </a:p>
        </p:txBody>
      </p:sp>
      <p:sp>
        <p:nvSpPr>
          <p:cNvPr id="99" name="TextBox 98">
            <a:extLst>
              <a:ext uri="{FF2B5EF4-FFF2-40B4-BE49-F238E27FC236}">
                <a16:creationId xmlns:a16="http://schemas.microsoft.com/office/drawing/2014/main" id="{3FB43912-A7ED-4B01-8810-F1F8DD9F5302}"/>
              </a:ext>
            </a:extLst>
          </p:cNvPr>
          <p:cNvSpPr txBox="1"/>
          <p:nvPr/>
        </p:nvSpPr>
        <p:spPr>
          <a:xfrm>
            <a:off x="7897885" y="4395032"/>
            <a:ext cx="1706826"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Another function processes the request</a:t>
            </a:r>
          </a:p>
        </p:txBody>
      </p:sp>
      <p:sp>
        <p:nvSpPr>
          <p:cNvPr id="100" name="TextBox 99">
            <a:extLst>
              <a:ext uri="{FF2B5EF4-FFF2-40B4-BE49-F238E27FC236}">
                <a16:creationId xmlns:a16="http://schemas.microsoft.com/office/drawing/2014/main" id="{FE1F31E3-6857-4332-9430-658DB481C1C4}"/>
              </a:ext>
            </a:extLst>
          </p:cNvPr>
          <p:cNvSpPr txBox="1"/>
          <p:nvPr/>
        </p:nvSpPr>
        <p:spPr>
          <a:xfrm>
            <a:off x="10126865" y="4395032"/>
            <a:ext cx="200563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response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original requester</a:t>
            </a:r>
          </a:p>
        </p:txBody>
      </p:sp>
      <p:grpSp>
        <p:nvGrpSpPr>
          <p:cNvPr id="17" name="Group 16">
            <a:extLst>
              <a:ext uri="{FF2B5EF4-FFF2-40B4-BE49-F238E27FC236}">
                <a16:creationId xmlns:a16="http://schemas.microsoft.com/office/drawing/2014/main" id="{019FA077-A994-4A80-9A65-807A009D61C7}"/>
              </a:ext>
            </a:extLst>
          </p:cNvPr>
          <p:cNvGrpSpPr/>
          <p:nvPr/>
        </p:nvGrpSpPr>
        <p:grpSpPr>
          <a:xfrm>
            <a:off x="3275296" y="3066627"/>
            <a:ext cx="432059" cy="512935"/>
            <a:chOff x="3530386" y="3167165"/>
            <a:chExt cx="440723" cy="523220"/>
          </a:xfrm>
        </p:grpSpPr>
        <p:sp>
          <p:nvSpPr>
            <p:cNvPr id="11" name="Oval 10">
              <a:extLst>
                <a:ext uri="{FF2B5EF4-FFF2-40B4-BE49-F238E27FC236}">
                  <a16:creationId xmlns:a16="http://schemas.microsoft.com/office/drawing/2014/main" id="{6B1CE4AF-19A3-48D0-84F2-EA831C935705}"/>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2" name="TextBox 11">
              <a:extLst>
                <a:ext uri="{FF2B5EF4-FFF2-40B4-BE49-F238E27FC236}">
                  <a16:creationId xmlns:a16="http://schemas.microsoft.com/office/drawing/2014/main" id="{760BEB49-8E1E-40E6-B78E-CEC2B6373693}"/>
                </a:ext>
              </a:extLst>
            </p:cNvPr>
            <p:cNvSpPr txBox="1"/>
            <p:nvPr/>
          </p:nvSpPr>
          <p:spPr>
            <a:xfrm>
              <a:off x="3586420" y="3167165"/>
              <a:ext cx="363491" cy="523220"/>
            </a:xfrm>
            <a:prstGeom prst="rect">
              <a:avLst/>
            </a:prstGeom>
            <a:noFill/>
          </p:spPr>
          <p:txBody>
            <a:bodyPr wrap="square" rtlCol="0">
              <a:spAutoFit/>
            </a:bodyPr>
            <a:lstStyle/>
            <a:p>
              <a:pPr defTabSz="914314">
                <a:defRPr/>
              </a:pPr>
              <a:r>
                <a:rPr lang="en-US" sz="2745">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4" name="Group 103">
            <a:extLst>
              <a:ext uri="{FF2B5EF4-FFF2-40B4-BE49-F238E27FC236}">
                <a16:creationId xmlns:a16="http://schemas.microsoft.com/office/drawing/2014/main" id="{88B5B1C0-164E-459C-A069-C2CFFA8052A1}"/>
              </a:ext>
            </a:extLst>
          </p:cNvPr>
          <p:cNvGrpSpPr/>
          <p:nvPr/>
        </p:nvGrpSpPr>
        <p:grpSpPr>
          <a:xfrm>
            <a:off x="4517415" y="3070897"/>
            <a:ext cx="432059" cy="512935"/>
            <a:chOff x="3530386" y="3167165"/>
            <a:chExt cx="440723" cy="523220"/>
          </a:xfrm>
        </p:grpSpPr>
        <p:sp>
          <p:nvSpPr>
            <p:cNvPr id="105" name="Oval 104">
              <a:extLst>
                <a:ext uri="{FF2B5EF4-FFF2-40B4-BE49-F238E27FC236}">
                  <a16:creationId xmlns:a16="http://schemas.microsoft.com/office/drawing/2014/main" id="{A9F7D169-D310-4137-8DA0-92E729222E2B}"/>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06" name="TextBox 105">
              <a:extLst>
                <a:ext uri="{FF2B5EF4-FFF2-40B4-BE49-F238E27FC236}">
                  <a16:creationId xmlns:a16="http://schemas.microsoft.com/office/drawing/2014/main" id="{598FE345-E3D4-4F19-B4E9-0D2FC55F92FC}"/>
                </a:ext>
              </a:extLst>
            </p:cNvPr>
            <p:cNvSpPr txBox="1"/>
            <p:nvPr/>
          </p:nvSpPr>
          <p:spPr>
            <a:xfrm>
              <a:off x="3586420" y="3167165"/>
              <a:ext cx="363491" cy="523220"/>
            </a:xfrm>
            <a:prstGeom prst="rect">
              <a:avLst/>
            </a:prstGeom>
            <a:noFill/>
          </p:spPr>
          <p:txBody>
            <a:bodyPr wrap="square" rtlCol="0">
              <a:spAutoFit/>
            </a:bodyPr>
            <a:lstStyle/>
            <a:p>
              <a:pPr defTabSz="914314">
                <a:defRPr/>
              </a:pPr>
              <a:r>
                <a:rPr lang="en-US" sz="2745">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8" name="Group 17">
            <a:extLst>
              <a:ext uri="{FF2B5EF4-FFF2-40B4-BE49-F238E27FC236}">
                <a16:creationId xmlns:a16="http://schemas.microsoft.com/office/drawing/2014/main" id="{50740A87-78B7-4711-B558-2180AA23090F}"/>
              </a:ext>
            </a:extLst>
          </p:cNvPr>
          <p:cNvGrpSpPr/>
          <p:nvPr/>
        </p:nvGrpSpPr>
        <p:grpSpPr>
          <a:xfrm>
            <a:off x="7853092" y="2457157"/>
            <a:ext cx="1496634" cy="1475881"/>
            <a:chOff x="7953410" y="2505931"/>
            <a:chExt cx="1526645" cy="1505475"/>
          </a:xfrm>
        </p:grpSpPr>
        <p:sp>
          <p:nvSpPr>
            <p:cNvPr id="67" name="Rectangle: Rounded Corners 66">
              <a:extLst>
                <a:ext uri="{FF2B5EF4-FFF2-40B4-BE49-F238E27FC236}">
                  <a16:creationId xmlns:a16="http://schemas.microsoft.com/office/drawing/2014/main" id="{DD5DF648-20C5-49B1-93C5-2608B8ADE27C}"/>
                </a:ext>
              </a:extLst>
            </p:cNvPr>
            <p:cNvSpPr/>
            <p:nvPr/>
          </p:nvSpPr>
          <p:spPr>
            <a:xfrm>
              <a:off x="8254759" y="2786110"/>
              <a:ext cx="1225296" cy="1225296"/>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69" name="Group 68">
              <a:extLst>
                <a:ext uri="{FF2B5EF4-FFF2-40B4-BE49-F238E27FC236}">
                  <a16:creationId xmlns:a16="http://schemas.microsoft.com/office/drawing/2014/main" id="{69AE56DB-2954-4E33-8901-5542D079B2A3}"/>
                </a:ext>
              </a:extLst>
            </p:cNvPr>
            <p:cNvGrpSpPr/>
            <p:nvPr/>
          </p:nvGrpSpPr>
          <p:grpSpPr>
            <a:xfrm>
              <a:off x="7953410" y="2505931"/>
              <a:ext cx="591862" cy="587828"/>
              <a:chOff x="10257340" y="1680054"/>
              <a:chExt cx="394878" cy="392187"/>
            </a:xfrm>
          </p:grpSpPr>
          <p:sp>
            <p:nvSpPr>
              <p:cNvPr id="70" name="Rectangle 69">
                <a:extLst>
                  <a:ext uri="{FF2B5EF4-FFF2-40B4-BE49-F238E27FC236}">
                    <a16:creationId xmlns:a16="http://schemas.microsoft.com/office/drawing/2014/main" id="{6BF9EBDF-1F07-49C7-9767-69C6DB0CADAF}"/>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71" name="Picture 70" descr="Image result for azure functions logo png">
                <a:extLst>
                  <a:ext uri="{FF2B5EF4-FFF2-40B4-BE49-F238E27FC236}">
                    <a16:creationId xmlns:a16="http://schemas.microsoft.com/office/drawing/2014/main" id="{BE065A21-B8AC-4E33-B2C5-329BE7A1DB79}"/>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oup 109">
              <a:extLst>
                <a:ext uri="{FF2B5EF4-FFF2-40B4-BE49-F238E27FC236}">
                  <a16:creationId xmlns:a16="http://schemas.microsoft.com/office/drawing/2014/main" id="{48780679-2127-4F4B-A2A1-C2F89B39CC6C}"/>
                </a:ext>
              </a:extLst>
            </p:cNvPr>
            <p:cNvGrpSpPr/>
            <p:nvPr/>
          </p:nvGrpSpPr>
          <p:grpSpPr>
            <a:xfrm>
              <a:off x="8647951" y="3174132"/>
              <a:ext cx="438912" cy="438912"/>
              <a:chOff x="6960232" y="1770578"/>
              <a:chExt cx="438912" cy="438912"/>
            </a:xfrm>
          </p:grpSpPr>
          <p:sp>
            <p:nvSpPr>
              <p:cNvPr id="111" name="Oval 110">
                <a:extLst>
                  <a:ext uri="{FF2B5EF4-FFF2-40B4-BE49-F238E27FC236}">
                    <a16:creationId xmlns:a16="http://schemas.microsoft.com/office/drawing/2014/main" id="{5F2DC0B8-DEB9-4398-AC1C-2C387553B2CA}"/>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12" name="Freeform 85">
                <a:extLst>
                  <a:ext uri="{FF2B5EF4-FFF2-40B4-BE49-F238E27FC236}">
                    <a16:creationId xmlns:a16="http://schemas.microsoft.com/office/drawing/2014/main" id="{956A75CF-D2B7-4168-B719-5FB35FF0ACC9}"/>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CE2B3E42-D971-4D4B-83BA-FBAB7B81210E}"/>
              </a:ext>
            </a:extLst>
          </p:cNvPr>
          <p:cNvGrpSpPr/>
          <p:nvPr/>
        </p:nvGrpSpPr>
        <p:grpSpPr>
          <a:xfrm>
            <a:off x="10899066" y="3112222"/>
            <a:ext cx="430284" cy="430284"/>
            <a:chOff x="6960232" y="1770578"/>
            <a:chExt cx="438912" cy="438912"/>
          </a:xfrm>
        </p:grpSpPr>
        <p:sp>
          <p:nvSpPr>
            <p:cNvPr id="114" name="Oval 113">
              <a:extLst>
                <a:ext uri="{FF2B5EF4-FFF2-40B4-BE49-F238E27FC236}">
                  <a16:creationId xmlns:a16="http://schemas.microsoft.com/office/drawing/2014/main" id="{B165C2A9-2839-4D90-BDE7-2057875E3A3F}"/>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15" name="Freeform 85">
              <a:extLst>
                <a:ext uri="{FF2B5EF4-FFF2-40B4-BE49-F238E27FC236}">
                  <a16:creationId xmlns:a16="http://schemas.microsoft.com/office/drawing/2014/main" id="{139D5903-BE42-4497-B40A-906505F4A44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E619C37F-E858-4CC5-82A0-1638041DC532}"/>
              </a:ext>
            </a:extLst>
          </p:cNvPr>
          <p:cNvGrpSpPr/>
          <p:nvPr/>
        </p:nvGrpSpPr>
        <p:grpSpPr>
          <a:xfrm>
            <a:off x="9487165" y="3112222"/>
            <a:ext cx="995676" cy="430284"/>
            <a:chOff x="9620250" y="3174132"/>
            <a:chExt cx="1015641" cy="438912"/>
          </a:xfrm>
        </p:grpSpPr>
        <p:cxnSp>
          <p:nvCxnSpPr>
            <p:cNvPr id="82" name="Straight Arrow Connector 81">
              <a:extLst>
                <a:ext uri="{FF2B5EF4-FFF2-40B4-BE49-F238E27FC236}">
                  <a16:creationId xmlns:a16="http://schemas.microsoft.com/office/drawing/2014/main" id="{27D2012B-8606-4D66-B3DA-3A684703D9E8}"/>
                </a:ext>
              </a:extLst>
            </p:cNvPr>
            <p:cNvCxnSpPr>
              <a:cxnSpLocks/>
            </p:cNvCxnSpPr>
            <p:nvPr/>
          </p:nvCxnSpPr>
          <p:spPr>
            <a:xfrm>
              <a:off x="9620250" y="3394722"/>
              <a:ext cx="844211" cy="0"/>
            </a:xfrm>
            <a:prstGeom prst="straightConnector1">
              <a:avLst/>
            </a:prstGeom>
            <a:ln w="127000">
              <a:solidFill>
                <a:srgbClr val="0078D7"/>
              </a:solidFill>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90" name="Isosceles Triangle 89">
              <a:extLst>
                <a:ext uri="{FF2B5EF4-FFF2-40B4-BE49-F238E27FC236}">
                  <a16:creationId xmlns:a16="http://schemas.microsoft.com/office/drawing/2014/main" id="{3B7BCE02-F59B-42DE-A2B1-D6691A21B1F8}"/>
                </a:ext>
              </a:extLst>
            </p:cNvPr>
            <p:cNvSpPr/>
            <p:nvPr/>
          </p:nvSpPr>
          <p:spPr>
            <a:xfrm rot="5400000">
              <a:off x="10335088" y="327401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grpSp>
          <p:nvGrpSpPr>
            <p:cNvPr id="116" name="Group 115">
              <a:extLst>
                <a:ext uri="{FF2B5EF4-FFF2-40B4-BE49-F238E27FC236}">
                  <a16:creationId xmlns:a16="http://schemas.microsoft.com/office/drawing/2014/main" id="{5424AD19-49D0-4BC9-8D7F-406F36F65BCA}"/>
                </a:ext>
              </a:extLst>
            </p:cNvPr>
            <p:cNvGrpSpPr/>
            <p:nvPr/>
          </p:nvGrpSpPr>
          <p:grpSpPr>
            <a:xfrm>
              <a:off x="9810561" y="3174132"/>
              <a:ext cx="438912" cy="438912"/>
              <a:chOff x="6960232" y="1770578"/>
              <a:chExt cx="438912" cy="438912"/>
            </a:xfrm>
          </p:grpSpPr>
          <p:sp>
            <p:nvSpPr>
              <p:cNvPr id="117" name="Oval 116">
                <a:extLst>
                  <a:ext uri="{FF2B5EF4-FFF2-40B4-BE49-F238E27FC236}">
                    <a16:creationId xmlns:a16="http://schemas.microsoft.com/office/drawing/2014/main" id="{53D27E24-5C2B-4A95-906E-449A0526B342}"/>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18" name="Freeform 85">
                <a:extLst>
                  <a:ext uri="{FF2B5EF4-FFF2-40B4-BE49-F238E27FC236}">
                    <a16:creationId xmlns:a16="http://schemas.microsoft.com/office/drawing/2014/main" id="{105C6C40-23AF-459B-83E8-7D4E661B7DA1}"/>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23AC2DD9-C778-4CFD-BDD0-6645B10026B6}"/>
              </a:ext>
            </a:extLst>
          </p:cNvPr>
          <p:cNvGrpSpPr/>
          <p:nvPr/>
        </p:nvGrpSpPr>
        <p:grpSpPr>
          <a:xfrm>
            <a:off x="5406600" y="2457157"/>
            <a:ext cx="1496634" cy="1475881"/>
            <a:chOff x="5324510" y="2505931"/>
            <a:chExt cx="1526645" cy="1505475"/>
          </a:xfrm>
        </p:grpSpPr>
        <p:grpSp>
          <p:nvGrpSpPr>
            <p:cNvPr id="8" name="Group 7">
              <a:extLst>
                <a:ext uri="{FF2B5EF4-FFF2-40B4-BE49-F238E27FC236}">
                  <a16:creationId xmlns:a16="http://schemas.microsoft.com/office/drawing/2014/main" id="{BC8151D4-18D0-4D4A-ADD9-DD588929789C}"/>
                </a:ext>
              </a:extLst>
            </p:cNvPr>
            <p:cNvGrpSpPr/>
            <p:nvPr/>
          </p:nvGrpSpPr>
          <p:grpSpPr>
            <a:xfrm>
              <a:off x="5958269" y="3214092"/>
              <a:ext cx="560476" cy="376738"/>
              <a:chOff x="5908555" y="1962111"/>
              <a:chExt cx="560476" cy="376738"/>
            </a:xfrm>
          </p:grpSpPr>
          <p:grpSp>
            <p:nvGrpSpPr>
              <p:cNvPr id="16" name="Group 15">
                <a:extLst>
                  <a:ext uri="{FF2B5EF4-FFF2-40B4-BE49-F238E27FC236}">
                    <a16:creationId xmlns:a16="http://schemas.microsoft.com/office/drawing/2014/main" id="{0DDCC492-9D13-48B4-8A92-683E67215591}"/>
                  </a:ext>
                </a:extLst>
              </p:cNvPr>
              <p:cNvGrpSpPr/>
              <p:nvPr/>
            </p:nvGrpSpPr>
            <p:grpSpPr>
              <a:xfrm>
                <a:off x="6150183" y="1981200"/>
                <a:ext cx="318848" cy="318848"/>
                <a:chOff x="6960232" y="1770578"/>
                <a:chExt cx="438912" cy="438912"/>
              </a:xfrm>
            </p:grpSpPr>
            <p:sp>
              <p:nvSpPr>
                <p:cNvPr id="81" name="Oval 80">
                  <a:extLst>
                    <a:ext uri="{FF2B5EF4-FFF2-40B4-BE49-F238E27FC236}">
                      <a16:creationId xmlns:a16="http://schemas.microsoft.com/office/drawing/2014/main" id="{9720A6E2-5EF2-4F1D-BFFF-7667FF1BE6A6}"/>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85" name="Freeform 85">
                  <a:extLst>
                    <a:ext uri="{FF2B5EF4-FFF2-40B4-BE49-F238E27FC236}">
                      <a16:creationId xmlns:a16="http://schemas.microsoft.com/office/drawing/2014/main" id="{2462794C-8716-49E6-9CDA-B0E298DB933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08" name="Oval 107">
                <a:extLst>
                  <a:ext uri="{FF2B5EF4-FFF2-40B4-BE49-F238E27FC236}">
                    <a16:creationId xmlns:a16="http://schemas.microsoft.com/office/drawing/2014/main" id="{BBA027DB-387F-4586-9889-61B01D8AD680}"/>
                  </a:ext>
                </a:extLst>
              </p:cNvPr>
              <p:cNvSpPr/>
              <p:nvPr/>
            </p:nvSpPr>
            <p:spPr>
              <a:xfrm>
                <a:off x="5908555" y="1992076"/>
                <a:ext cx="320164" cy="3201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09" name="TextBox 108">
                <a:extLst>
                  <a:ext uri="{FF2B5EF4-FFF2-40B4-BE49-F238E27FC236}">
                    <a16:creationId xmlns:a16="http://schemas.microsoft.com/office/drawing/2014/main" id="{65894ABF-88C8-476B-8A21-2E65F26F73C7}"/>
                  </a:ext>
                </a:extLst>
              </p:cNvPr>
              <p:cNvSpPr txBox="1"/>
              <p:nvPr/>
            </p:nvSpPr>
            <p:spPr>
              <a:xfrm>
                <a:off x="5936608" y="1962111"/>
                <a:ext cx="264059" cy="376738"/>
              </a:xfrm>
              <a:prstGeom prst="rect">
                <a:avLst/>
              </a:prstGeom>
              <a:noFill/>
            </p:spPr>
            <p:txBody>
              <a:bodyPr wrap="square" rtlCol="0">
                <a:spAutoFit/>
              </a:bodyPr>
              <a:lstStyle/>
              <a:p>
                <a:pPr defTabSz="914314">
                  <a:defRPr/>
                </a:pPr>
                <a:r>
                  <a:rPr lang="en-US" sz="1800">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39" name="Group 38">
              <a:extLst>
                <a:ext uri="{FF2B5EF4-FFF2-40B4-BE49-F238E27FC236}">
                  <a16:creationId xmlns:a16="http://schemas.microsoft.com/office/drawing/2014/main" id="{D32B0AFD-D533-41FE-869C-F931D6048B7C}"/>
                </a:ext>
              </a:extLst>
            </p:cNvPr>
            <p:cNvGrpSpPr/>
            <p:nvPr/>
          </p:nvGrpSpPr>
          <p:grpSpPr>
            <a:xfrm>
              <a:off x="5859336" y="3018536"/>
              <a:ext cx="758342" cy="760444"/>
              <a:chOff x="7178488" y="2597152"/>
              <a:chExt cx="679453" cy="625663"/>
            </a:xfrm>
          </p:grpSpPr>
          <p:cxnSp>
            <p:nvCxnSpPr>
              <p:cNvPr id="38" name="Connector: Elbow 37">
                <a:extLst>
                  <a:ext uri="{FF2B5EF4-FFF2-40B4-BE49-F238E27FC236}">
                    <a16:creationId xmlns:a16="http://schemas.microsoft.com/office/drawing/2014/main" id="{72308AC4-A0F9-4CC3-A1A6-39236938D6BB}"/>
                  </a:ext>
                </a:extLst>
              </p:cNvPr>
              <p:cNvCxnSpPr>
                <a:cxnSpLocks/>
              </p:cNvCxnSpPr>
              <p:nvPr/>
            </p:nvCxnSpPr>
            <p:spPr>
              <a:xfrm rot="16200000" flipH="1">
                <a:off x="7176621" y="2773457"/>
                <a:ext cx="451225" cy="447491"/>
              </a:xfrm>
              <a:prstGeom prst="bentConnector2">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10B4BA95-C0FC-4D9C-850D-7A27B7675383}"/>
                  </a:ext>
                </a:extLst>
              </p:cNvPr>
              <p:cNvCxnSpPr>
                <a:cxnSpLocks/>
              </p:cNvCxnSpPr>
              <p:nvPr/>
            </p:nvCxnSpPr>
            <p:spPr>
              <a:xfrm>
                <a:off x="7406716" y="2597152"/>
                <a:ext cx="451225" cy="447491"/>
              </a:xfrm>
              <a:prstGeom prst="bentConnector2">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59" name="Rectangle: Rounded Corners 58">
              <a:extLst>
                <a:ext uri="{FF2B5EF4-FFF2-40B4-BE49-F238E27FC236}">
                  <a16:creationId xmlns:a16="http://schemas.microsoft.com/office/drawing/2014/main" id="{DC1E9072-F052-48AD-8CA9-2D37849C613A}"/>
                </a:ext>
              </a:extLst>
            </p:cNvPr>
            <p:cNvSpPr/>
            <p:nvPr/>
          </p:nvSpPr>
          <p:spPr>
            <a:xfrm>
              <a:off x="5625859" y="2786110"/>
              <a:ext cx="1225296" cy="1225296"/>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60" name="Group 59">
              <a:extLst>
                <a:ext uri="{FF2B5EF4-FFF2-40B4-BE49-F238E27FC236}">
                  <a16:creationId xmlns:a16="http://schemas.microsoft.com/office/drawing/2014/main" id="{B6CD33A5-E9B3-49E7-9B63-5478DA14F3B5}"/>
                </a:ext>
              </a:extLst>
            </p:cNvPr>
            <p:cNvGrpSpPr/>
            <p:nvPr/>
          </p:nvGrpSpPr>
          <p:grpSpPr>
            <a:xfrm>
              <a:off x="5324510" y="2505931"/>
              <a:ext cx="591862" cy="587828"/>
              <a:chOff x="10257340" y="1680054"/>
              <a:chExt cx="394878" cy="392187"/>
            </a:xfrm>
          </p:grpSpPr>
          <p:sp>
            <p:nvSpPr>
              <p:cNvPr id="61" name="Rectangle 60">
                <a:extLst>
                  <a:ext uri="{FF2B5EF4-FFF2-40B4-BE49-F238E27FC236}">
                    <a16:creationId xmlns:a16="http://schemas.microsoft.com/office/drawing/2014/main" id="{D5A3E11F-A0B1-4DC9-A636-DB5FA54901B1}"/>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62" name="Picture 61" descr="Image result for azure functions logo png">
                <a:extLst>
                  <a:ext uri="{FF2B5EF4-FFF2-40B4-BE49-F238E27FC236}">
                    <a16:creationId xmlns:a16="http://schemas.microsoft.com/office/drawing/2014/main" id="{188A6A26-860B-4FB2-AE6B-9DD8CC37BE4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2" name="Group 71">
            <a:extLst>
              <a:ext uri="{FF2B5EF4-FFF2-40B4-BE49-F238E27FC236}">
                <a16:creationId xmlns:a16="http://schemas.microsoft.com/office/drawing/2014/main" id="{F4EF25E3-48A4-4CB6-96B7-DA41B61D0AD6}"/>
              </a:ext>
            </a:extLst>
          </p:cNvPr>
          <p:cNvGrpSpPr/>
          <p:nvPr/>
        </p:nvGrpSpPr>
        <p:grpSpPr>
          <a:xfrm>
            <a:off x="7040673" y="3112222"/>
            <a:ext cx="995676" cy="430284"/>
            <a:chOff x="9620250" y="3174132"/>
            <a:chExt cx="1015641" cy="438912"/>
          </a:xfrm>
        </p:grpSpPr>
        <p:cxnSp>
          <p:nvCxnSpPr>
            <p:cNvPr id="73" name="Straight Arrow Connector 72">
              <a:extLst>
                <a:ext uri="{FF2B5EF4-FFF2-40B4-BE49-F238E27FC236}">
                  <a16:creationId xmlns:a16="http://schemas.microsoft.com/office/drawing/2014/main" id="{EDB58861-F96B-4F2F-8DFD-6DC8DE6EE080}"/>
                </a:ext>
              </a:extLst>
            </p:cNvPr>
            <p:cNvCxnSpPr>
              <a:cxnSpLocks/>
            </p:cNvCxnSpPr>
            <p:nvPr/>
          </p:nvCxnSpPr>
          <p:spPr>
            <a:xfrm>
              <a:off x="9620250" y="3394722"/>
              <a:ext cx="844211" cy="0"/>
            </a:xfrm>
            <a:prstGeom prst="straightConnector1">
              <a:avLst/>
            </a:prstGeom>
            <a:ln w="127000">
              <a:solidFill>
                <a:srgbClr val="0078D7"/>
              </a:solidFill>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7" name="Isosceles Triangle 76">
              <a:extLst>
                <a:ext uri="{FF2B5EF4-FFF2-40B4-BE49-F238E27FC236}">
                  <a16:creationId xmlns:a16="http://schemas.microsoft.com/office/drawing/2014/main" id="{01B2DEF7-8D43-4D44-BB6E-8EBD0858B932}"/>
                </a:ext>
              </a:extLst>
            </p:cNvPr>
            <p:cNvSpPr/>
            <p:nvPr/>
          </p:nvSpPr>
          <p:spPr>
            <a:xfrm rot="5400000">
              <a:off x="10335088" y="327401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grpSp>
          <p:nvGrpSpPr>
            <p:cNvPr id="78" name="Group 77">
              <a:extLst>
                <a:ext uri="{FF2B5EF4-FFF2-40B4-BE49-F238E27FC236}">
                  <a16:creationId xmlns:a16="http://schemas.microsoft.com/office/drawing/2014/main" id="{7508B47A-1293-4966-B421-EB377C9EF36C}"/>
                </a:ext>
              </a:extLst>
            </p:cNvPr>
            <p:cNvGrpSpPr/>
            <p:nvPr/>
          </p:nvGrpSpPr>
          <p:grpSpPr>
            <a:xfrm>
              <a:off x="9810561" y="3174132"/>
              <a:ext cx="438912" cy="438912"/>
              <a:chOff x="6960232" y="1770578"/>
              <a:chExt cx="438912" cy="438912"/>
            </a:xfrm>
          </p:grpSpPr>
          <p:sp>
            <p:nvSpPr>
              <p:cNvPr id="79" name="Oval 78">
                <a:extLst>
                  <a:ext uri="{FF2B5EF4-FFF2-40B4-BE49-F238E27FC236}">
                    <a16:creationId xmlns:a16="http://schemas.microsoft.com/office/drawing/2014/main" id="{E923A4A8-17B6-4CDE-B79D-D1573500060C}"/>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80" name="Freeform 85">
                <a:extLst>
                  <a:ext uri="{FF2B5EF4-FFF2-40B4-BE49-F238E27FC236}">
                    <a16:creationId xmlns:a16="http://schemas.microsoft.com/office/drawing/2014/main" id="{ACA8425D-C7D8-430E-95C6-71CECC268694}"/>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3" name="Title 2">
            <a:extLst>
              <a:ext uri="{FF2B5EF4-FFF2-40B4-BE49-F238E27FC236}">
                <a16:creationId xmlns:a16="http://schemas.microsoft.com/office/drawing/2014/main" id="{AAAB3406-BC60-4AA3-A031-F020463608E2}"/>
              </a:ext>
            </a:extLst>
          </p:cNvPr>
          <p:cNvSpPr>
            <a:spLocks noGrp="1"/>
          </p:cNvSpPr>
          <p:nvPr>
            <p:ph type="title"/>
          </p:nvPr>
        </p:nvSpPr>
        <p:spPr>
          <a:xfrm>
            <a:off x="2561900" y="289959"/>
            <a:ext cx="11655840" cy="1107996"/>
          </a:xfrm>
        </p:spPr>
        <p:txBody>
          <a:bodyPr/>
          <a:lstStyle/>
          <a:p>
            <a:r>
              <a:rPr lang="en-US">
                <a:gradFill>
                  <a:gsLst>
                    <a:gs pos="1250">
                      <a:schemeClr val="tx2"/>
                    </a:gs>
                    <a:gs pos="100000">
                      <a:schemeClr val="tx2"/>
                    </a:gs>
                  </a:gsLst>
                  <a:lin ang="5400000" scaled="0"/>
                </a:gradFill>
              </a:rPr>
              <a:t>Conversational</a:t>
            </a:r>
            <a:r>
              <a:rPr lang="en-US"/>
              <a:t> </a:t>
            </a:r>
            <a:r>
              <a:rPr lang="en-US">
                <a:gradFill>
                  <a:gsLst>
                    <a:gs pos="1250">
                      <a:schemeClr val="tx2"/>
                    </a:gs>
                    <a:gs pos="100000">
                      <a:schemeClr val="tx2"/>
                    </a:gs>
                  </a:gsLst>
                  <a:lin ang="5400000" scaled="0"/>
                </a:gradFill>
              </a:rPr>
              <a:t>bot</a:t>
            </a:r>
            <a:r>
              <a:rPr lang="en-US"/>
              <a:t> processing</a:t>
            </a:r>
            <a:br>
              <a:rPr lang="en-US"/>
            </a:br>
            <a:endParaRPr lang="en-US"/>
          </a:p>
        </p:txBody>
      </p:sp>
    </p:spTree>
    <p:extLst>
      <p:ext uri="{BB962C8B-B14F-4D97-AF65-F5344CB8AC3E}">
        <p14:creationId xmlns:p14="http://schemas.microsoft.com/office/powerpoint/2010/main" val="5445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erson wearing a suit and tie&#10;&#10;Description generated with very high confidence">
            <a:extLst>
              <a:ext uri="{FF2B5EF4-FFF2-40B4-BE49-F238E27FC236}">
                <a16:creationId xmlns:a16="http://schemas.microsoft.com/office/drawing/2014/main" id="{1352FD89-0978-402C-96EE-7EFBC430953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487"/>
            <a:ext cx="2247751" cy="6857027"/>
          </a:xfrm>
          <a:prstGeom prst="rect">
            <a:avLst/>
          </a:prstGeom>
        </p:spPr>
      </p:pic>
      <p:sp>
        <p:nvSpPr>
          <p:cNvPr id="194" name="Rectangle 193">
            <a:extLst>
              <a:ext uri="{FF2B5EF4-FFF2-40B4-BE49-F238E27FC236}">
                <a16:creationId xmlns:a16="http://schemas.microsoft.com/office/drawing/2014/main" id="{93F1A18E-7644-4554-A77C-722F0B783367}"/>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6" name="Freeform: Shape 115">
            <a:extLst>
              <a:ext uri="{FF2B5EF4-FFF2-40B4-BE49-F238E27FC236}">
                <a16:creationId xmlns:a16="http://schemas.microsoft.com/office/drawing/2014/main" id="{1FC61EBA-6631-48BD-AA97-B218936D6998}"/>
              </a:ext>
            </a:extLst>
          </p:cNvPr>
          <p:cNvSpPr/>
          <p:nvPr/>
        </p:nvSpPr>
        <p:spPr>
          <a:xfrm rot="20250735">
            <a:off x="2715695" y="2535265"/>
            <a:ext cx="1900178" cy="234839"/>
          </a:xfrm>
          <a:custGeom>
            <a:avLst/>
            <a:gdLst>
              <a:gd name="connsiteX0" fmla="*/ 90493 w 1618488"/>
              <a:gd name="connsiteY0" fmla="*/ 0 h 200025"/>
              <a:gd name="connsiteX1" fmla="*/ 1528757 w 1618488"/>
              <a:gd name="connsiteY1" fmla="*/ 0 h 200025"/>
              <a:gd name="connsiteX2" fmla="*/ 1612139 w 1618488"/>
              <a:gd name="connsiteY2" fmla="*/ 55269 h 200025"/>
              <a:gd name="connsiteX3" fmla="*/ 1618488 w 1618488"/>
              <a:gd name="connsiteY3" fmla="*/ 86719 h 200025"/>
              <a:gd name="connsiteX4" fmla="*/ 1618488 w 1618488"/>
              <a:gd name="connsiteY4" fmla="*/ 200025 h 200025"/>
              <a:gd name="connsiteX5" fmla="*/ 0 w 1618488"/>
              <a:gd name="connsiteY5" fmla="*/ 200025 h 200025"/>
              <a:gd name="connsiteX6" fmla="*/ 0 w 1618488"/>
              <a:gd name="connsiteY6" fmla="*/ 90493 h 200025"/>
              <a:gd name="connsiteX7" fmla="*/ 90493 w 1618488"/>
              <a:gd name="connsiteY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488" h="200025">
                <a:moveTo>
                  <a:pt x="90493" y="0"/>
                </a:moveTo>
                <a:lnTo>
                  <a:pt x="1528757" y="0"/>
                </a:lnTo>
                <a:cubicBezTo>
                  <a:pt x="1566241" y="0"/>
                  <a:pt x="1598401" y="22790"/>
                  <a:pt x="1612139" y="55269"/>
                </a:cubicBezTo>
                <a:lnTo>
                  <a:pt x="1618488" y="86719"/>
                </a:lnTo>
                <a:lnTo>
                  <a:pt x="1618488" y="200025"/>
                </a:lnTo>
                <a:lnTo>
                  <a:pt x="0" y="200025"/>
                </a:lnTo>
                <a:lnTo>
                  <a:pt x="0" y="90493"/>
                </a:lnTo>
                <a:cubicBezTo>
                  <a:pt x="0" y="40515"/>
                  <a:pt x="40515" y="0"/>
                  <a:pt x="90493" y="0"/>
                </a:cubicBezTo>
                <a:close/>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17" name="Freeform 114">
            <a:extLst>
              <a:ext uri="{FF2B5EF4-FFF2-40B4-BE49-F238E27FC236}">
                <a16:creationId xmlns:a16="http://schemas.microsoft.com/office/drawing/2014/main" id="{BF4B1C90-93BF-4A5C-AD4C-B9AA3ADD961B}"/>
              </a:ext>
            </a:extLst>
          </p:cNvPr>
          <p:cNvSpPr>
            <a:spLocks noChangeAspect="1" noEditPoints="1"/>
          </p:cNvSpPr>
          <p:nvPr/>
        </p:nvSpPr>
        <p:spPr bwMode="black">
          <a:xfrm rot="20656510">
            <a:off x="2885639" y="4282802"/>
            <a:ext cx="283546" cy="224094"/>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18" name="Freeform 116">
            <a:extLst>
              <a:ext uri="{FF2B5EF4-FFF2-40B4-BE49-F238E27FC236}">
                <a16:creationId xmlns:a16="http://schemas.microsoft.com/office/drawing/2014/main" id="{24641205-4B2F-4366-A964-E1763625DF5A}"/>
              </a:ext>
            </a:extLst>
          </p:cNvPr>
          <p:cNvSpPr>
            <a:spLocks noChangeAspect="1" noEditPoints="1"/>
          </p:cNvSpPr>
          <p:nvPr/>
        </p:nvSpPr>
        <p:spPr bwMode="black">
          <a:xfrm rot="21280870">
            <a:off x="3193946" y="4122553"/>
            <a:ext cx="208437" cy="166398"/>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solidFill>
                <a:srgbClr val="000000"/>
              </a:solidFill>
            </a:endParaRPr>
          </a:p>
        </p:txBody>
      </p:sp>
      <p:pic>
        <p:nvPicPr>
          <p:cNvPr id="119" name="Graphic 34">
            <a:extLst>
              <a:ext uri="{FF2B5EF4-FFF2-40B4-BE49-F238E27FC236}">
                <a16:creationId xmlns:a16="http://schemas.microsoft.com/office/drawing/2014/main" id="{2F2F5019-8549-4B6D-8FC9-46A284C433F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a:off x="3267361" y="3847887"/>
            <a:ext cx="285890" cy="302708"/>
          </a:xfrm>
          <a:prstGeom prst="rect">
            <a:avLst/>
          </a:prstGeom>
        </p:spPr>
      </p:pic>
      <p:grpSp>
        <p:nvGrpSpPr>
          <p:cNvPr id="120" name="Group 119">
            <a:extLst>
              <a:ext uri="{FF2B5EF4-FFF2-40B4-BE49-F238E27FC236}">
                <a16:creationId xmlns:a16="http://schemas.microsoft.com/office/drawing/2014/main" id="{3188CEB7-C456-4696-80D1-173149C879B3}"/>
              </a:ext>
            </a:extLst>
          </p:cNvPr>
          <p:cNvGrpSpPr/>
          <p:nvPr/>
        </p:nvGrpSpPr>
        <p:grpSpPr>
          <a:xfrm rot="595383">
            <a:off x="3254071" y="4340547"/>
            <a:ext cx="191666" cy="244194"/>
            <a:chOff x="6729591" y="1625806"/>
            <a:chExt cx="921225" cy="1173706"/>
          </a:xfrm>
        </p:grpSpPr>
        <p:sp>
          <p:nvSpPr>
            <p:cNvPr id="288" name="Rectangle 68">
              <a:extLst>
                <a:ext uri="{FF2B5EF4-FFF2-40B4-BE49-F238E27FC236}">
                  <a16:creationId xmlns:a16="http://schemas.microsoft.com/office/drawing/2014/main" id="{463240CC-0FB3-4F51-9876-DA0F5C12D66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89" name="Isosceles Triangle 288">
              <a:extLst>
                <a:ext uri="{FF2B5EF4-FFF2-40B4-BE49-F238E27FC236}">
                  <a16:creationId xmlns:a16="http://schemas.microsoft.com/office/drawing/2014/main" id="{2A145375-4E5B-42B5-B2A3-51C46FE50451}"/>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90" name="Straight Connector 289">
              <a:extLst>
                <a:ext uri="{FF2B5EF4-FFF2-40B4-BE49-F238E27FC236}">
                  <a16:creationId xmlns:a16="http://schemas.microsoft.com/office/drawing/2014/main" id="{9B467BAD-599A-459D-901E-770AECE5EF62}"/>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616500A-2B5C-48C9-8B18-B2EADA4792AA}"/>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757E502-3A09-4516-836D-0C4DF2E97DB7}"/>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21" name="Freeform 116">
            <a:extLst>
              <a:ext uri="{FF2B5EF4-FFF2-40B4-BE49-F238E27FC236}">
                <a16:creationId xmlns:a16="http://schemas.microsoft.com/office/drawing/2014/main" id="{433A3D6C-FCC8-4014-89A7-C92F2D94F9A9}"/>
              </a:ext>
            </a:extLst>
          </p:cNvPr>
          <p:cNvSpPr>
            <a:spLocks noChangeAspect="1" noEditPoints="1"/>
          </p:cNvSpPr>
          <p:nvPr/>
        </p:nvSpPr>
        <p:spPr bwMode="black">
          <a:xfrm rot="1646026">
            <a:off x="3505737" y="4322488"/>
            <a:ext cx="272114" cy="217231"/>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22" name="Freeform 114">
            <a:extLst>
              <a:ext uri="{FF2B5EF4-FFF2-40B4-BE49-F238E27FC236}">
                <a16:creationId xmlns:a16="http://schemas.microsoft.com/office/drawing/2014/main" id="{90690CB0-713B-4720-ADE6-435AC980B10A}"/>
              </a:ext>
            </a:extLst>
          </p:cNvPr>
          <p:cNvSpPr>
            <a:spLocks noChangeAspect="1" noEditPoints="1"/>
          </p:cNvSpPr>
          <p:nvPr/>
        </p:nvSpPr>
        <p:spPr bwMode="black">
          <a:xfrm rot="1519512">
            <a:off x="3495097" y="4103310"/>
            <a:ext cx="200487" cy="158451"/>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solidFill>
                <a:srgbClr val="000000"/>
              </a:solidFill>
            </a:endParaRPr>
          </a:p>
        </p:txBody>
      </p:sp>
      <p:sp>
        <p:nvSpPr>
          <p:cNvPr id="123" name="Freeform 114">
            <a:extLst>
              <a:ext uri="{FF2B5EF4-FFF2-40B4-BE49-F238E27FC236}">
                <a16:creationId xmlns:a16="http://schemas.microsoft.com/office/drawing/2014/main" id="{B15D4114-308B-4C6A-AEE2-D575B3800839}"/>
              </a:ext>
            </a:extLst>
          </p:cNvPr>
          <p:cNvSpPr>
            <a:spLocks noChangeAspect="1" noEditPoints="1"/>
          </p:cNvSpPr>
          <p:nvPr/>
        </p:nvSpPr>
        <p:spPr bwMode="black">
          <a:xfrm rot="20264269">
            <a:off x="3143028" y="3718444"/>
            <a:ext cx="200487" cy="158451"/>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solidFill>
                <a:srgbClr val="000000"/>
              </a:solidFill>
            </a:endParaRPr>
          </a:p>
        </p:txBody>
      </p:sp>
      <p:grpSp>
        <p:nvGrpSpPr>
          <p:cNvPr id="124" name="Group 123">
            <a:extLst>
              <a:ext uri="{FF2B5EF4-FFF2-40B4-BE49-F238E27FC236}">
                <a16:creationId xmlns:a16="http://schemas.microsoft.com/office/drawing/2014/main" id="{161F6A47-1742-45B7-AEBE-60876A09DB22}"/>
              </a:ext>
            </a:extLst>
          </p:cNvPr>
          <p:cNvGrpSpPr/>
          <p:nvPr/>
        </p:nvGrpSpPr>
        <p:grpSpPr>
          <a:xfrm rot="20592124">
            <a:off x="3765686" y="3963010"/>
            <a:ext cx="276263" cy="351978"/>
            <a:chOff x="6729591" y="1625806"/>
            <a:chExt cx="921225" cy="1173706"/>
          </a:xfrm>
        </p:grpSpPr>
        <p:sp>
          <p:nvSpPr>
            <p:cNvPr id="283" name="Rectangle 68">
              <a:extLst>
                <a:ext uri="{FF2B5EF4-FFF2-40B4-BE49-F238E27FC236}">
                  <a16:creationId xmlns:a16="http://schemas.microsoft.com/office/drawing/2014/main" id="{53E7FF83-6143-4B6F-9EDA-7D63F9BC8F9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84" name="Isosceles Triangle 283">
              <a:extLst>
                <a:ext uri="{FF2B5EF4-FFF2-40B4-BE49-F238E27FC236}">
                  <a16:creationId xmlns:a16="http://schemas.microsoft.com/office/drawing/2014/main" id="{000FB089-8EBD-4BC6-AC57-334B4914BAEA}"/>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85" name="Straight Connector 284">
              <a:extLst>
                <a:ext uri="{FF2B5EF4-FFF2-40B4-BE49-F238E27FC236}">
                  <a16:creationId xmlns:a16="http://schemas.microsoft.com/office/drawing/2014/main" id="{85CEB3D4-23A2-4F79-9358-1748B1875868}"/>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E597458-DD64-45F5-8D02-B14DE49CF379}"/>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CF86ED3-D77B-43C1-9D7C-39842A231196}"/>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25" name="Graphic 103">
            <a:extLst>
              <a:ext uri="{FF2B5EF4-FFF2-40B4-BE49-F238E27FC236}">
                <a16:creationId xmlns:a16="http://schemas.microsoft.com/office/drawing/2014/main" id="{4A6C1472-0624-4EB5-A43E-90358F34C13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rot="20598691">
            <a:off x="3838362" y="4320869"/>
            <a:ext cx="285890" cy="302708"/>
          </a:xfrm>
          <a:prstGeom prst="rect">
            <a:avLst/>
          </a:prstGeom>
        </p:spPr>
      </p:pic>
      <p:sp>
        <p:nvSpPr>
          <p:cNvPr id="126" name="Freeform 114">
            <a:extLst>
              <a:ext uri="{FF2B5EF4-FFF2-40B4-BE49-F238E27FC236}">
                <a16:creationId xmlns:a16="http://schemas.microsoft.com/office/drawing/2014/main" id="{AC2FA3CC-4F73-4779-BBAF-6161025150A4}"/>
              </a:ext>
            </a:extLst>
          </p:cNvPr>
          <p:cNvSpPr>
            <a:spLocks noChangeAspect="1" noEditPoints="1"/>
          </p:cNvSpPr>
          <p:nvPr/>
        </p:nvSpPr>
        <p:spPr bwMode="black">
          <a:xfrm>
            <a:off x="4154151" y="4349027"/>
            <a:ext cx="286720" cy="226602"/>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27" name="Group 126">
            <a:extLst>
              <a:ext uri="{FF2B5EF4-FFF2-40B4-BE49-F238E27FC236}">
                <a16:creationId xmlns:a16="http://schemas.microsoft.com/office/drawing/2014/main" id="{C0F8FFC8-628D-4D9C-AB30-477313B0A307}"/>
              </a:ext>
            </a:extLst>
          </p:cNvPr>
          <p:cNvGrpSpPr/>
          <p:nvPr/>
        </p:nvGrpSpPr>
        <p:grpSpPr>
          <a:xfrm rot="1260549">
            <a:off x="4521601" y="4317659"/>
            <a:ext cx="171392" cy="218364"/>
            <a:chOff x="6729591" y="1625806"/>
            <a:chExt cx="921225" cy="1173706"/>
          </a:xfrm>
        </p:grpSpPr>
        <p:sp>
          <p:nvSpPr>
            <p:cNvPr id="278" name="Rectangle 68">
              <a:extLst>
                <a:ext uri="{FF2B5EF4-FFF2-40B4-BE49-F238E27FC236}">
                  <a16:creationId xmlns:a16="http://schemas.microsoft.com/office/drawing/2014/main" id="{1900AAFD-2B92-4F2B-8D07-D091074A813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79" name="Isosceles Triangle 278">
              <a:extLst>
                <a:ext uri="{FF2B5EF4-FFF2-40B4-BE49-F238E27FC236}">
                  <a16:creationId xmlns:a16="http://schemas.microsoft.com/office/drawing/2014/main" id="{71AAFAE2-F356-4E27-ABC9-16839017D0F8}"/>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80" name="Straight Connector 279">
              <a:extLst>
                <a:ext uri="{FF2B5EF4-FFF2-40B4-BE49-F238E27FC236}">
                  <a16:creationId xmlns:a16="http://schemas.microsoft.com/office/drawing/2014/main" id="{70499646-4F39-49D3-AD29-A7C7AF4FAA63}"/>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EDAF783-2613-4687-9873-1ED3891EDB47}"/>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3E08E00-51A9-408B-BBDD-850EBE7C6A46}"/>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28" name="Freeform: Shape 127">
            <a:extLst>
              <a:ext uri="{FF2B5EF4-FFF2-40B4-BE49-F238E27FC236}">
                <a16:creationId xmlns:a16="http://schemas.microsoft.com/office/drawing/2014/main" id="{6EE9E1EE-1DFB-4F06-937E-311B35C717E3}"/>
              </a:ext>
            </a:extLst>
          </p:cNvPr>
          <p:cNvSpPr/>
          <p:nvPr/>
        </p:nvSpPr>
        <p:spPr>
          <a:xfrm>
            <a:off x="2819898" y="3248201"/>
            <a:ext cx="1900178" cy="1346600"/>
          </a:xfrm>
          <a:custGeom>
            <a:avLst/>
            <a:gdLst>
              <a:gd name="connsiteX0" fmla="*/ 0 w 1618488"/>
              <a:gd name="connsiteY0" fmla="*/ 0 h 1142999"/>
              <a:gd name="connsiteX1" fmla="*/ 1618488 w 1618488"/>
              <a:gd name="connsiteY1" fmla="*/ 0 h 1142999"/>
              <a:gd name="connsiteX2" fmla="*/ 1618488 w 1618488"/>
              <a:gd name="connsiteY2" fmla="*/ 1056281 h 1142999"/>
              <a:gd name="connsiteX3" fmla="*/ 1612139 w 1618488"/>
              <a:gd name="connsiteY3" fmla="*/ 1087730 h 1142999"/>
              <a:gd name="connsiteX4" fmla="*/ 1528757 w 1618488"/>
              <a:gd name="connsiteY4" fmla="*/ 1142999 h 1142999"/>
              <a:gd name="connsiteX5" fmla="*/ 90493 w 1618488"/>
              <a:gd name="connsiteY5" fmla="*/ 1142999 h 1142999"/>
              <a:gd name="connsiteX6" fmla="*/ 0 w 1618488"/>
              <a:gd name="connsiteY6" fmla="*/ 105250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91440 w 1618488"/>
              <a:gd name="connsiteY6" fmla="*/ 91440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3975 w 1618488"/>
              <a:gd name="connsiteY6" fmla="*/ 397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63610 w 1618488"/>
              <a:gd name="connsiteY6" fmla="*/ 35782 h 1142999"/>
              <a:gd name="connsiteX0" fmla="*/ 1618488 w 1618488"/>
              <a:gd name="connsiteY0" fmla="*/ 3975 h 1146974"/>
              <a:gd name="connsiteX1" fmla="*/ 1618488 w 1618488"/>
              <a:gd name="connsiteY1" fmla="*/ 1060256 h 1146974"/>
              <a:gd name="connsiteX2" fmla="*/ 1612139 w 1618488"/>
              <a:gd name="connsiteY2" fmla="*/ 1091705 h 1146974"/>
              <a:gd name="connsiteX3" fmla="*/ 1528757 w 1618488"/>
              <a:gd name="connsiteY3" fmla="*/ 1146974 h 1146974"/>
              <a:gd name="connsiteX4" fmla="*/ 90493 w 1618488"/>
              <a:gd name="connsiteY4" fmla="*/ 1146974 h 1146974"/>
              <a:gd name="connsiteX5" fmla="*/ 0 w 1618488"/>
              <a:gd name="connsiteY5" fmla="*/ 1056481 h 1146974"/>
              <a:gd name="connsiteX6" fmla="*/ 0 w 1618488"/>
              <a:gd name="connsiteY6" fmla="*/ 0 h 11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8488" h="1146974">
                <a:moveTo>
                  <a:pt x="1618488" y="3975"/>
                </a:moveTo>
                <a:lnTo>
                  <a:pt x="1618488" y="1060256"/>
                </a:lnTo>
                <a:lnTo>
                  <a:pt x="1612139" y="1091705"/>
                </a:lnTo>
                <a:cubicBezTo>
                  <a:pt x="1598401" y="1124184"/>
                  <a:pt x="1566241" y="1146974"/>
                  <a:pt x="1528757" y="1146974"/>
                </a:cubicBezTo>
                <a:lnTo>
                  <a:pt x="90493" y="1146974"/>
                </a:lnTo>
                <a:cubicBezTo>
                  <a:pt x="40515" y="1146974"/>
                  <a:pt x="0" y="1106459"/>
                  <a:pt x="0" y="1056481"/>
                </a:cubicBezTo>
                <a:lnTo>
                  <a:pt x="0" y="0"/>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29" name="Rectangle 128">
            <a:extLst>
              <a:ext uri="{FF2B5EF4-FFF2-40B4-BE49-F238E27FC236}">
                <a16:creationId xmlns:a16="http://schemas.microsoft.com/office/drawing/2014/main" id="{50D20F75-B36A-41C5-AE35-294E380BED95}"/>
              </a:ext>
            </a:extLst>
          </p:cNvPr>
          <p:cNvSpPr/>
          <p:nvPr/>
        </p:nvSpPr>
        <p:spPr>
          <a:xfrm>
            <a:off x="2564704" y="3666183"/>
            <a:ext cx="515303" cy="515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130" name="Group 129">
            <a:extLst>
              <a:ext uri="{FF2B5EF4-FFF2-40B4-BE49-F238E27FC236}">
                <a16:creationId xmlns:a16="http://schemas.microsoft.com/office/drawing/2014/main" id="{F933F581-6047-4CEE-8819-CCD1D34B3180}"/>
              </a:ext>
            </a:extLst>
          </p:cNvPr>
          <p:cNvGrpSpPr/>
          <p:nvPr/>
        </p:nvGrpSpPr>
        <p:grpSpPr>
          <a:xfrm rot="19579818">
            <a:off x="3003574" y="3926688"/>
            <a:ext cx="191666" cy="244194"/>
            <a:chOff x="6729591" y="1625806"/>
            <a:chExt cx="921225" cy="1173706"/>
          </a:xfrm>
        </p:grpSpPr>
        <p:sp>
          <p:nvSpPr>
            <p:cNvPr id="273" name="Rectangle 68">
              <a:extLst>
                <a:ext uri="{FF2B5EF4-FFF2-40B4-BE49-F238E27FC236}">
                  <a16:creationId xmlns:a16="http://schemas.microsoft.com/office/drawing/2014/main" id="{B90AFECE-F5C5-4EA6-B98D-CEF25FECB4D2}"/>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74" name="Isosceles Triangle 273">
              <a:extLst>
                <a:ext uri="{FF2B5EF4-FFF2-40B4-BE49-F238E27FC236}">
                  <a16:creationId xmlns:a16="http://schemas.microsoft.com/office/drawing/2014/main" id="{E1D57642-71FE-4F94-BCD3-ECD264AF573B}"/>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75" name="Straight Connector 274">
              <a:extLst>
                <a:ext uri="{FF2B5EF4-FFF2-40B4-BE49-F238E27FC236}">
                  <a16:creationId xmlns:a16="http://schemas.microsoft.com/office/drawing/2014/main" id="{5999C952-32D1-4E63-8211-EB6FDD6CB8DA}"/>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B43C7BE-BA46-4B0D-AB10-959A79F14BF8}"/>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507B5E0-14C8-4625-AC16-4014D3295264}"/>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31" name="Picture 130" descr="A stop sign&#10;&#10;Description generated with high confidence">
            <a:extLst>
              <a:ext uri="{FF2B5EF4-FFF2-40B4-BE49-F238E27FC236}">
                <a16:creationId xmlns:a16="http://schemas.microsoft.com/office/drawing/2014/main" id="{BA0DD3E8-B335-47CD-8283-7FECD8E76C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07646" y="3709125"/>
            <a:ext cx="429419" cy="429419"/>
          </a:xfrm>
          <a:prstGeom prst="rect">
            <a:avLst/>
          </a:prstGeom>
        </p:spPr>
      </p:pic>
      <p:sp>
        <p:nvSpPr>
          <p:cNvPr id="132" name="Rectangle: Rounded Corners 131">
            <a:extLst>
              <a:ext uri="{FF2B5EF4-FFF2-40B4-BE49-F238E27FC236}">
                <a16:creationId xmlns:a16="http://schemas.microsoft.com/office/drawing/2014/main" id="{A68B63A0-18AC-4F62-8399-1AA87E04FF6E}"/>
              </a:ext>
            </a:extLst>
          </p:cNvPr>
          <p:cNvSpPr/>
          <p:nvPr/>
        </p:nvSpPr>
        <p:spPr>
          <a:xfrm>
            <a:off x="5992040" y="3304608"/>
            <a:ext cx="1298992" cy="1293798"/>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34" name="Freeform: Shape 133">
            <a:extLst>
              <a:ext uri="{FF2B5EF4-FFF2-40B4-BE49-F238E27FC236}">
                <a16:creationId xmlns:a16="http://schemas.microsoft.com/office/drawing/2014/main" id="{8735B66F-9234-4F51-B639-1860F4CEC11A}"/>
              </a:ext>
            </a:extLst>
          </p:cNvPr>
          <p:cNvSpPr/>
          <p:nvPr/>
        </p:nvSpPr>
        <p:spPr>
          <a:xfrm>
            <a:off x="4442579" y="2785482"/>
            <a:ext cx="1225993" cy="1114401"/>
          </a:xfrm>
          <a:custGeom>
            <a:avLst/>
            <a:gdLst>
              <a:gd name="connsiteX0" fmla="*/ 0 w 1405719"/>
              <a:gd name="connsiteY0" fmla="*/ 344407 h 949197"/>
              <a:gd name="connsiteX1" fmla="*/ 382137 w 1405719"/>
              <a:gd name="connsiteY1" fmla="*/ 16861 h 949197"/>
              <a:gd name="connsiteX2" fmla="*/ 846161 w 1405719"/>
              <a:gd name="connsiteY2" fmla="*/ 808431 h 949197"/>
              <a:gd name="connsiteX3" fmla="*/ 1405719 w 1405719"/>
              <a:gd name="connsiteY3" fmla="*/ 944909 h 949197"/>
            </a:gdLst>
            <a:ahLst/>
            <a:cxnLst>
              <a:cxn ang="0">
                <a:pos x="connsiteX0" y="connsiteY0"/>
              </a:cxn>
              <a:cxn ang="0">
                <a:pos x="connsiteX1" y="connsiteY1"/>
              </a:cxn>
              <a:cxn ang="0">
                <a:pos x="connsiteX2" y="connsiteY2"/>
              </a:cxn>
              <a:cxn ang="0">
                <a:pos x="connsiteX3" y="connsiteY3"/>
              </a:cxn>
            </a:cxnLst>
            <a:rect l="l" t="t" r="r" b="b"/>
            <a:pathLst>
              <a:path w="1405719" h="949197">
                <a:moveTo>
                  <a:pt x="0" y="344407"/>
                </a:moveTo>
                <a:cubicBezTo>
                  <a:pt x="120555" y="141965"/>
                  <a:pt x="241110" y="-60476"/>
                  <a:pt x="382137" y="16861"/>
                </a:cubicBezTo>
                <a:cubicBezTo>
                  <a:pt x="523164" y="94198"/>
                  <a:pt x="675564" y="653756"/>
                  <a:pt x="846161" y="808431"/>
                </a:cubicBezTo>
                <a:cubicBezTo>
                  <a:pt x="1016758" y="963106"/>
                  <a:pt x="1211238" y="954007"/>
                  <a:pt x="1405719" y="944909"/>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135" name="Straight Arrow Connector 134">
            <a:extLst>
              <a:ext uri="{FF2B5EF4-FFF2-40B4-BE49-F238E27FC236}">
                <a16:creationId xmlns:a16="http://schemas.microsoft.com/office/drawing/2014/main" id="{92BC2D1E-53B1-4F19-BC97-6B585B6EE734}"/>
              </a:ext>
            </a:extLst>
          </p:cNvPr>
          <p:cNvCxnSpPr>
            <a:cxnSpLocks/>
          </p:cNvCxnSpPr>
          <p:nvPr/>
        </p:nvCxnSpPr>
        <p:spPr>
          <a:xfrm>
            <a:off x="5742256" y="3897705"/>
            <a:ext cx="85507"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411CCB25-C8E2-4E8E-B0C3-584EE8CF7B3B}"/>
              </a:ext>
            </a:extLst>
          </p:cNvPr>
          <p:cNvSpPr/>
          <p:nvPr/>
        </p:nvSpPr>
        <p:spPr>
          <a:xfrm>
            <a:off x="10991043" y="4417923"/>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39" name="Oval 138">
            <a:extLst>
              <a:ext uri="{FF2B5EF4-FFF2-40B4-BE49-F238E27FC236}">
                <a16:creationId xmlns:a16="http://schemas.microsoft.com/office/drawing/2014/main" id="{9A1FC30F-52A2-4FAE-ABC9-81A61EE5418E}"/>
              </a:ext>
            </a:extLst>
          </p:cNvPr>
          <p:cNvSpPr/>
          <p:nvPr/>
        </p:nvSpPr>
        <p:spPr>
          <a:xfrm>
            <a:off x="11428747" y="4271466"/>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0" name="Oval 139">
            <a:extLst>
              <a:ext uri="{FF2B5EF4-FFF2-40B4-BE49-F238E27FC236}">
                <a16:creationId xmlns:a16="http://schemas.microsoft.com/office/drawing/2014/main" id="{812FDB42-1252-4F64-B92C-2879A6946452}"/>
              </a:ext>
            </a:extLst>
          </p:cNvPr>
          <p:cNvSpPr/>
          <p:nvPr/>
        </p:nvSpPr>
        <p:spPr>
          <a:xfrm>
            <a:off x="11298179" y="4360587"/>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1" name="Oval 140">
            <a:extLst>
              <a:ext uri="{FF2B5EF4-FFF2-40B4-BE49-F238E27FC236}">
                <a16:creationId xmlns:a16="http://schemas.microsoft.com/office/drawing/2014/main" id="{7D63F022-945C-4C2C-9043-5D76E783A7BD}"/>
              </a:ext>
            </a:extLst>
          </p:cNvPr>
          <p:cNvSpPr/>
          <p:nvPr/>
        </p:nvSpPr>
        <p:spPr>
          <a:xfrm>
            <a:off x="11145504" y="4406870"/>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2" name="Oval 141">
            <a:extLst>
              <a:ext uri="{FF2B5EF4-FFF2-40B4-BE49-F238E27FC236}">
                <a16:creationId xmlns:a16="http://schemas.microsoft.com/office/drawing/2014/main" id="{02233DC1-F808-403D-8E47-F6E9FEBABC71}"/>
              </a:ext>
            </a:extLst>
          </p:cNvPr>
          <p:cNvSpPr/>
          <p:nvPr/>
        </p:nvSpPr>
        <p:spPr>
          <a:xfrm flipH="1">
            <a:off x="10684556" y="4360587"/>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3" name="Oval 142">
            <a:extLst>
              <a:ext uri="{FF2B5EF4-FFF2-40B4-BE49-F238E27FC236}">
                <a16:creationId xmlns:a16="http://schemas.microsoft.com/office/drawing/2014/main" id="{C31F976E-30E2-41B9-9D82-284368FBD655}"/>
              </a:ext>
            </a:extLst>
          </p:cNvPr>
          <p:cNvSpPr/>
          <p:nvPr/>
        </p:nvSpPr>
        <p:spPr>
          <a:xfrm flipH="1">
            <a:off x="10837231" y="4406870"/>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4" name="Oval 143">
            <a:extLst>
              <a:ext uri="{FF2B5EF4-FFF2-40B4-BE49-F238E27FC236}">
                <a16:creationId xmlns:a16="http://schemas.microsoft.com/office/drawing/2014/main" id="{B6FDB4EF-2F4D-4257-BFDA-70FA5C58C6EB}"/>
              </a:ext>
            </a:extLst>
          </p:cNvPr>
          <p:cNvSpPr/>
          <p:nvPr/>
        </p:nvSpPr>
        <p:spPr>
          <a:xfrm>
            <a:off x="11222805" y="4227195"/>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5" name="Oval 144">
            <a:extLst>
              <a:ext uri="{FF2B5EF4-FFF2-40B4-BE49-F238E27FC236}">
                <a16:creationId xmlns:a16="http://schemas.microsoft.com/office/drawing/2014/main" id="{8548115F-CBF7-44A9-B222-060ED7F32A47}"/>
              </a:ext>
            </a:extLst>
          </p:cNvPr>
          <p:cNvSpPr/>
          <p:nvPr/>
        </p:nvSpPr>
        <p:spPr>
          <a:xfrm>
            <a:off x="10926626" y="4276551"/>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6" name="Oval 145">
            <a:extLst>
              <a:ext uri="{FF2B5EF4-FFF2-40B4-BE49-F238E27FC236}">
                <a16:creationId xmlns:a16="http://schemas.microsoft.com/office/drawing/2014/main" id="{B01CD255-7EB1-4E4F-855C-72E010D14794}"/>
              </a:ext>
            </a:extLst>
          </p:cNvPr>
          <p:cNvSpPr/>
          <p:nvPr/>
        </p:nvSpPr>
        <p:spPr>
          <a:xfrm>
            <a:off x="11075489" y="4267154"/>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7" name="Oval 146">
            <a:extLst>
              <a:ext uri="{FF2B5EF4-FFF2-40B4-BE49-F238E27FC236}">
                <a16:creationId xmlns:a16="http://schemas.microsoft.com/office/drawing/2014/main" id="{23AF1F19-D9B8-42FD-A79B-BD5B309C9E21}"/>
              </a:ext>
            </a:extLst>
          </p:cNvPr>
          <p:cNvSpPr/>
          <p:nvPr/>
        </p:nvSpPr>
        <p:spPr>
          <a:xfrm>
            <a:off x="10773263" y="4230958"/>
            <a:ext cx="161032" cy="16103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8" name="Oval 147">
            <a:extLst>
              <a:ext uri="{FF2B5EF4-FFF2-40B4-BE49-F238E27FC236}">
                <a16:creationId xmlns:a16="http://schemas.microsoft.com/office/drawing/2014/main" id="{72F4A0E0-E98E-409B-B836-4A3686733343}"/>
              </a:ext>
            </a:extLst>
          </p:cNvPr>
          <p:cNvSpPr/>
          <p:nvPr/>
        </p:nvSpPr>
        <p:spPr>
          <a:xfrm>
            <a:off x="11346966" y="4134518"/>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49" name="Oval 148">
            <a:extLst>
              <a:ext uri="{FF2B5EF4-FFF2-40B4-BE49-F238E27FC236}">
                <a16:creationId xmlns:a16="http://schemas.microsoft.com/office/drawing/2014/main" id="{896FEFAA-4068-4FC3-B53B-2E558CD9D626}"/>
              </a:ext>
            </a:extLst>
          </p:cNvPr>
          <p:cNvSpPr/>
          <p:nvPr/>
        </p:nvSpPr>
        <p:spPr>
          <a:xfrm>
            <a:off x="11041548" y="4124808"/>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0" name="Oval 149">
            <a:extLst>
              <a:ext uri="{FF2B5EF4-FFF2-40B4-BE49-F238E27FC236}">
                <a16:creationId xmlns:a16="http://schemas.microsoft.com/office/drawing/2014/main" id="{B2F3B099-701F-4FD0-AC3E-17A2C97BA2E9}"/>
              </a:ext>
            </a:extLst>
          </p:cNvPr>
          <p:cNvSpPr/>
          <p:nvPr/>
        </p:nvSpPr>
        <p:spPr>
          <a:xfrm>
            <a:off x="11189400" y="4082784"/>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1" name="Oval 150">
            <a:extLst>
              <a:ext uri="{FF2B5EF4-FFF2-40B4-BE49-F238E27FC236}">
                <a16:creationId xmlns:a16="http://schemas.microsoft.com/office/drawing/2014/main" id="{35185923-2DBB-47C4-9418-911483272A80}"/>
              </a:ext>
            </a:extLst>
          </p:cNvPr>
          <p:cNvSpPr/>
          <p:nvPr/>
        </p:nvSpPr>
        <p:spPr>
          <a:xfrm>
            <a:off x="11078474" y="3974998"/>
            <a:ext cx="161032" cy="16103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2" name="Flowchart: Magnetic Disk 151">
            <a:extLst>
              <a:ext uri="{FF2B5EF4-FFF2-40B4-BE49-F238E27FC236}">
                <a16:creationId xmlns:a16="http://schemas.microsoft.com/office/drawing/2014/main" id="{410759FB-9183-4B8E-83C5-CA1C9CB044A0}"/>
              </a:ext>
            </a:extLst>
          </p:cNvPr>
          <p:cNvSpPr/>
          <p:nvPr/>
        </p:nvSpPr>
        <p:spPr>
          <a:xfrm>
            <a:off x="10525227" y="3027099"/>
            <a:ext cx="1092663" cy="1575256"/>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3" name="Rectangle 152">
            <a:extLst>
              <a:ext uri="{FF2B5EF4-FFF2-40B4-BE49-F238E27FC236}">
                <a16:creationId xmlns:a16="http://schemas.microsoft.com/office/drawing/2014/main" id="{436CA04D-772D-41F8-A39D-FC2A0D698CD4}"/>
              </a:ext>
            </a:extLst>
          </p:cNvPr>
          <p:cNvSpPr/>
          <p:nvPr/>
        </p:nvSpPr>
        <p:spPr>
          <a:xfrm>
            <a:off x="10263926" y="3654884"/>
            <a:ext cx="515303" cy="515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8" name="Oval 157">
            <a:extLst>
              <a:ext uri="{FF2B5EF4-FFF2-40B4-BE49-F238E27FC236}">
                <a16:creationId xmlns:a16="http://schemas.microsoft.com/office/drawing/2014/main" id="{020CEF7B-0220-48A5-9B0E-D12B7E277FA9}"/>
              </a:ext>
            </a:extLst>
          </p:cNvPr>
          <p:cNvSpPr/>
          <p:nvPr/>
        </p:nvSpPr>
        <p:spPr>
          <a:xfrm>
            <a:off x="10886971" y="4127672"/>
            <a:ext cx="161032" cy="16103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59" name="Graphic 195">
            <a:extLst>
              <a:ext uri="{FF2B5EF4-FFF2-40B4-BE49-F238E27FC236}">
                <a16:creationId xmlns:a16="http://schemas.microsoft.com/office/drawing/2014/main" id="{E1BF6EEE-CF82-4C7D-8FAF-7FC1C31AE16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317603" y="3708561"/>
            <a:ext cx="407948" cy="407948"/>
          </a:xfrm>
          <a:prstGeom prst="rect">
            <a:avLst/>
          </a:prstGeom>
        </p:spPr>
      </p:pic>
      <p:sp>
        <p:nvSpPr>
          <p:cNvPr id="156" name="Arc 155">
            <a:extLst>
              <a:ext uri="{FF2B5EF4-FFF2-40B4-BE49-F238E27FC236}">
                <a16:creationId xmlns:a16="http://schemas.microsoft.com/office/drawing/2014/main" id="{08026397-0660-4F49-A5C6-4A4CD7E198C3}"/>
              </a:ext>
            </a:extLst>
          </p:cNvPr>
          <p:cNvSpPr/>
          <p:nvPr/>
        </p:nvSpPr>
        <p:spPr>
          <a:xfrm>
            <a:off x="9002331" y="1958221"/>
            <a:ext cx="2117509" cy="2758239"/>
          </a:xfrm>
          <a:prstGeom prst="arc">
            <a:avLst>
              <a:gd name="adj1" fmla="val 10857285"/>
              <a:gd name="adj2" fmla="val 2142216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p>
        </p:txBody>
      </p:sp>
      <p:sp>
        <p:nvSpPr>
          <p:cNvPr id="154" name="Rectangle 153">
            <a:extLst>
              <a:ext uri="{FF2B5EF4-FFF2-40B4-BE49-F238E27FC236}">
                <a16:creationId xmlns:a16="http://schemas.microsoft.com/office/drawing/2014/main" id="{4D909F4E-D627-4BF6-A6A2-288B60FE0716}"/>
              </a:ext>
            </a:extLst>
          </p:cNvPr>
          <p:cNvSpPr/>
          <p:nvPr/>
        </p:nvSpPr>
        <p:spPr>
          <a:xfrm>
            <a:off x="10820836" y="2954791"/>
            <a:ext cx="501443" cy="42872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3" name="TextBox 292">
            <a:extLst>
              <a:ext uri="{FF2B5EF4-FFF2-40B4-BE49-F238E27FC236}">
                <a16:creationId xmlns:a16="http://schemas.microsoft.com/office/drawing/2014/main" id="{BD03D1B6-1511-4E2B-B702-968AC945862C}"/>
              </a:ext>
            </a:extLst>
          </p:cNvPr>
          <p:cNvSpPr txBox="1"/>
          <p:nvPr/>
        </p:nvSpPr>
        <p:spPr>
          <a:xfrm>
            <a:off x="2858794" y="4718295"/>
            <a:ext cx="1807892"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PDF file added to Blob Storage</a:t>
            </a:r>
          </a:p>
        </p:txBody>
      </p:sp>
      <p:sp>
        <p:nvSpPr>
          <p:cNvPr id="294" name="TextBox 293">
            <a:extLst>
              <a:ext uri="{FF2B5EF4-FFF2-40B4-BE49-F238E27FC236}">
                <a16:creationId xmlns:a16="http://schemas.microsoft.com/office/drawing/2014/main" id="{8F633AE2-73C6-4FBA-8035-8F954B274EDC}"/>
              </a:ext>
            </a:extLst>
          </p:cNvPr>
          <p:cNvSpPr txBox="1"/>
          <p:nvPr/>
        </p:nvSpPr>
        <p:spPr>
          <a:xfrm>
            <a:off x="5690199" y="4718295"/>
            <a:ext cx="192097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decomposes PDF file…</a:t>
            </a:r>
          </a:p>
        </p:txBody>
      </p:sp>
      <p:sp>
        <p:nvSpPr>
          <p:cNvPr id="295" name="TextBox 294">
            <a:extLst>
              <a:ext uri="{FF2B5EF4-FFF2-40B4-BE49-F238E27FC236}">
                <a16:creationId xmlns:a16="http://schemas.microsoft.com/office/drawing/2014/main" id="{D4CF4280-F305-4E82-8A97-63B737816DE6}"/>
              </a:ext>
            </a:extLst>
          </p:cNvPr>
          <p:cNvSpPr txBox="1"/>
          <p:nvPr/>
        </p:nvSpPr>
        <p:spPr>
          <a:xfrm>
            <a:off x="10124327" y="4718295"/>
            <a:ext cx="189391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Structured data from file sent to SQL DB</a:t>
            </a:r>
          </a:p>
        </p:txBody>
      </p:sp>
      <p:pic>
        <p:nvPicPr>
          <p:cNvPr id="7" name="Picture 6">
            <a:extLst>
              <a:ext uri="{FF2B5EF4-FFF2-40B4-BE49-F238E27FC236}">
                <a16:creationId xmlns:a16="http://schemas.microsoft.com/office/drawing/2014/main" id="{C959E9E9-9B5A-4F33-92AC-E32B0DF0EAC6}"/>
              </a:ext>
            </a:extLst>
          </p:cNvPr>
          <p:cNvPicPr>
            <a:picLocks noChangeAspect="1"/>
          </p:cNvPicPr>
          <p:nvPr/>
        </p:nvPicPr>
        <p:blipFill>
          <a:blip r:embed="rId9"/>
          <a:stretch>
            <a:fillRect/>
          </a:stretch>
        </p:blipFill>
        <p:spPr>
          <a:xfrm>
            <a:off x="6294889" y="3601870"/>
            <a:ext cx="693295" cy="699272"/>
          </a:xfrm>
          <a:prstGeom prst="rect">
            <a:avLst/>
          </a:prstGeom>
        </p:spPr>
      </p:pic>
      <p:pic>
        <p:nvPicPr>
          <p:cNvPr id="173" name="Picture 172">
            <a:extLst>
              <a:ext uri="{FF2B5EF4-FFF2-40B4-BE49-F238E27FC236}">
                <a16:creationId xmlns:a16="http://schemas.microsoft.com/office/drawing/2014/main" id="{E0E5CD6A-67CA-4087-9A8B-51C12C06F585}"/>
              </a:ext>
            </a:extLst>
          </p:cNvPr>
          <p:cNvPicPr>
            <a:picLocks noChangeAspect="1"/>
          </p:cNvPicPr>
          <p:nvPr/>
        </p:nvPicPr>
        <p:blipFill>
          <a:blip r:embed="rId9"/>
          <a:stretch>
            <a:fillRect/>
          </a:stretch>
        </p:blipFill>
        <p:spPr>
          <a:xfrm>
            <a:off x="3739724" y="3039407"/>
            <a:ext cx="693295" cy="699272"/>
          </a:xfrm>
          <a:prstGeom prst="rect">
            <a:avLst/>
          </a:prstGeom>
        </p:spPr>
      </p:pic>
      <p:sp>
        <p:nvSpPr>
          <p:cNvPr id="14" name="Rectangle: Rounded Corners 13">
            <a:extLst>
              <a:ext uri="{FF2B5EF4-FFF2-40B4-BE49-F238E27FC236}">
                <a16:creationId xmlns:a16="http://schemas.microsoft.com/office/drawing/2014/main" id="{9DCE97B7-0B96-4DBC-8CCB-1C3DB51D7299}"/>
              </a:ext>
            </a:extLst>
          </p:cNvPr>
          <p:cNvSpPr/>
          <p:nvPr/>
        </p:nvSpPr>
        <p:spPr>
          <a:xfrm rot="2700000">
            <a:off x="8436476" y="4074283"/>
            <a:ext cx="127105" cy="628835"/>
          </a:xfrm>
          <a:prstGeom prst="roundRect">
            <a:avLst>
              <a:gd name="adj" fmla="val 50000"/>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 name="Oval 10">
            <a:extLst>
              <a:ext uri="{FF2B5EF4-FFF2-40B4-BE49-F238E27FC236}">
                <a16:creationId xmlns:a16="http://schemas.microsoft.com/office/drawing/2014/main" id="{C5C38470-B3E0-4DC9-9198-712E51D68D30}"/>
              </a:ext>
            </a:extLst>
          </p:cNvPr>
          <p:cNvSpPr/>
          <p:nvPr/>
        </p:nvSpPr>
        <p:spPr>
          <a:xfrm>
            <a:off x="8559057" y="3450759"/>
            <a:ext cx="891111" cy="891111"/>
          </a:xfrm>
          <a:prstGeom prst="ellipse">
            <a:avLst/>
          </a:prstGeom>
          <a:solidFill>
            <a:srgbClr val="F2F2F2"/>
          </a:solid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177" name="Straight Arrow Connector 176">
            <a:extLst>
              <a:ext uri="{FF2B5EF4-FFF2-40B4-BE49-F238E27FC236}">
                <a16:creationId xmlns:a16="http://schemas.microsoft.com/office/drawing/2014/main" id="{401A235A-E1E3-4BA1-9289-9D38D1529A8C}"/>
              </a:ext>
            </a:extLst>
          </p:cNvPr>
          <p:cNvCxnSpPr>
            <a:cxnSpLocks/>
          </p:cNvCxnSpPr>
          <p:nvPr/>
        </p:nvCxnSpPr>
        <p:spPr>
          <a:xfrm>
            <a:off x="7481225" y="3891093"/>
            <a:ext cx="744946"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15977410-847A-4B31-8373-B3716BAD3E84}"/>
              </a:ext>
            </a:extLst>
          </p:cNvPr>
          <p:cNvGrpSpPr/>
          <p:nvPr/>
        </p:nvGrpSpPr>
        <p:grpSpPr>
          <a:xfrm>
            <a:off x="5698803" y="3012023"/>
            <a:ext cx="580227" cy="576273"/>
            <a:chOff x="10257340" y="1680054"/>
            <a:chExt cx="394878" cy="392187"/>
          </a:xfrm>
        </p:grpSpPr>
        <p:sp>
          <p:nvSpPr>
            <p:cNvPr id="180" name="Rectangle 179">
              <a:extLst>
                <a:ext uri="{FF2B5EF4-FFF2-40B4-BE49-F238E27FC236}">
                  <a16:creationId xmlns:a16="http://schemas.microsoft.com/office/drawing/2014/main" id="{5FF787F9-002C-49C2-B547-0469B2585C3E}"/>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81" name="Picture 180" descr="Image result for azure functions logo png">
              <a:extLst>
                <a:ext uri="{FF2B5EF4-FFF2-40B4-BE49-F238E27FC236}">
                  <a16:creationId xmlns:a16="http://schemas.microsoft.com/office/drawing/2014/main" id="{0E0C7180-B5F3-465C-9D72-5FEB8E856BD3}"/>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82" name="Isosceles Triangle 181">
            <a:extLst>
              <a:ext uri="{FF2B5EF4-FFF2-40B4-BE49-F238E27FC236}">
                <a16:creationId xmlns:a16="http://schemas.microsoft.com/office/drawing/2014/main" id="{B9B38356-B4BD-4B2C-AFDC-615112F55843}"/>
              </a:ext>
            </a:extLst>
          </p:cNvPr>
          <p:cNvSpPr/>
          <p:nvPr/>
        </p:nvSpPr>
        <p:spPr>
          <a:xfrm rot="5400000">
            <a:off x="8140413" y="3765876"/>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83" name="Isosceles Triangle 182">
            <a:extLst>
              <a:ext uri="{FF2B5EF4-FFF2-40B4-BE49-F238E27FC236}">
                <a16:creationId xmlns:a16="http://schemas.microsoft.com/office/drawing/2014/main" id="{7538D995-D263-47CA-AC1C-92D5ACFB7630}"/>
              </a:ext>
            </a:extLst>
          </p:cNvPr>
          <p:cNvSpPr/>
          <p:nvPr/>
        </p:nvSpPr>
        <p:spPr>
          <a:xfrm rot="10800000">
            <a:off x="10897708" y="2899386"/>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84" name="Group 183">
            <a:extLst>
              <a:ext uri="{FF2B5EF4-FFF2-40B4-BE49-F238E27FC236}">
                <a16:creationId xmlns:a16="http://schemas.microsoft.com/office/drawing/2014/main" id="{7B6529D7-1115-4930-8C09-7F819F7AFAD6}"/>
              </a:ext>
            </a:extLst>
          </p:cNvPr>
          <p:cNvGrpSpPr/>
          <p:nvPr/>
        </p:nvGrpSpPr>
        <p:grpSpPr>
          <a:xfrm>
            <a:off x="8915540" y="2782511"/>
            <a:ext cx="268927" cy="268927"/>
            <a:chOff x="9846375" y="2765765"/>
            <a:chExt cx="274320" cy="274320"/>
          </a:xfrm>
        </p:grpSpPr>
        <p:sp>
          <p:nvSpPr>
            <p:cNvPr id="185" name="Oval 184">
              <a:extLst>
                <a:ext uri="{FF2B5EF4-FFF2-40B4-BE49-F238E27FC236}">
                  <a16:creationId xmlns:a16="http://schemas.microsoft.com/office/drawing/2014/main" id="{0E6F9FA3-D633-4155-9335-C1B1937ED8D3}"/>
                </a:ext>
              </a:extLst>
            </p:cNvPr>
            <p:cNvSpPr/>
            <p:nvPr/>
          </p:nvSpPr>
          <p:spPr>
            <a:xfrm>
              <a:off x="9846375" y="276576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86" name="Oval 185">
              <a:extLst>
                <a:ext uri="{FF2B5EF4-FFF2-40B4-BE49-F238E27FC236}">
                  <a16:creationId xmlns:a16="http://schemas.microsoft.com/office/drawing/2014/main" id="{0B2D1168-81AD-4B28-8098-A046D3CAF835}"/>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187" name="Group 186">
            <a:extLst>
              <a:ext uri="{FF2B5EF4-FFF2-40B4-BE49-F238E27FC236}">
                <a16:creationId xmlns:a16="http://schemas.microsoft.com/office/drawing/2014/main" id="{FBAD2713-3FB5-4B06-ADC6-C912BCD37EE4}"/>
              </a:ext>
            </a:extLst>
          </p:cNvPr>
          <p:cNvGrpSpPr/>
          <p:nvPr/>
        </p:nvGrpSpPr>
        <p:grpSpPr>
          <a:xfrm>
            <a:off x="9068485" y="2390680"/>
            <a:ext cx="268927" cy="268927"/>
            <a:chOff x="10087952" y="2591725"/>
            <a:chExt cx="274320" cy="274320"/>
          </a:xfrm>
        </p:grpSpPr>
        <p:sp>
          <p:nvSpPr>
            <p:cNvPr id="188" name="Oval 187">
              <a:extLst>
                <a:ext uri="{FF2B5EF4-FFF2-40B4-BE49-F238E27FC236}">
                  <a16:creationId xmlns:a16="http://schemas.microsoft.com/office/drawing/2014/main" id="{2977428F-B445-4ED3-83D3-89B0C63498D7}"/>
                </a:ext>
              </a:extLst>
            </p:cNvPr>
            <p:cNvSpPr/>
            <p:nvPr/>
          </p:nvSpPr>
          <p:spPr>
            <a:xfrm>
              <a:off x="10087952" y="259172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89" name="Oval 188">
              <a:extLst>
                <a:ext uri="{FF2B5EF4-FFF2-40B4-BE49-F238E27FC236}">
                  <a16:creationId xmlns:a16="http://schemas.microsoft.com/office/drawing/2014/main" id="{8CD881B1-0210-4A8E-B550-F49FCEF78473}"/>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190" name="Group 189">
            <a:extLst>
              <a:ext uri="{FF2B5EF4-FFF2-40B4-BE49-F238E27FC236}">
                <a16:creationId xmlns:a16="http://schemas.microsoft.com/office/drawing/2014/main" id="{BEF2918D-5EF4-41F2-BB84-6E97003A2995}"/>
              </a:ext>
            </a:extLst>
          </p:cNvPr>
          <p:cNvGrpSpPr/>
          <p:nvPr/>
        </p:nvGrpSpPr>
        <p:grpSpPr>
          <a:xfrm>
            <a:off x="9325788" y="2070703"/>
            <a:ext cx="268927" cy="268927"/>
            <a:chOff x="10397072" y="2500811"/>
            <a:chExt cx="274320" cy="274320"/>
          </a:xfrm>
        </p:grpSpPr>
        <p:sp>
          <p:nvSpPr>
            <p:cNvPr id="191" name="Oval 190">
              <a:extLst>
                <a:ext uri="{FF2B5EF4-FFF2-40B4-BE49-F238E27FC236}">
                  <a16:creationId xmlns:a16="http://schemas.microsoft.com/office/drawing/2014/main" id="{46C12514-295A-4D65-A108-7210DFB837E0}"/>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92" name="Oval 191">
              <a:extLst>
                <a:ext uri="{FF2B5EF4-FFF2-40B4-BE49-F238E27FC236}">
                  <a16:creationId xmlns:a16="http://schemas.microsoft.com/office/drawing/2014/main" id="{E2B93166-C162-452B-9CBE-FB840C5364F6}"/>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193" name="TextBox 192">
            <a:extLst>
              <a:ext uri="{FF2B5EF4-FFF2-40B4-BE49-F238E27FC236}">
                <a16:creationId xmlns:a16="http://schemas.microsoft.com/office/drawing/2014/main" id="{36EA044F-1529-4D80-853B-F18415DFE686}"/>
              </a:ext>
            </a:extLst>
          </p:cNvPr>
          <p:cNvSpPr txBox="1"/>
          <p:nvPr/>
        </p:nvSpPr>
        <p:spPr>
          <a:xfrm>
            <a:off x="7908876" y="4718295"/>
            <a:ext cx="1917743"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it to Cognitive Services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for OCR detection</a:t>
            </a:r>
          </a:p>
        </p:txBody>
      </p:sp>
      <p:grpSp>
        <p:nvGrpSpPr>
          <p:cNvPr id="22" name="Group 21">
            <a:extLst>
              <a:ext uri="{FF2B5EF4-FFF2-40B4-BE49-F238E27FC236}">
                <a16:creationId xmlns:a16="http://schemas.microsoft.com/office/drawing/2014/main" id="{FF4F053B-11B0-4B53-A415-9E3E8B8EA04C}"/>
              </a:ext>
            </a:extLst>
          </p:cNvPr>
          <p:cNvGrpSpPr/>
          <p:nvPr/>
        </p:nvGrpSpPr>
        <p:grpSpPr>
          <a:xfrm>
            <a:off x="8505780" y="3383322"/>
            <a:ext cx="415531" cy="415531"/>
            <a:chOff x="7884081" y="3103007"/>
            <a:chExt cx="423863" cy="423863"/>
          </a:xfrm>
        </p:grpSpPr>
        <p:sp>
          <p:nvSpPr>
            <p:cNvPr id="21" name="Oval 20">
              <a:extLst>
                <a:ext uri="{FF2B5EF4-FFF2-40B4-BE49-F238E27FC236}">
                  <a16:creationId xmlns:a16="http://schemas.microsoft.com/office/drawing/2014/main" id="{FD28E92B-9E47-46F3-B9F9-99F4F5AA7A74}"/>
                </a:ext>
              </a:extLst>
            </p:cNvPr>
            <p:cNvSpPr/>
            <p:nvPr/>
          </p:nvSpPr>
          <p:spPr>
            <a:xfrm>
              <a:off x="7884081" y="3103007"/>
              <a:ext cx="423863" cy="4238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174" name="Graphic 173">
              <a:extLst>
                <a:ext uri="{FF2B5EF4-FFF2-40B4-BE49-F238E27FC236}">
                  <a16:creationId xmlns:a16="http://schemas.microsoft.com/office/drawing/2014/main" id="{E1735F19-2696-432D-B16E-55DFCF9D01A9}"/>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913132" y="3132058"/>
              <a:ext cx="365760" cy="365760"/>
            </a:xfrm>
            <a:prstGeom prst="rect">
              <a:avLst/>
            </a:prstGeom>
          </p:spPr>
        </p:pic>
      </p:grpSp>
      <p:pic>
        <p:nvPicPr>
          <p:cNvPr id="176" name="Picture 175">
            <a:extLst>
              <a:ext uri="{FF2B5EF4-FFF2-40B4-BE49-F238E27FC236}">
                <a16:creationId xmlns:a16="http://schemas.microsoft.com/office/drawing/2014/main" id="{FD716A9E-A8C3-4CDE-A9E7-09CA639E409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26146" y="3761353"/>
            <a:ext cx="356933" cy="360010"/>
          </a:xfrm>
          <a:prstGeom prst="rect">
            <a:avLst/>
          </a:prstGeom>
        </p:spPr>
      </p:pic>
      <p:grpSp>
        <p:nvGrpSpPr>
          <p:cNvPr id="28" name="Group 27">
            <a:extLst>
              <a:ext uri="{FF2B5EF4-FFF2-40B4-BE49-F238E27FC236}">
                <a16:creationId xmlns:a16="http://schemas.microsoft.com/office/drawing/2014/main" id="{506BC261-DA5A-474D-9C05-2EE6AAA98F9C}"/>
              </a:ext>
            </a:extLst>
          </p:cNvPr>
          <p:cNvGrpSpPr/>
          <p:nvPr/>
        </p:nvGrpSpPr>
        <p:grpSpPr>
          <a:xfrm>
            <a:off x="113098" y="3750277"/>
            <a:ext cx="1933467" cy="2431517"/>
            <a:chOff x="115365" y="4255868"/>
            <a:chExt cx="1972237" cy="2480274"/>
          </a:xfrm>
        </p:grpSpPr>
        <p:grpSp>
          <p:nvGrpSpPr>
            <p:cNvPr id="195" name="Group 194">
              <a:extLst>
                <a:ext uri="{FF2B5EF4-FFF2-40B4-BE49-F238E27FC236}">
                  <a16:creationId xmlns:a16="http://schemas.microsoft.com/office/drawing/2014/main" id="{5540ED33-5A43-44D3-958C-8C8AC7584BB6}"/>
                </a:ext>
              </a:extLst>
            </p:cNvPr>
            <p:cNvGrpSpPr/>
            <p:nvPr/>
          </p:nvGrpSpPr>
          <p:grpSpPr>
            <a:xfrm>
              <a:off x="143301" y="4255868"/>
              <a:ext cx="1935707" cy="582401"/>
              <a:chOff x="205661" y="237801"/>
              <a:chExt cx="1935707" cy="582401"/>
            </a:xfrm>
          </p:grpSpPr>
          <p:sp>
            <p:nvSpPr>
              <p:cNvPr id="196" name="TextBox 195">
                <a:extLst>
                  <a:ext uri="{FF2B5EF4-FFF2-40B4-BE49-F238E27FC236}">
                    <a16:creationId xmlns:a16="http://schemas.microsoft.com/office/drawing/2014/main" id="{E26E3CBA-0C5E-4A38-886B-B81601607866}"/>
                  </a:ext>
                </a:extLst>
              </p:cNvPr>
              <p:cNvSpPr txBox="1"/>
              <p:nvPr/>
            </p:nvSpPr>
            <p:spPr>
              <a:xfrm>
                <a:off x="205661" y="237801"/>
                <a:ext cx="1935707"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97" name="Group 196">
                <a:extLst>
                  <a:ext uri="{FF2B5EF4-FFF2-40B4-BE49-F238E27FC236}">
                    <a16:creationId xmlns:a16="http://schemas.microsoft.com/office/drawing/2014/main" id="{733F4514-CD00-4B88-A9DC-E15C60C550C4}"/>
                  </a:ext>
                </a:extLst>
              </p:cNvPr>
              <p:cNvGrpSpPr/>
              <p:nvPr/>
            </p:nvGrpSpPr>
            <p:grpSpPr>
              <a:xfrm>
                <a:off x="279889" y="512425"/>
                <a:ext cx="1787250" cy="307777"/>
                <a:chOff x="323998" y="512425"/>
                <a:chExt cx="1787250" cy="307777"/>
              </a:xfrm>
            </p:grpSpPr>
            <p:sp>
              <p:nvSpPr>
                <p:cNvPr id="198" name="TextBox 197">
                  <a:extLst>
                    <a:ext uri="{FF2B5EF4-FFF2-40B4-BE49-F238E27FC236}">
                      <a16:creationId xmlns:a16="http://schemas.microsoft.com/office/drawing/2014/main" id="{5EFE25EA-3BDE-4724-BEAE-8878FD87037B}"/>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Healthcare</a:t>
                  </a:r>
                </a:p>
              </p:txBody>
            </p:sp>
            <p:cxnSp>
              <p:nvCxnSpPr>
                <p:cNvPr id="199" name="Straight Connector 198">
                  <a:extLst>
                    <a:ext uri="{FF2B5EF4-FFF2-40B4-BE49-F238E27FC236}">
                      <a16:creationId xmlns:a16="http://schemas.microsoft.com/office/drawing/2014/main" id="{9ABAE22E-1A21-41C3-906F-369FDB17FA71}"/>
                    </a:ext>
                  </a:extLst>
                </p:cNvPr>
                <p:cNvCxnSpPr>
                  <a:cxnSpLocks/>
                  <a:stCxn id="198" idx="1"/>
                </p:cNvCxnSpPr>
                <p:nvPr/>
              </p:nvCxnSpPr>
              <p:spPr>
                <a:xfrm>
                  <a:off x="323998" y="666314"/>
                  <a:ext cx="410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18ADAD6-3A5C-4E42-8400-FC505B77C20D}"/>
                    </a:ext>
                  </a:extLst>
                </p:cNvPr>
                <p:cNvCxnSpPr>
                  <a:cxnSpLocks/>
                </p:cNvCxnSpPr>
                <p:nvPr/>
              </p:nvCxnSpPr>
              <p:spPr>
                <a:xfrm>
                  <a:off x="1699768" y="666313"/>
                  <a:ext cx="411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01" name="TextBox 200">
              <a:extLst>
                <a:ext uri="{FF2B5EF4-FFF2-40B4-BE49-F238E27FC236}">
                  <a16:creationId xmlns:a16="http://schemas.microsoft.com/office/drawing/2014/main" id="{08A9CB5D-392D-449C-A645-A22D97EA5CBC}"/>
                </a:ext>
              </a:extLst>
            </p:cNvPr>
            <p:cNvSpPr txBox="1"/>
            <p:nvPr/>
          </p:nvSpPr>
          <p:spPr>
            <a:xfrm>
              <a:off x="115365" y="4920260"/>
              <a:ext cx="1972237"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Patient records are securely uploaded as PDF files. That data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 then decomposed, processed using OCR detection, and added to a database for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easy queries.</a:t>
              </a:r>
            </a:p>
          </p:txBody>
        </p:sp>
      </p:gr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A8C78257-C5B7-4B88-A380-FB0C0DCB951B}"/>
              </a:ext>
            </a:extLst>
          </p:cNvPr>
          <p:cNvSpPr>
            <a:spLocks noGrp="1"/>
          </p:cNvSpPr>
          <p:nvPr>
            <p:ph type="title"/>
          </p:nvPr>
        </p:nvSpPr>
        <p:spPr>
          <a:xfrm>
            <a:off x="2561900" y="289959"/>
            <a:ext cx="11655840" cy="1107996"/>
          </a:xfrm>
        </p:spPr>
        <p:txBody>
          <a:bodyPr/>
          <a:lstStyle/>
          <a:p>
            <a:r>
              <a:rPr lang="en-US"/>
              <a:t>Real-time </a:t>
            </a:r>
            <a:r>
              <a:rPr lang="en-US">
                <a:gradFill>
                  <a:gsLst>
                    <a:gs pos="1250">
                      <a:schemeClr val="tx2"/>
                    </a:gs>
                    <a:gs pos="100000">
                      <a:schemeClr val="tx2"/>
                    </a:gs>
                  </a:gsLst>
                  <a:lin ang="5400000" scaled="0"/>
                </a:gradFill>
              </a:rPr>
              <a:t>file</a:t>
            </a:r>
            <a:r>
              <a:rPr lang="en-US"/>
              <a:t> processing</a:t>
            </a:r>
            <a:br>
              <a:rPr lang="en-US"/>
            </a:br>
            <a:endParaRPr lang="en-US"/>
          </a:p>
        </p:txBody>
      </p:sp>
    </p:spTree>
    <p:extLst>
      <p:ext uri="{BB962C8B-B14F-4D97-AF65-F5344CB8AC3E}">
        <p14:creationId xmlns:p14="http://schemas.microsoft.com/office/powerpoint/2010/main" val="9405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a room&#10;&#10;Description generated with very high confidence">
            <a:extLst>
              <a:ext uri="{FF2B5EF4-FFF2-40B4-BE49-F238E27FC236}">
                <a16:creationId xmlns:a16="http://schemas.microsoft.com/office/drawing/2014/main" id="{A47A4614-612A-4715-8D11-66CEB38BB8C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6"/>
            <a:ext cx="2220482" cy="6857028"/>
          </a:xfrm>
          <a:prstGeom prst="rect">
            <a:avLst/>
          </a:prstGeom>
        </p:spPr>
      </p:pic>
      <p:sp>
        <p:nvSpPr>
          <p:cNvPr id="157" name="Rectangle 156">
            <a:extLst>
              <a:ext uri="{FF2B5EF4-FFF2-40B4-BE49-F238E27FC236}">
                <a16:creationId xmlns:a16="http://schemas.microsoft.com/office/drawing/2014/main" id="{CEA09B5A-4650-41D5-8BA9-D476AF04317F}"/>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BD03D1B6-1511-4E2B-B702-968AC945862C}"/>
              </a:ext>
            </a:extLst>
          </p:cNvPr>
          <p:cNvSpPr txBox="1"/>
          <p:nvPr/>
        </p:nvSpPr>
        <p:spPr>
          <a:xfrm>
            <a:off x="2623361" y="1752185"/>
            <a:ext cx="1361736"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App or device producing data</a:t>
            </a:r>
          </a:p>
        </p:txBody>
      </p:sp>
      <p:sp>
        <p:nvSpPr>
          <p:cNvPr id="294" name="TextBox 293">
            <a:extLst>
              <a:ext uri="{FF2B5EF4-FFF2-40B4-BE49-F238E27FC236}">
                <a16:creationId xmlns:a16="http://schemas.microsoft.com/office/drawing/2014/main" id="{8F633AE2-73C6-4FBA-8035-8F954B274EDC}"/>
              </a:ext>
            </a:extLst>
          </p:cNvPr>
          <p:cNvSpPr txBox="1"/>
          <p:nvPr/>
        </p:nvSpPr>
        <p:spPr>
          <a:xfrm>
            <a:off x="3797536" y="4970640"/>
            <a:ext cx="181898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Event Hubs ingests telemetry data</a:t>
            </a:r>
          </a:p>
        </p:txBody>
      </p:sp>
      <p:sp>
        <p:nvSpPr>
          <p:cNvPr id="295" name="TextBox 294">
            <a:extLst>
              <a:ext uri="{FF2B5EF4-FFF2-40B4-BE49-F238E27FC236}">
                <a16:creationId xmlns:a16="http://schemas.microsoft.com/office/drawing/2014/main" id="{D4CF4280-F305-4E82-8A97-63B737816DE6}"/>
              </a:ext>
            </a:extLst>
          </p:cNvPr>
          <p:cNvSpPr txBox="1"/>
          <p:nvPr/>
        </p:nvSpPr>
        <p:spPr>
          <a:xfrm>
            <a:off x="8148850" y="4970640"/>
            <a:ext cx="164755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it to Cosmos DB</a:t>
            </a:r>
          </a:p>
        </p:txBody>
      </p:sp>
      <p:sp>
        <p:nvSpPr>
          <p:cNvPr id="330" name="TextBox 329">
            <a:extLst>
              <a:ext uri="{FF2B5EF4-FFF2-40B4-BE49-F238E27FC236}">
                <a16:creationId xmlns:a16="http://schemas.microsoft.com/office/drawing/2014/main" id="{9CDBF3B5-9570-4CDE-89BD-D93E4A0A4551}"/>
              </a:ext>
            </a:extLst>
          </p:cNvPr>
          <p:cNvSpPr txBox="1"/>
          <p:nvPr/>
        </p:nvSpPr>
        <p:spPr>
          <a:xfrm>
            <a:off x="6075696" y="4970640"/>
            <a:ext cx="188968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processes the data…</a:t>
            </a:r>
          </a:p>
        </p:txBody>
      </p:sp>
      <p:grpSp>
        <p:nvGrpSpPr>
          <p:cNvPr id="332" name="Group 331">
            <a:extLst>
              <a:ext uri="{FF2B5EF4-FFF2-40B4-BE49-F238E27FC236}">
                <a16:creationId xmlns:a16="http://schemas.microsoft.com/office/drawing/2014/main" id="{9389EBEC-76F5-4BAC-9D3D-E231955113A2}"/>
              </a:ext>
            </a:extLst>
          </p:cNvPr>
          <p:cNvGrpSpPr/>
          <p:nvPr/>
        </p:nvGrpSpPr>
        <p:grpSpPr>
          <a:xfrm>
            <a:off x="4165194" y="3753456"/>
            <a:ext cx="982438" cy="1050211"/>
            <a:chOff x="1771050" y="3203762"/>
            <a:chExt cx="1143000" cy="1221850"/>
          </a:xfrm>
        </p:grpSpPr>
        <p:sp>
          <p:nvSpPr>
            <p:cNvPr id="470" name="Left Bracket 469">
              <a:extLst>
                <a:ext uri="{FF2B5EF4-FFF2-40B4-BE49-F238E27FC236}">
                  <a16:creationId xmlns:a16="http://schemas.microsoft.com/office/drawing/2014/main" id="{EC7381A4-C429-48E9-BF2A-81303E6987DD}"/>
                </a:ext>
              </a:extLst>
            </p:cNvPr>
            <p:cNvSpPr/>
            <p:nvPr/>
          </p:nvSpPr>
          <p:spPr>
            <a:xfrm rot="5400000">
              <a:off x="2205390" y="2769422"/>
              <a:ext cx="274320" cy="114300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71" name="Left Bracket 470">
              <a:extLst>
                <a:ext uri="{FF2B5EF4-FFF2-40B4-BE49-F238E27FC236}">
                  <a16:creationId xmlns:a16="http://schemas.microsoft.com/office/drawing/2014/main" id="{A3B54DB9-8513-48E4-A504-F0A947C6521B}"/>
                </a:ext>
              </a:extLst>
            </p:cNvPr>
            <p:cNvSpPr/>
            <p:nvPr/>
          </p:nvSpPr>
          <p:spPr>
            <a:xfrm rot="16200000">
              <a:off x="2205390" y="3716952"/>
              <a:ext cx="274320" cy="114300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3" name="Group 332">
            <a:extLst>
              <a:ext uri="{FF2B5EF4-FFF2-40B4-BE49-F238E27FC236}">
                <a16:creationId xmlns:a16="http://schemas.microsoft.com/office/drawing/2014/main" id="{906862DD-6517-4F80-90BB-2387A51D2247}"/>
              </a:ext>
            </a:extLst>
          </p:cNvPr>
          <p:cNvGrpSpPr/>
          <p:nvPr/>
        </p:nvGrpSpPr>
        <p:grpSpPr>
          <a:xfrm>
            <a:off x="4366806" y="3926308"/>
            <a:ext cx="693118" cy="704507"/>
            <a:chOff x="2931030" y="3346852"/>
            <a:chExt cx="806395" cy="819647"/>
          </a:xfrm>
        </p:grpSpPr>
        <p:grpSp>
          <p:nvGrpSpPr>
            <p:cNvPr id="457" name="Group 456">
              <a:extLst>
                <a:ext uri="{FF2B5EF4-FFF2-40B4-BE49-F238E27FC236}">
                  <a16:creationId xmlns:a16="http://schemas.microsoft.com/office/drawing/2014/main" id="{F8FBCAB1-17FB-4C6C-B985-F336F2B8E45D}"/>
                </a:ext>
              </a:extLst>
            </p:cNvPr>
            <p:cNvGrpSpPr/>
            <p:nvPr/>
          </p:nvGrpSpPr>
          <p:grpSpPr>
            <a:xfrm>
              <a:off x="2931030" y="3346852"/>
              <a:ext cx="137160" cy="819647"/>
              <a:chOff x="2931030" y="3346852"/>
              <a:chExt cx="137160" cy="819647"/>
            </a:xfrm>
          </p:grpSpPr>
          <p:sp>
            <p:nvSpPr>
              <p:cNvPr id="466" name="Oval 465">
                <a:extLst>
                  <a:ext uri="{FF2B5EF4-FFF2-40B4-BE49-F238E27FC236}">
                    <a16:creationId xmlns:a16="http://schemas.microsoft.com/office/drawing/2014/main" id="{A54C6EA2-3157-4EA2-AC21-2EEE0633380D}"/>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7" name="Oval 466">
                <a:extLst>
                  <a:ext uri="{FF2B5EF4-FFF2-40B4-BE49-F238E27FC236}">
                    <a16:creationId xmlns:a16="http://schemas.microsoft.com/office/drawing/2014/main" id="{50D1CE50-A39C-4939-A366-EAB9F7F6F685}"/>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8" name="Oval 467">
                <a:extLst>
                  <a:ext uri="{FF2B5EF4-FFF2-40B4-BE49-F238E27FC236}">
                    <a16:creationId xmlns:a16="http://schemas.microsoft.com/office/drawing/2014/main" id="{01C8957B-9A52-4B1E-8E1C-2D7EDB78423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9" name="Oval 468">
                <a:extLst>
                  <a:ext uri="{FF2B5EF4-FFF2-40B4-BE49-F238E27FC236}">
                    <a16:creationId xmlns:a16="http://schemas.microsoft.com/office/drawing/2014/main" id="{A1297811-800A-49A5-AB92-0235DB467469}"/>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58" name="Group 457">
              <a:extLst>
                <a:ext uri="{FF2B5EF4-FFF2-40B4-BE49-F238E27FC236}">
                  <a16:creationId xmlns:a16="http://schemas.microsoft.com/office/drawing/2014/main" id="{7CB5EA7E-57AD-4722-8784-465F33BEFA80}"/>
                </a:ext>
              </a:extLst>
            </p:cNvPr>
            <p:cNvGrpSpPr/>
            <p:nvPr/>
          </p:nvGrpSpPr>
          <p:grpSpPr>
            <a:xfrm>
              <a:off x="3154108" y="3460599"/>
              <a:ext cx="137160" cy="592152"/>
              <a:chOff x="3162943" y="3486000"/>
              <a:chExt cx="137160" cy="592152"/>
            </a:xfrm>
          </p:grpSpPr>
          <p:sp>
            <p:nvSpPr>
              <p:cNvPr id="463" name="Oval 462">
                <a:extLst>
                  <a:ext uri="{FF2B5EF4-FFF2-40B4-BE49-F238E27FC236}">
                    <a16:creationId xmlns:a16="http://schemas.microsoft.com/office/drawing/2014/main" id="{7FAC73A8-1EE2-4C25-B49C-679BBDE4E4B5}"/>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4" name="Oval 463">
                <a:extLst>
                  <a:ext uri="{FF2B5EF4-FFF2-40B4-BE49-F238E27FC236}">
                    <a16:creationId xmlns:a16="http://schemas.microsoft.com/office/drawing/2014/main" id="{995247DC-4091-4A6A-8291-DC3F4EFD196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5" name="Oval 464">
                <a:extLst>
                  <a:ext uri="{FF2B5EF4-FFF2-40B4-BE49-F238E27FC236}">
                    <a16:creationId xmlns:a16="http://schemas.microsoft.com/office/drawing/2014/main" id="{6EA720F9-68EF-4364-9E75-DF8323019D7D}"/>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59" name="Group 458">
              <a:extLst>
                <a:ext uri="{FF2B5EF4-FFF2-40B4-BE49-F238E27FC236}">
                  <a16:creationId xmlns:a16="http://schemas.microsoft.com/office/drawing/2014/main" id="{9D7AA920-5695-4F02-A175-9324309510C3}"/>
                </a:ext>
              </a:extLst>
            </p:cNvPr>
            <p:cNvGrpSpPr/>
            <p:nvPr/>
          </p:nvGrpSpPr>
          <p:grpSpPr>
            <a:xfrm>
              <a:off x="3377186" y="3574347"/>
              <a:ext cx="137160" cy="364656"/>
              <a:chOff x="3394856" y="3625148"/>
              <a:chExt cx="137160" cy="364656"/>
            </a:xfrm>
          </p:grpSpPr>
          <p:sp>
            <p:nvSpPr>
              <p:cNvPr id="461" name="Oval 460">
                <a:extLst>
                  <a:ext uri="{FF2B5EF4-FFF2-40B4-BE49-F238E27FC236}">
                    <a16:creationId xmlns:a16="http://schemas.microsoft.com/office/drawing/2014/main" id="{25B93E1C-1FD2-4917-9069-2ECFC0489F3E}"/>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2" name="Oval 461">
                <a:extLst>
                  <a:ext uri="{FF2B5EF4-FFF2-40B4-BE49-F238E27FC236}">
                    <a16:creationId xmlns:a16="http://schemas.microsoft.com/office/drawing/2014/main" id="{AC90899E-B082-48CA-9B44-1391A21F2594}"/>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60" name="Oval 459">
              <a:extLst>
                <a:ext uri="{FF2B5EF4-FFF2-40B4-BE49-F238E27FC236}">
                  <a16:creationId xmlns:a16="http://schemas.microsoft.com/office/drawing/2014/main" id="{0C513195-31F2-4FC7-8C63-8018336BDDF0}"/>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pic>
        <p:nvPicPr>
          <p:cNvPr id="334" name="Graphic 24">
            <a:extLst>
              <a:ext uri="{FF2B5EF4-FFF2-40B4-BE49-F238E27FC236}">
                <a16:creationId xmlns:a16="http://schemas.microsoft.com/office/drawing/2014/main" id="{9E6AE2C2-3753-4D32-8F61-3987CB75365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5230" t="28232" r="25406" b="28573"/>
          <a:stretch/>
        </p:blipFill>
        <p:spPr>
          <a:xfrm>
            <a:off x="2913380" y="2363650"/>
            <a:ext cx="829884" cy="561132"/>
          </a:xfrm>
          <a:prstGeom prst="rect">
            <a:avLst/>
          </a:prstGeom>
        </p:spPr>
      </p:pic>
      <p:sp>
        <p:nvSpPr>
          <p:cNvPr id="335" name="Freeform: Shape 334">
            <a:extLst>
              <a:ext uri="{FF2B5EF4-FFF2-40B4-BE49-F238E27FC236}">
                <a16:creationId xmlns:a16="http://schemas.microsoft.com/office/drawing/2014/main" id="{370FC34B-4645-419A-A044-390F4322B8AD}"/>
              </a:ext>
            </a:extLst>
          </p:cNvPr>
          <p:cNvSpPr/>
          <p:nvPr/>
        </p:nvSpPr>
        <p:spPr>
          <a:xfrm>
            <a:off x="3312595" y="2995371"/>
            <a:ext cx="739028" cy="1286898"/>
          </a:xfrm>
          <a:custGeom>
            <a:avLst/>
            <a:gdLst>
              <a:gd name="connsiteX0" fmla="*/ 0 w 859809"/>
              <a:gd name="connsiteY0" fmla="*/ 0 h 1119117"/>
              <a:gd name="connsiteX1" fmla="*/ 191069 w 859809"/>
              <a:gd name="connsiteY1" fmla="*/ 914400 h 1119117"/>
              <a:gd name="connsiteX2" fmla="*/ 859809 w 859809"/>
              <a:gd name="connsiteY2" fmla="*/ 1119117 h 1119117"/>
            </a:gdLst>
            <a:ahLst/>
            <a:cxnLst>
              <a:cxn ang="0">
                <a:pos x="connsiteX0" y="connsiteY0"/>
              </a:cxn>
              <a:cxn ang="0">
                <a:pos x="connsiteX1" y="connsiteY1"/>
              </a:cxn>
              <a:cxn ang="0">
                <a:pos x="connsiteX2" y="connsiteY2"/>
              </a:cxn>
            </a:cxnLst>
            <a:rect l="l" t="t" r="r" b="b"/>
            <a:pathLst>
              <a:path w="859809" h="1119117">
                <a:moveTo>
                  <a:pt x="0" y="0"/>
                </a:moveTo>
                <a:cubicBezTo>
                  <a:pt x="23884" y="363940"/>
                  <a:pt x="47768" y="727881"/>
                  <a:pt x="191069" y="914400"/>
                </a:cubicBezTo>
                <a:cubicBezTo>
                  <a:pt x="334370" y="1100919"/>
                  <a:pt x="597089" y="1110018"/>
                  <a:pt x="859809" y="1119117"/>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36" name="Straight Arrow Connector 335">
            <a:extLst>
              <a:ext uri="{FF2B5EF4-FFF2-40B4-BE49-F238E27FC236}">
                <a16:creationId xmlns:a16="http://schemas.microsoft.com/office/drawing/2014/main" id="{A2824A92-0B14-4586-8302-BF9CCEB969DE}"/>
              </a:ext>
            </a:extLst>
          </p:cNvPr>
          <p:cNvCxnSpPr>
            <a:cxnSpLocks/>
          </p:cNvCxnSpPr>
          <p:nvPr/>
        </p:nvCxnSpPr>
        <p:spPr>
          <a:xfrm>
            <a:off x="4065866" y="4279109"/>
            <a:ext cx="62600"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337" name="Group 336">
            <a:extLst>
              <a:ext uri="{FF2B5EF4-FFF2-40B4-BE49-F238E27FC236}">
                <a16:creationId xmlns:a16="http://schemas.microsoft.com/office/drawing/2014/main" id="{5DD2BD5A-8F6E-4FF0-A0DB-AE4C4F784140}"/>
              </a:ext>
            </a:extLst>
          </p:cNvPr>
          <p:cNvGrpSpPr/>
          <p:nvPr/>
        </p:nvGrpSpPr>
        <p:grpSpPr>
          <a:xfrm>
            <a:off x="3252273" y="3130828"/>
            <a:ext cx="157190" cy="157190"/>
            <a:chOff x="6614096" y="3386015"/>
            <a:chExt cx="182880" cy="182880"/>
          </a:xfrm>
        </p:grpSpPr>
        <p:sp>
          <p:nvSpPr>
            <p:cNvPr id="455" name="Oval 454">
              <a:extLst>
                <a:ext uri="{FF2B5EF4-FFF2-40B4-BE49-F238E27FC236}">
                  <a16:creationId xmlns:a16="http://schemas.microsoft.com/office/drawing/2014/main" id="{7655840E-43E2-48A6-8E46-49A22E365CB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6" name="Oval 455">
              <a:extLst>
                <a:ext uri="{FF2B5EF4-FFF2-40B4-BE49-F238E27FC236}">
                  <a16:creationId xmlns:a16="http://schemas.microsoft.com/office/drawing/2014/main" id="{1AADEBE2-8C57-434E-931A-5B638C9C9FC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8" name="Group 337">
            <a:extLst>
              <a:ext uri="{FF2B5EF4-FFF2-40B4-BE49-F238E27FC236}">
                <a16:creationId xmlns:a16="http://schemas.microsoft.com/office/drawing/2014/main" id="{D262D41F-15E7-467B-B151-39632A644F71}"/>
              </a:ext>
            </a:extLst>
          </p:cNvPr>
          <p:cNvGrpSpPr/>
          <p:nvPr/>
        </p:nvGrpSpPr>
        <p:grpSpPr>
          <a:xfrm>
            <a:off x="3267080" y="3353704"/>
            <a:ext cx="157190" cy="157190"/>
            <a:chOff x="6614096" y="3386015"/>
            <a:chExt cx="182880" cy="182880"/>
          </a:xfrm>
        </p:grpSpPr>
        <p:sp>
          <p:nvSpPr>
            <p:cNvPr id="453" name="Oval 452">
              <a:extLst>
                <a:ext uri="{FF2B5EF4-FFF2-40B4-BE49-F238E27FC236}">
                  <a16:creationId xmlns:a16="http://schemas.microsoft.com/office/drawing/2014/main" id="{1FA4EE1D-FFB8-4163-A0EB-E6CA7AE01DD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4" name="Oval 453">
              <a:extLst>
                <a:ext uri="{FF2B5EF4-FFF2-40B4-BE49-F238E27FC236}">
                  <a16:creationId xmlns:a16="http://schemas.microsoft.com/office/drawing/2014/main" id="{F46B2878-4BF5-40EF-97EA-BD20B45D9EA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9" name="Group 338">
            <a:extLst>
              <a:ext uri="{FF2B5EF4-FFF2-40B4-BE49-F238E27FC236}">
                <a16:creationId xmlns:a16="http://schemas.microsoft.com/office/drawing/2014/main" id="{976AB487-7785-4037-A885-D5072593C02B}"/>
              </a:ext>
            </a:extLst>
          </p:cNvPr>
          <p:cNvGrpSpPr/>
          <p:nvPr/>
        </p:nvGrpSpPr>
        <p:grpSpPr>
          <a:xfrm>
            <a:off x="3432242" y="4001067"/>
            <a:ext cx="157190" cy="157190"/>
            <a:chOff x="6614096" y="3386015"/>
            <a:chExt cx="182880" cy="182880"/>
          </a:xfrm>
        </p:grpSpPr>
        <p:sp>
          <p:nvSpPr>
            <p:cNvPr id="451" name="Oval 450">
              <a:extLst>
                <a:ext uri="{FF2B5EF4-FFF2-40B4-BE49-F238E27FC236}">
                  <a16:creationId xmlns:a16="http://schemas.microsoft.com/office/drawing/2014/main" id="{AFFA6DE9-236D-4B65-B770-1E3527BE89B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2" name="Oval 451">
              <a:extLst>
                <a:ext uri="{FF2B5EF4-FFF2-40B4-BE49-F238E27FC236}">
                  <a16:creationId xmlns:a16="http://schemas.microsoft.com/office/drawing/2014/main" id="{37062B91-29F5-4B06-B687-B0669A6AE1B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0" name="Group 339">
            <a:extLst>
              <a:ext uri="{FF2B5EF4-FFF2-40B4-BE49-F238E27FC236}">
                <a16:creationId xmlns:a16="http://schemas.microsoft.com/office/drawing/2014/main" id="{FDEAED76-8567-42D4-B22D-10D98898B99B}"/>
              </a:ext>
            </a:extLst>
          </p:cNvPr>
          <p:cNvGrpSpPr/>
          <p:nvPr/>
        </p:nvGrpSpPr>
        <p:grpSpPr>
          <a:xfrm>
            <a:off x="3590573" y="4145728"/>
            <a:ext cx="157190" cy="157190"/>
            <a:chOff x="6614096" y="3386015"/>
            <a:chExt cx="182880" cy="182880"/>
          </a:xfrm>
        </p:grpSpPr>
        <p:sp>
          <p:nvSpPr>
            <p:cNvPr id="449" name="Oval 448">
              <a:extLst>
                <a:ext uri="{FF2B5EF4-FFF2-40B4-BE49-F238E27FC236}">
                  <a16:creationId xmlns:a16="http://schemas.microsoft.com/office/drawing/2014/main" id="{280A2CF0-0B96-4B4C-B86E-F02689226EE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0" name="Oval 449">
              <a:extLst>
                <a:ext uri="{FF2B5EF4-FFF2-40B4-BE49-F238E27FC236}">
                  <a16:creationId xmlns:a16="http://schemas.microsoft.com/office/drawing/2014/main" id="{401826F2-B96A-408F-A0DA-68BE7956CB6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1" name="Group 340">
            <a:extLst>
              <a:ext uri="{FF2B5EF4-FFF2-40B4-BE49-F238E27FC236}">
                <a16:creationId xmlns:a16="http://schemas.microsoft.com/office/drawing/2014/main" id="{A9AEDCCF-EC23-45A2-98EB-BED82660CA6F}"/>
              </a:ext>
            </a:extLst>
          </p:cNvPr>
          <p:cNvGrpSpPr/>
          <p:nvPr/>
        </p:nvGrpSpPr>
        <p:grpSpPr>
          <a:xfrm>
            <a:off x="3290998" y="3576580"/>
            <a:ext cx="157190" cy="157190"/>
            <a:chOff x="6614096" y="3386015"/>
            <a:chExt cx="182880" cy="182880"/>
          </a:xfrm>
        </p:grpSpPr>
        <p:sp>
          <p:nvSpPr>
            <p:cNvPr id="447" name="Oval 446">
              <a:extLst>
                <a:ext uri="{FF2B5EF4-FFF2-40B4-BE49-F238E27FC236}">
                  <a16:creationId xmlns:a16="http://schemas.microsoft.com/office/drawing/2014/main" id="{7262BE09-5924-4A19-B1B8-88510C1F16F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8" name="Oval 447">
              <a:extLst>
                <a:ext uri="{FF2B5EF4-FFF2-40B4-BE49-F238E27FC236}">
                  <a16:creationId xmlns:a16="http://schemas.microsoft.com/office/drawing/2014/main" id="{E10C57B0-667B-4B97-A162-8C0336A1BD9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2" name="Group 341">
            <a:extLst>
              <a:ext uri="{FF2B5EF4-FFF2-40B4-BE49-F238E27FC236}">
                <a16:creationId xmlns:a16="http://schemas.microsoft.com/office/drawing/2014/main" id="{1E9B0BDB-8882-4EAA-82B4-C47BCCE731DB}"/>
              </a:ext>
            </a:extLst>
          </p:cNvPr>
          <p:cNvGrpSpPr/>
          <p:nvPr/>
        </p:nvGrpSpPr>
        <p:grpSpPr>
          <a:xfrm>
            <a:off x="3339977" y="3799455"/>
            <a:ext cx="157190" cy="157190"/>
            <a:chOff x="6614096" y="3386015"/>
            <a:chExt cx="182880" cy="182880"/>
          </a:xfrm>
        </p:grpSpPr>
        <p:sp>
          <p:nvSpPr>
            <p:cNvPr id="445" name="Oval 444">
              <a:extLst>
                <a:ext uri="{FF2B5EF4-FFF2-40B4-BE49-F238E27FC236}">
                  <a16:creationId xmlns:a16="http://schemas.microsoft.com/office/drawing/2014/main" id="{E8090735-B303-406F-9C8F-A34DADCB43F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6" name="Oval 445">
              <a:extLst>
                <a:ext uri="{FF2B5EF4-FFF2-40B4-BE49-F238E27FC236}">
                  <a16:creationId xmlns:a16="http://schemas.microsoft.com/office/drawing/2014/main" id="{3F0C4E86-CCB4-4755-9483-2E642ECED46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3" name="Group 342">
            <a:extLst>
              <a:ext uri="{FF2B5EF4-FFF2-40B4-BE49-F238E27FC236}">
                <a16:creationId xmlns:a16="http://schemas.microsoft.com/office/drawing/2014/main" id="{19FD543D-760C-4744-9443-BDFAAD5F4ADE}"/>
              </a:ext>
            </a:extLst>
          </p:cNvPr>
          <p:cNvGrpSpPr/>
          <p:nvPr/>
        </p:nvGrpSpPr>
        <p:grpSpPr>
          <a:xfrm>
            <a:off x="2971227" y="2823282"/>
            <a:ext cx="714189" cy="157190"/>
            <a:chOff x="1376833" y="2042055"/>
            <a:chExt cx="830910" cy="182880"/>
          </a:xfrm>
        </p:grpSpPr>
        <p:grpSp>
          <p:nvGrpSpPr>
            <p:cNvPr id="433" name="Group 432">
              <a:extLst>
                <a:ext uri="{FF2B5EF4-FFF2-40B4-BE49-F238E27FC236}">
                  <a16:creationId xmlns:a16="http://schemas.microsoft.com/office/drawing/2014/main" id="{F3778520-15BA-4F8B-A881-F413847DE117}"/>
                </a:ext>
              </a:extLst>
            </p:cNvPr>
            <p:cNvGrpSpPr/>
            <p:nvPr/>
          </p:nvGrpSpPr>
          <p:grpSpPr>
            <a:xfrm>
              <a:off x="1376833" y="2042055"/>
              <a:ext cx="182880" cy="182880"/>
              <a:chOff x="6614096" y="3386015"/>
              <a:chExt cx="182880" cy="182880"/>
            </a:xfrm>
          </p:grpSpPr>
          <p:sp>
            <p:nvSpPr>
              <p:cNvPr id="443" name="Oval 442">
                <a:extLst>
                  <a:ext uri="{FF2B5EF4-FFF2-40B4-BE49-F238E27FC236}">
                    <a16:creationId xmlns:a16="http://schemas.microsoft.com/office/drawing/2014/main" id="{166D6360-BC97-43BA-A3E9-6AAD12BC773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4" name="Oval 443">
                <a:extLst>
                  <a:ext uri="{FF2B5EF4-FFF2-40B4-BE49-F238E27FC236}">
                    <a16:creationId xmlns:a16="http://schemas.microsoft.com/office/drawing/2014/main" id="{3AC71983-D77A-4156-930D-C8F14F59769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4" name="Group 433">
              <a:extLst>
                <a:ext uri="{FF2B5EF4-FFF2-40B4-BE49-F238E27FC236}">
                  <a16:creationId xmlns:a16="http://schemas.microsoft.com/office/drawing/2014/main" id="{7D101E06-0F2A-4BD3-8072-7BB852EF8E4B}"/>
                </a:ext>
              </a:extLst>
            </p:cNvPr>
            <p:cNvGrpSpPr/>
            <p:nvPr/>
          </p:nvGrpSpPr>
          <p:grpSpPr>
            <a:xfrm>
              <a:off x="1592843" y="2042055"/>
              <a:ext cx="182880" cy="182880"/>
              <a:chOff x="6614096" y="3386015"/>
              <a:chExt cx="182880" cy="182880"/>
            </a:xfrm>
          </p:grpSpPr>
          <p:sp>
            <p:nvSpPr>
              <p:cNvPr id="441" name="Oval 440">
                <a:extLst>
                  <a:ext uri="{FF2B5EF4-FFF2-40B4-BE49-F238E27FC236}">
                    <a16:creationId xmlns:a16="http://schemas.microsoft.com/office/drawing/2014/main" id="{4ACC42AA-5914-41FA-88FF-871D1D5AEC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2" name="Oval 441">
                <a:extLst>
                  <a:ext uri="{FF2B5EF4-FFF2-40B4-BE49-F238E27FC236}">
                    <a16:creationId xmlns:a16="http://schemas.microsoft.com/office/drawing/2014/main" id="{59B3057C-8C55-4E0C-BBE5-F200684B4B5B}"/>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5" name="Group 434">
              <a:extLst>
                <a:ext uri="{FF2B5EF4-FFF2-40B4-BE49-F238E27FC236}">
                  <a16:creationId xmlns:a16="http://schemas.microsoft.com/office/drawing/2014/main" id="{9C8F0184-58F0-499F-ACE4-FF857278F326}"/>
                </a:ext>
              </a:extLst>
            </p:cNvPr>
            <p:cNvGrpSpPr/>
            <p:nvPr/>
          </p:nvGrpSpPr>
          <p:grpSpPr>
            <a:xfrm>
              <a:off x="1808853" y="2042055"/>
              <a:ext cx="182880" cy="182880"/>
              <a:chOff x="6614096" y="3386015"/>
              <a:chExt cx="182880" cy="182880"/>
            </a:xfrm>
          </p:grpSpPr>
          <p:sp>
            <p:nvSpPr>
              <p:cNvPr id="439" name="Oval 438">
                <a:extLst>
                  <a:ext uri="{FF2B5EF4-FFF2-40B4-BE49-F238E27FC236}">
                    <a16:creationId xmlns:a16="http://schemas.microsoft.com/office/drawing/2014/main" id="{7E6E1A9C-4C2F-435F-9777-1E913E5CF59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0" name="Oval 439">
                <a:extLst>
                  <a:ext uri="{FF2B5EF4-FFF2-40B4-BE49-F238E27FC236}">
                    <a16:creationId xmlns:a16="http://schemas.microsoft.com/office/drawing/2014/main" id="{B7F2BD3B-2FBD-48F1-9855-95B5E9AD702C}"/>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6" name="Group 435">
              <a:extLst>
                <a:ext uri="{FF2B5EF4-FFF2-40B4-BE49-F238E27FC236}">
                  <a16:creationId xmlns:a16="http://schemas.microsoft.com/office/drawing/2014/main" id="{7D26F5EB-3673-4444-B905-CBA6DA35CE9A}"/>
                </a:ext>
              </a:extLst>
            </p:cNvPr>
            <p:cNvGrpSpPr/>
            <p:nvPr/>
          </p:nvGrpSpPr>
          <p:grpSpPr>
            <a:xfrm>
              <a:off x="2024863" y="2042055"/>
              <a:ext cx="182880" cy="182880"/>
              <a:chOff x="6614096" y="3386015"/>
              <a:chExt cx="182880" cy="182880"/>
            </a:xfrm>
          </p:grpSpPr>
          <p:sp>
            <p:nvSpPr>
              <p:cNvPr id="437" name="Oval 436">
                <a:extLst>
                  <a:ext uri="{FF2B5EF4-FFF2-40B4-BE49-F238E27FC236}">
                    <a16:creationId xmlns:a16="http://schemas.microsoft.com/office/drawing/2014/main" id="{96E3CBAA-79DF-4724-91D4-796E338DFA9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38" name="Oval 437">
                <a:extLst>
                  <a:ext uri="{FF2B5EF4-FFF2-40B4-BE49-F238E27FC236}">
                    <a16:creationId xmlns:a16="http://schemas.microsoft.com/office/drawing/2014/main" id="{4B435B5E-684F-4C1B-9356-CAC91F0D798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sp>
        <p:nvSpPr>
          <p:cNvPr id="415" name="Rectangle: Rounded Corners 414">
            <a:extLst>
              <a:ext uri="{FF2B5EF4-FFF2-40B4-BE49-F238E27FC236}">
                <a16:creationId xmlns:a16="http://schemas.microsoft.com/office/drawing/2014/main" id="{A7367A50-B8A1-4AAB-ACDE-FADD319BCD57}"/>
              </a:ext>
            </a:extLst>
          </p:cNvPr>
          <p:cNvSpPr/>
          <p:nvPr/>
        </p:nvSpPr>
        <p:spPr>
          <a:xfrm>
            <a:off x="6549367" y="3796954"/>
            <a:ext cx="951000" cy="947197"/>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45" name="Straight Arrow Connector 344">
            <a:extLst>
              <a:ext uri="{FF2B5EF4-FFF2-40B4-BE49-F238E27FC236}">
                <a16:creationId xmlns:a16="http://schemas.microsoft.com/office/drawing/2014/main" id="{A3BFF811-88B8-4CD3-B8CE-AD96B5153B7E}"/>
              </a:ext>
            </a:extLst>
          </p:cNvPr>
          <p:cNvCxnSpPr>
            <a:cxnSpLocks/>
          </p:cNvCxnSpPr>
          <p:nvPr/>
        </p:nvCxnSpPr>
        <p:spPr>
          <a:xfrm>
            <a:off x="5207566" y="4278562"/>
            <a:ext cx="1223348"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346" name="Group 345">
            <a:extLst>
              <a:ext uri="{FF2B5EF4-FFF2-40B4-BE49-F238E27FC236}">
                <a16:creationId xmlns:a16="http://schemas.microsoft.com/office/drawing/2014/main" id="{5B8A9E05-06F5-45A6-8A2A-F92C098190EB}"/>
              </a:ext>
            </a:extLst>
          </p:cNvPr>
          <p:cNvGrpSpPr/>
          <p:nvPr/>
        </p:nvGrpSpPr>
        <p:grpSpPr>
          <a:xfrm>
            <a:off x="5564738" y="4063806"/>
            <a:ext cx="471570" cy="471570"/>
            <a:chOff x="6619603" y="3286538"/>
            <a:chExt cx="548640" cy="548640"/>
          </a:xfrm>
        </p:grpSpPr>
        <p:sp>
          <p:nvSpPr>
            <p:cNvPr id="400" name="Rectangle 399">
              <a:extLst>
                <a:ext uri="{FF2B5EF4-FFF2-40B4-BE49-F238E27FC236}">
                  <a16:creationId xmlns:a16="http://schemas.microsoft.com/office/drawing/2014/main" id="{AAB02623-4258-41F1-9B7A-8472B2B7CBFA}"/>
                </a:ext>
              </a:extLst>
            </p:cNvPr>
            <p:cNvSpPr/>
            <p:nvPr/>
          </p:nvSpPr>
          <p:spPr>
            <a:xfrm>
              <a:off x="6619603" y="3286538"/>
              <a:ext cx="548640" cy="5486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401" name="Group 400">
              <a:extLst>
                <a:ext uri="{FF2B5EF4-FFF2-40B4-BE49-F238E27FC236}">
                  <a16:creationId xmlns:a16="http://schemas.microsoft.com/office/drawing/2014/main" id="{923A4D4A-2C92-41A6-A583-533A8A3D6080}"/>
                </a:ext>
              </a:extLst>
            </p:cNvPr>
            <p:cNvGrpSpPr/>
            <p:nvPr/>
          </p:nvGrpSpPr>
          <p:grpSpPr>
            <a:xfrm>
              <a:off x="6653050" y="3286538"/>
              <a:ext cx="481756" cy="489672"/>
              <a:chOff x="2931030" y="3346852"/>
              <a:chExt cx="806395" cy="819647"/>
            </a:xfrm>
          </p:grpSpPr>
          <p:grpSp>
            <p:nvGrpSpPr>
              <p:cNvPr id="402" name="Group 401">
                <a:extLst>
                  <a:ext uri="{FF2B5EF4-FFF2-40B4-BE49-F238E27FC236}">
                    <a16:creationId xmlns:a16="http://schemas.microsoft.com/office/drawing/2014/main" id="{589B6DDB-B3C4-4A72-83E9-859F7E81CFDF}"/>
                  </a:ext>
                </a:extLst>
              </p:cNvPr>
              <p:cNvGrpSpPr/>
              <p:nvPr/>
            </p:nvGrpSpPr>
            <p:grpSpPr>
              <a:xfrm>
                <a:off x="2931030" y="3346852"/>
                <a:ext cx="137160" cy="819647"/>
                <a:chOff x="2931030" y="3346852"/>
                <a:chExt cx="137160" cy="819647"/>
              </a:xfrm>
            </p:grpSpPr>
            <p:sp>
              <p:nvSpPr>
                <p:cNvPr id="411" name="Oval 410">
                  <a:extLst>
                    <a:ext uri="{FF2B5EF4-FFF2-40B4-BE49-F238E27FC236}">
                      <a16:creationId xmlns:a16="http://schemas.microsoft.com/office/drawing/2014/main" id="{0A1619EE-0F45-46B3-AF7F-AAAE47D1394C}"/>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2" name="Oval 411">
                  <a:extLst>
                    <a:ext uri="{FF2B5EF4-FFF2-40B4-BE49-F238E27FC236}">
                      <a16:creationId xmlns:a16="http://schemas.microsoft.com/office/drawing/2014/main" id="{71CBE6CF-5234-4C4B-A863-D502FCE76C49}"/>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3" name="Oval 412">
                  <a:extLst>
                    <a:ext uri="{FF2B5EF4-FFF2-40B4-BE49-F238E27FC236}">
                      <a16:creationId xmlns:a16="http://schemas.microsoft.com/office/drawing/2014/main" id="{ACC92751-F850-4E7B-BC32-51A3AFCEE960}"/>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4" name="Oval 413">
                  <a:extLst>
                    <a:ext uri="{FF2B5EF4-FFF2-40B4-BE49-F238E27FC236}">
                      <a16:creationId xmlns:a16="http://schemas.microsoft.com/office/drawing/2014/main" id="{3587DBD8-122D-4195-A0A2-080D93BE335B}"/>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03" name="Group 402">
                <a:extLst>
                  <a:ext uri="{FF2B5EF4-FFF2-40B4-BE49-F238E27FC236}">
                    <a16:creationId xmlns:a16="http://schemas.microsoft.com/office/drawing/2014/main" id="{1B71CE28-7395-4F64-9D03-E04EC21114B6}"/>
                  </a:ext>
                </a:extLst>
              </p:cNvPr>
              <p:cNvGrpSpPr/>
              <p:nvPr/>
            </p:nvGrpSpPr>
            <p:grpSpPr>
              <a:xfrm>
                <a:off x="3154108" y="3460599"/>
                <a:ext cx="137160" cy="592152"/>
                <a:chOff x="3162943" y="3486000"/>
                <a:chExt cx="137160" cy="592152"/>
              </a:xfrm>
            </p:grpSpPr>
            <p:sp>
              <p:nvSpPr>
                <p:cNvPr id="408" name="Oval 407">
                  <a:extLst>
                    <a:ext uri="{FF2B5EF4-FFF2-40B4-BE49-F238E27FC236}">
                      <a16:creationId xmlns:a16="http://schemas.microsoft.com/office/drawing/2014/main" id="{8CACBF37-4BE8-47B3-847F-23F010DD286E}"/>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09" name="Oval 408">
                  <a:extLst>
                    <a:ext uri="{FF2B5EF4-FFF2-40B4-BE49-F238E27FC236}">
                      <a16:creationId xmlns:a16="http://schemas.microsoft.com/office/drawing/2014/main" id="{7FEFE573-9AE2-4ED2-A84D-E04B7E203A7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0" name="Oval 409">
                  <a:extLst>
                    <a:ext uri="{FF2B5EF4-FFF2-40B4-BE49-F238E27FC236}">
                      <a16:creationId xmlns:a16="http://schemas.microsoft.com/office/drawing/2014/main" id="{3B05771B-65A0-43F3-904C-35012264D98F}"/>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04" name="Group 403">
                <a:extLst>
                  <a:ext uri="{FF2B5EF4-FFF2-40B4-BE49-F238E27FC236}">
                    <a16:creationId xmlns:a16="http://schemas.microsoft.com/office/drawing/2014/main" id="{68311226-5A88-436C-AE63-C1C612502BAF}"/>
                  </a:ext>
                </a:extLst>
              </p:cNvPr>
              <p:cNvGrpSpPr/>
              <p:nvPr/>
            </p:nvGrpSpPr>
            <p:grpSpPr>
              <a:xfrm>
                <a:off x="3377186" y="3574347"/>
                <a:ext cx="137160" cy="364656"/>
                <a:chOff x="3394856" y="3625148"/>
                <a:chExt cx="137160" cy="364656"/>
              </a:xfrm>
            </p:grpSpPr>
            <p:sp>
              <p:nvSpPr>
                <p:cNvPr id="406" name="Oval 405">
                  <a:extLst>
                    <a:ext uri="{FF2B5EF4-FFF2-40B4-BE49-F238E27FC236}">
                      <a16:creationId xmlns:a16="http://schemas.microsoft.com/office/drawing/2014/main" id="{D7494B31-D4E9-4DDA-B72A-3E19FB99C44C}"/>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07" name="Oval 406">
                  <a:extLst>
                    <a:ext uri="{FF2B5EF4-FFF2-40B4-BE49-F238E27FC236}">
                      <a16:creationId xmlns:a16="http://schemas.microsoft.com/office/drawing/2014/main" id="{66EDA3C7-DF02-4180-A183-C5F796E3A4C4}"/>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05" name="Oval 404">
                <a:extLst>
                  <a:ext uri="{FF2B5EF4-FFF2-40B4-BE49-F238E27FC236}">
                    <a16:creationId xmlns:a16="http://schemas.microsoft.com/office/drawing/2014/main" id="{4EDE2A93-023B-4B95-8703-DEDED18B931A}"/>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sp>
        <p:nvSpPr>
          <p:cNvPr id="347" name="Oval 346">
            <a:extLst>
              <a:ext uri="{FF2B5EF4-FFF2-40B4-BE49-F238E27FC236}">
                <a16:creationId xmlns:a16="http://schemas.microsoft.com/office/drawing/2014/main" id="{19BA908C-654B-41E5-9256-BBB5CA8F9944}"/>
              </a:ext>
            </a:extLst>
          </p:cNvPr>
          <p:cNvSpPr/>
          <p:nvPr/>
        </p:nvSpPr>
        <p:spPr>
          <a:xfrm>
            <a:off x="8901472" y="4707805"/>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8" name="Oval 347">
            <a:extLst>
              <a:ext uri="{FF2B5EF4-FFF2-40B4-BE49-F238E27FC236}">
                <a16:creationId xmlns:a16="http://schemas.microsoft.com/office/drawing/2014/main" id="{1D9D98C2-9048-4ABB-9966-3F278EA99035}"/>
              </a:ext>
            </a:extLst>
          </p:cNvPr>
          <p:cNvSpPr/>
          <p:nvPr/>
        </p:nvSpPr>
        <p:spPr>
          <a:xfrm>
            <a:off x="9221918" y="460058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9" name="Oval 348">
            <a:extLst>
              <a:ext uri="{FF2B5EF4-FFF2-40B4-BE49-F238E27FC236}">
                <a16:creationId xmlns:a16="http://schemas.microsoft.com/office/drawing/2014/main" id="{2B6C8E3C-4BC6-4C18-85A4-4CD5133C5033}"/>
              </a:ext>
            </a:extLst>
          </p:cNvPr>
          <p:cNvSpPr/>
          <p:nvPr/>
        </p:nvSpPr>
        <p:spPr>
          <a:xfrm>
            <a:off x="9126328" y="4665829"/>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0" name="Oval 349">
            <a:extLst>
              <a:ext uri="{FF2B5EF4-FFF2-40B4-BE49-F238E27FC236}">
                <a16:creationId xmlns:a16="http://schemas.microsoft.com/office/drawing/2014/main" id="{E9479807-4449-4EE7-8E63-7262D287C438}"/>
              </a:ext>
            </a:extLst>
          </p:cNvPr>
          <p:cNvSpPr/>
          <p:nvPr/>
        </p:nvSpPr>
        <p:spPr>
          <a:xfrm>
            <a:off x="9014555" y="469971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1" name="Oval 350">
            <a:extLst>
              <a:ext uri="{FF2B5EF4-FFF2-40B4-BE49-F238E27FC236}">
                <a16:creationId xmlns:a16="http://schemas.microsoft.com/office/drawing/2014/main" id="{1728E05E-9D7C-4575-B5FF-B438ACEC9905}"/>
              </a:ext>
            </a:extLst>
          </p:cNvPr>
          <p:cNvSpPr/>
          <p:nvPr/>
        </p:nvSpPr>
        <p:spPr>
          <a:xfrm flipH="1">
            <a:off x="8677092" y="4665829"/>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2" name="Oval 351">
            <a:extLst>
              <a:ext uri="{FF2B5EF4-FFF2-40B4-BE49-F238E27FC236}">
                <a16:creationId xmlns:a16="http://schemas.microsoft.com/office/drawing/2014/main" id="{23FAFC78-6689-4599-83FC-7C7C05A6D093}"/>
              </a:ext>
            </a:extLst>
          </p:cNvPr>
          <p:cNvSpPr/>
          <p:nvPr/>
        </p:nvSpPr>
        <p:spPr>
          <a:xfrm flipH="1">
            <a:off x="8788866" y="4699713"/>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3" name="Oval 352">
            <a:extLst>
              <a:ext uri="{FF2B5EF4-FFF2-40B4-BE49-F238E27FC236}">
                <a16:creationId xmlns:a16="http://schemas.microsoft.com/office/drawing/2014/main" id="{C9230731-2BFB-4A8D-92E6-0CA752BB84D8}"/>
              </a:ext>
            </a:extLst>
          </p:cNvPr>
          <p:cNvSpPr/>
          <p:nvPr/>
        </p:nvSpPr>
        <p:spPr>
          <a:xfrm>
            <a:off x="9071147" y="4568172"/>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4" name="Oval 353">
            <a:extLst>
              <a:ext uri="{FF2B5EF4-FFF2-40B4-BE49-F238E27FC236}">
                <a16:creationId xmlns:a16="http://schemas.microsoft.com/office/drawing/2014/main" id="{26848158-429A-4538-A17C-E1715D1F872B}"/>
              </a:ext>
            </a:extLst>
          </p:cNvPr>
          <p:cNvSpPr/>
          <p:nvPr/>
        </p:nvSpPr>
        <p:spPr>
          <a:xfrm>
            <a:off x="8854313" y="460430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5" name="Oval 354">
            <a:extLst>
              <a:ext uri="{FF2B5EF4-FFF2-40B4-BE49-F238E27FC236}">
                <a16:creationId xmlns:a16="http://schemas.microsoft.com/office/drawing/2014/main" id="{32F546B1-B517-486E-8810-885715090DE2}"/>
              </a:ext>
            </a:extLst>
          </p:cNvPr>
          <p:cNvSpPr/>
          <p:nvPr/>
        </p:nvSpPr>
        <p:spPr>
          <a:xfrm>
            <a:off x="8963296" y="459742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6" name="Oval 355">
            <a:extLst>
              <a:ext uri="{FF2B5EF4-FFF2-40B4-BE49-F238E27FC236}">
                <a16:creationId xmlns:a16="http://schemas.microsoft.com/office/drawing/2014/main" id="{64E54CF3-13D9-4DE8-9E60-360309A734F8}"/>
              </a:ext>
            </a:extLst>
          </p:cNvPr>
          <p:cNvSpPr/>
          <p:nvPr/>
        </p:nvSpPr>
        <p:spPr>
          <a:xfrm>
            <a:off x="8742035" y="457092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7" name="Oval 356">
            <a:extLst>
              <a:ext uri="{FF2B5EF4-FFF2-40B4-BE49-F238E27FC236}">
                <a16:creationId xmlns:a16="http://schemas.microsoft.com/office/drawing/2014/main" id="{BD01B721-62A0-49BA-8FB0-101E0DD905E3}"/>
              </a:ext>
            </a:extLst>
          </p:cNvPr>
          <p:cNvSpPr/>
          <p:nvPr/>
        </p:nvSpPr>
        <p:spPr>
          <a:xfrm>
            <a:off x="9162046" y="450032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8" name="Oval 357">
            <a:extLst>
              <a:ext uri="{FF2B5EF4-FFF2-40B4-BE49-F238E27FC236}">
                <a16:creationId xmlns:a16="http://schemas.microsoft.com/office/drawing/2014/main" id="{ECD4F82D-40E3-46B2-89B4-9C45DCCAAC71}"/>
              </a:ext>
            </a:extLst>
          </p:cNvPr>
          <p:cNvSpPr/>
          <p:nvPr/>
        </p:nvSpPr>
        <p:spPr>
          <a:xfrm>
            <a:off x="8938448" y="4493214"/>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9" name="Oval 358">
            <a:extLst>
              <a:ext uri="{FF2B5EF4-FFF2-40B4-BE49-F238E27FC236}">
                <a16:creationId xmlns:a16="http://schemas.microsoft.com/office/drawing/2014/main" id="{37E2F11B-513D-42E4-B47D-22ACE49CFFA3}"/>
              </a:ext>
            </a:extLst>
          </p:cNvPr>
          <p:cNvSpPr/>
          <p:nvPr/>
        </p:nvSpPr>
        <p:spPr>
          <a:xfrm>
            <a:off x="9046691" y="4462448"/>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0" name="Oval 359">
            <a:extLst>
              <a:ext uri="{FF2B5EF4-FFF2-40B4-BE49-F238E27FC236}">
                <a16:creationId xmlns:a16="http://schemas.microsoft.com/office/drawing/2014/main" id="{EB020D1D-3407-4F95-B71B-6B981D9782CA}"/>
              </a:ext>
            </a:extLst>
          </p:cNvPr>
          <p:cNvSpPr/>
          <p:nvPr/>
        </p:nvSpPr>
        <p:spPr>
          <a:xfrm>
            <a:off x="8965481" y="4383537"/>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1" name="Flowchart: Magnetic Disk 360">
            <a:extLst>
              <a:ext uri="{FF2B5EF4-FFF2-40B4-BE49-F238E27FC236}">
                <a16:creationId xmlns:a16="http://schemas.microsoft.com/office/drawing/2014/main" id="{9F61E691-F716-4992-9801-1F7B3D24E4AA}"/>
              </a:ext>
            </a:extLst>
          </p:cNvPr>
          <p:cNvSpPr/>
          <p:nvPr/>
        </p:nvSpPr>
        <p:spPr>
          <a:xfrm>
            <a:off x="8560446" y="3689575"/>
            <a:ext cx="799945" cy="1153254"/>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62" name="Group 361">
            <a:extLst>
              <a:ext uri="{FF2B5EF4-FFF2-40B4-BE49-F238E27FC236}">
                <a16:creationId xmlns:a16="http://schemas.microsoft.com/office/drawing/2014/main" id="{1413CCB3-3930-43C9-99CA-88ACAE07D9F7}"/>
              </a:ext>
            </a:extLst>
          </p:cNvPr>
          <p:cNvGrpSpPr/>
          <p:nvPr/>
        </p:nvGrpSpPr>
        <p:grpSpPr>
          <a:xfrm>
            <a:off x="8369146" y="4149180"/>
            <a:ext cx="377256" cy="377256"/>
            <a:chOff x="7707356" y="2054306"/>
            <a:chExt cx="438912" cy="438912"/>
          </a:xfrm>
        </p:grpSpPr>
        <p:sp>
          <p:nvSpPr>
            <p:cNvPr id="398" name="Rectangle 397">
              <a:extLst>
                <a:ext uri="{FF2B5EF4-FFF2-40B4-BE49-F238E27FC236}">
                  <a16:creationId xmlns:a16="http://schemas.microsoft.com/office/drawing/2014/main" id="{52AB16FD-1626-47BA-AFBA-4CAB79A8B472}"/>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399" name="Graphic 176">
              <a:extLst>
                <a:ext uri="{FF2B5EF4-FFF2-40B4-BE49-F238E27FC236}">
                  <a16:creationId xmlns:a16="http://schemas.microsoft.com/office/drawing/2014/main" id="{DDA21702-500D-41FB-9922-75AE2595F0D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363" name="Rectangle 362">
            <a:extLst>
              <a:ext uri="{FF2B5EF4-FFF2-40B4-BE49-F238E27FC236}">
                <a16:creationId xmlns:a16="http://schemas.microsoft.com/office/drawing/2014/main" id="{0C22EE59-66F1-4C3D-AF72-C9294BE4CC70}"/>
              </a:ext>
            </a:extLst>
          </p:cNvPr>
          <p:cNvSpPr/>
          <p:nvPr/>
        </p:nvSpPr>
        <p:spPr>
          <a:xfrm>
            <a:off x="8743438" y="3598539"/>
            <a:ext cx="433960" cy="28930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5" name="Arc 364">
            <a:extLst>
              <a:ext uri="{FF2B5EF4-FFF2-40B4-BE49-F238E27FC236}">
                <a16:creationId xmlns:a16="http://schemas.microsoft.com/office/drawing/2014/main" id="{8E2DF19E-95DE-4173-BDBB-99B0A5FA1BC8}"/>
              </a:ext>
            </a:extLst>
          </p:cNvPr>
          <p:cNvSpPr/>
          <p:nvPr/>
        </p:nvSpPr>
        <p:spPr>
          <a:xfrm>
            <a:off x="7331665" y="2958919"/>
            <a:ext cx="1626197" cy="1461000"/>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6" name="Oval 365">
            <a:extLst>
              <a:ext uri="{FF2B5EF4-FFF2-40B4-BE49-F238E27FC236}">
                <a16:creationId xmlns:a16="http://schemas.microsoft.com/office/drawing/2014/main" id="{0CD9BC8E-13E3-45BA-8C24-8E84C64C719E}"/>
              </a:ext>
            </a:extLst>
          </p:cNvPr>
          <p:cNvSpPr/>
          <p:nvPr/>
        </p:nvSpPr>
        <p:spPr>
          <a:xfrm>
            <a:off x="8825281" y="4495310"/>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83" name="Rectangle 382">
            <a:extLst>
              <a:ext uri="{FF2B5EF4-FFF2-40B4-BE49-F238E27FC236}">
                <a16:creationId xmlns:a16="http://schemas.microsoft.com/office/drawing/2014/main" id="{54B13827-7504-4ED0-AF5C-6AC4A8C996BD}"/>
              </a:ext>
            </a:extLst>
          </p:cNvPr>
          <p:cNvSpPr/>
          <p:nvPr/>
        </p:nvSpPr>
        <p:spPr>
          <a:xfrm rot="21222664">
            <a:off x="7797845" y="2733541"/>
            <a:ext cx="573329" cy="52077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84" name="Group 383">
            <a:extLst>
              <a:ext uri="{FF2B5EF4-FFF2-40B4-BE49-F238E27FC236}">
                <a16:creationId xmlns:a16="http://schemas.microsoft.com/office/drawing/2014/main" id="{3C55DCE9-36C2-40AE-80DB-4C9B00AB0CC1}"/>
              </a:ext>
            </a:extLst>
          </p:cNvPr>
          <p:cNvGrpSpPr/>
          <p:nvPr/>
        </p:nvGrpSpPr>
        <p:grpSpPr>
          <a:xfrm rot="21222664">
            <a:off x="7883866" y="2782784"/>
            <a:ext cx="414081" cy="420885"/>
            <a:chOff x="2931030" y="3346852"/>
            <a:chExt cx="806395" cy="819647"/>
          </a:xfrm>
        </p:grpSpPr>
        <p:grpSp>
          <p:nvGrpSpPr>
            <p:cNvPr id="385" name="Group 384">
              <a:extLst>
                <a:ext uri="{FF2B5EF4-FFF2-40B4-BE49-F238E27FC236}">
                  <a16:creationId xmlns:a16="http://schemas.microsoft.com/office/drawing/2014/main" id="{B547EC4D-66BC-4369-B7A2-F70C5A21A4D1}"/>
                </a:ext>
              </a:extLst>
            </p:cNvPr>
            <p:cNvGrpSpPr/>
            <p:nvPr/>
          </p:nvGrpSpPr>
          <p:grpSpPr>
            <a:xfrm>
              <a:off x="2931030" y="3346852"/>
              <a:ext cx="137160" cy="819647"/>
              <a:chOff x="2931030" y="3346852"/>
              <a:chExt cx="137160" cy="819647"/>
            </a:xfrm>
          </p:grpSpPr>
          <p:sp>
            <p:nvSpPr>
              <p:cNvPr id="394" name="Oval 393">
                <a:extLst>
                  <a:ext uri="{FF2B5EF4-FFF2-40B4-BE49-F238E27FC236}">
                    <a16:creationId xmlns:a16="http://schemas.microsoft.com/office/drawing/2014/main" id="{719DB3B5-867F-4AB0-A722-A366C15BAF68}"/>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5" name="Oval 394">
                <a:extLst>
                  <a:ext uri="{FF2B5EF4-FFF2-40B4-BE49-F238E27FC236}">
                    <a16:creationId xmlns:a16="http://schemas.microsoft.com/office/drawing/2014/main" id="{1C6E40B7-85EB-4AC0-A65C-F844F927129A}"/>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6" name="Oval 395">
                <a:extLst>
                  <a:ext uri="{FF2B5EF4-FFF2-40B4-BE49-F238E27FC236}">
                    <a16:creationId xmlns:a16="http://schemas.microsoft.com/office/drawing/2014/main" id="{E6F22340-7119-4B2D-9C16-A3F184E36B4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7" name="Oval 396">
                <a:extLst>
                  <a:ext uri="{FF2B5EF4-FFF2-40B4-BE49-F238E27FC236}">
                    <a16:creationId xmlns:a16="http://schemas.microsoft.com/office/drawing/2014/main" id="{3921E63B-2521-4BE8-9346-08918E8FA90A}"/>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86" name="Group 385">
              <a:extLst>
                <a:ext uri="{FF2B5EF4-FFF2-40B4-BE49-F238E27FC236}">
                  <a16:creationId xmlns:a16="http://schemas.microsoft.com/office/drawing/2014/main" id="{C99BC22B-5839-42A2-A3B4-0F26725069B2}"/>
                </a:ext>
              </a:extLst>
            </p:cNvPr>
            <p:cNvGrpSpPr/>
            <p:nvPr/>
          </p:nvGrpSpPr>
          <p:grpSpPr>
            <a:xfrm>
              <a:off x="3154108" y="3460599"/>
              <a:ext cx="137160" cy="592152"/>
              <a:chOff x="3162943" y="3486000"/>
              <a:chExt cx="137160" cy="592152"/>
            </a:xfrm>
          </p:grpSpPr>
          <p:sp>
            <p:nvSpPr>
              <p:cNvPr id="391" name="Oval 390">
                <a:extLst>
                  <a:ext uri="{FF2B5EF4-FFF2-40B4-BE49-F238E27FC236}">
                    <a16:creationId xmlns:a16="http://schemas.microsoft.com/office/drawing/2014/main" id="{055E56EF-51BB-4933-A49F-C8BCF1534048}"/>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2" name="Oval 391">
                <a:extLst>
                  <a:ext uri="{FF2B5EF4-FFF2-40B4-BE49-F238E27FC236}">
                    <a16:creationId xmlns:a16="http://schemas.microsoft.com/office/drawing/2014/main" id="{FAF73B48-1E66-46F3-9DEC-2410C0CCA8D0}"/>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3" name="Oval 392">
                <a:extLst>
                  <a:ext uri="{FF2B5EF4-FFF2-40B4-BE49-F238E27FC236}">
                    <a16:creationId xmlns:a16="http://schemas.microsoft.com/office/drawing/2014/main" id="{99951290-6679-4060-8E4C-206AB6E2F780}"/>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87" name="Group 386">
              <a:extLst>
                <a:ext uri="{FF2B5EF4-FFF2-40B4-BE49-F238E27FC236}">
                  <a16:creationId xmlns:a16="http://schemas.microsoft.com/office/drawing/2014/main" id="{BB83DD75-D7E4-424E-BBBA-9889E7068CEA}"/>
                </a:ext>
              </a:extLst>
            </p:cNvPr>
            <p:cNvGrpSpPr/>
            <p:nvPr/>
          </p:nvGrpSpPr>
          <p:grpSpPr>
            <a:xfrm>
              <a:off x="3377186" y="3574347"/>
              <a:ext cx="137160" cy="364656"/>
              <a:chOff x="3394856" y="3625148"/>
              <a:chExt cx="137160" cy="364656"/>
            </a:xfrm>
          </p:grpSpPr>
          <p:sp>
            <p:nvSpPr>
              <p:cNvPr id="389" name="Oval 388">
                <a:extLst>
                  <a:ext uri="{FF2B5EF4-FFF2-40B4-BE49-F238E27FC236}">
                    <a16:creationId xmlns:a16="http://schemas.microsoft.com/office/drawing/2014/main" id="{FEF785A0-77C2-4BFA-85E4-B72A4BA12C04}"/>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0" name="Oval 389">
                <a:extLst>
                  <a:ext uri="{FF2B5EF4-FFF2-40B4-BE49-F238E27FC236}">
                    <a16:creationId xmlns:a16="http://schemas.microsoft.com/office/drawing/2014/main" id="{61844D4F-1DCC-44CB-B949-27462F829469}"/>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388" name="Oval 387">
              <a:extLst>
                <a:ext uri="{FF2B5EF4-FFF2-40B4-BE49-F238E27FC236}">
                  <a16:creationId xmlns:a16="http://schemas.microsoft.com/office/drawing/2014/main" id="{552FF9F0-4D7B-482B-B146-760CF6AFC96E}"/>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68" name="Group 367">
            <a:extLst>
              <a:ext uri="{FF2B5EF4-FFF2-40B4-BE49-F238E27FC236}">
                <a16:creationId xmlns:a16="http://schemas.microsoft.com/office/drawing/2014/main" id="{192C7524-63B9-447A-88D1-DAF7E138FE85}"/>
              </a:ext>
            </a:extLst>
          </p:cNvPr>
          <p:cNvGrpSpPr/>
          <p:nvPr/>
        </p:nvGrpSpPr>
        <p:grpSpPr>
          <a:xfrm>
            <a:off x="10217671" y="3676530"/>
            <a:ext cx="1514948" cy="1093494"/>
            <a:chOff x="9276522" y="3034751"/>
            <a:chExt cx="1762539" cy="1272207"/>
          </a:xfrm>
        </p:grpSpPr>
        <p:sp>
          <p:nvSpPr>
            <p:cNvPr id="370" name="Rectangle 369">
              <a:extLst>
                <a:ext uri="{FF2B5EF4-FFF2-40B4-BE49-F238E27FC236}">
                  <a16:creationId xmlns:a16="http://schemas.microsoft.com/office/drawing/2014/main" id="{9D25C00F-3287-43B8-A288-D19E914A7AF8}"/>
                </a:ext>
              </a:extLst>
            </p:cNvPr>
            <p:cNvSpPr/>
            <p:nvPr/>
          </p:nvSpPr>
          <p:spPr>
            <a:xfrm>
              <a:off x="9276522" y="3034751"/>
              <a:ext cx="1762539" cy="993913"/>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71" name="Straight Connector 370">
              <a:extLst>
                <a:ext uri="{FF2B5EF4-FFF2-40B4-BE49-F238E27FC236}">
                  <a16:creationId xmlns:a16="http://schemas.microsoft.com/office/drawing/2014/main" id="{9E9D99BF-1EF8-49C7-A505-1C8740D3B416}"/>
                </a:ext>
              </a:extLst>
            </p:cNvPr>
            <p:cNvCxnSpPr/>
            <p:nvPr/>
          </p:nvCxnSpPr>
          <p:spPr>
            <a:xfrm flipH="1">
              <a:off x="9846365" y="4028664"/>
              <a:ext cx="311427" cy="278294"/>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7E3D6CC1-0D1E-44DD-B4C1-084FCCF561FF}"/>
                </a:ext>
              </a:extLst>
            </p:cNvPr>
            <p:cNvCxnSpPr>
              <a:cxnSpLocks/>
            </p:cNvCxnSpPr>
            <p:nvPr/>
          </p:nvCxnSpPr>
          <p:spPr>
            <a:xfrm>
              <a:off x="10171044" y="4015412"/>
              <a:ext cx="311427" cy="278294"/>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373" name="Group 372">
              <a:extLst>
                <a:ext uri="{FF2B5EF4-FFF2-40B4-BE49-F238E27FC236}">
                  <a16:creationId xmlns:a16="http://schemas.microsoft.com/office/drawing/2014/main" id="{98E86369-1EC9-4E64-B319-2213A4151532}"/>
                </a:ext>
              </a:extLst>
            </p:cNvPr>
            <p:cNvGrpSpPr/>
            <p:nvPr/>
          </p:nvGrpSpPr>
          <p:grpSpPr>
            <a:xfrm>
              <a:off x="9445681" y="3347836"/>
              <a:ext cx="1424220" cy="369830"/>
              <a:chOff x="9340581" y="3347836"/>
              <a:chExt cx="1424220" cy="369830"/>
            </a:xfrm>
          </p:grpSpPr>
          <p:grpSp>
            <p:nvGrpSpPr>
              <p:cNvPr id="374" name="Group 373">
                <a:extLst>
                  <a:ext uri="{FF2B5EF4-FFF2-40B4-BE49-F238E27FC236}">
                    <a16:creationId xmlns:a16="http://schemas.microsoft.com/office/drawing/2014/main" id="{87AE55C2-33E7-41D4-BAB9-010DBBDB32DE}"/>
                  </a:ext>
                </a:extLst>
              </p:cNvPr>
              <p:cNvGrpSpPr/>
              <p:nvPr/>
            </p:nvGrpSpPr>
            <p:grpSpPr>
              <a:xfrm>
                <a:off x="9875718" y="3369430"/>
                <a:ext cx="338556" cy="326643"/>
                <a:chOff x="9893093" y="3356772"/>
                <a:chExt cx="338556" cy="326643"/>
              </a:xfrm>
            </p:grpSpPr>
            <p:cxnSp>
              <p:nvCxnSpPr>
                <p:cNvPr id="381" name="Connector: Elbow 380">
                  <a:extLst>
                    <a:ext uri="{FF2B5EF4-FFF2-40B4-BE49-F238E27FC236}">
                      <a16:creationId xmlns:a16="http://schemas.microsoft.com/office/drawing/2014/main" id="{74D1ECE5-EC7D-4877-A5BD-5FD5AAC7F464}"/>
                    </a:ext>
                  </a:extLst>
                </p:cNvPr>
                <p:cNvCxnSpPr>
                  <a:cxnSpLocks/>
                </p:cNvCxnSpPr>
                <p:nvPr/>
              </p:nvCxnSpPr>
              <p:spPr>
                <a:xfrm rot="16200000" flipH="1">
                  <a:off x="9899049" y="3350816"/>
                  <a:ext cx="326643" cy="338556"/>
                </a:xfrm>
                <a:prstGeom prst="bentConnector2">
                  <a:avLst/>
                </a:prstGeom>
                <a:ln w="38100">
                  <a:solidFill>
                    <a:srgbClr val="A8A9AD"/>
                  </a:solidFill>
                </a:ln>
              </p:spPr>
              <p:style>
                <a:lnRef idx="1">
                  <a:schemeClr val="accent1"/>
                </a:lnRef>
                <a:fillRef idx="0">
                  <a:schemeClr val="accent1"/>
                </a:fillRef>
                <a:effectRef idx="0">
                  <a:schemeClr val="accent1"/>
                </a:effectRef>
                <a:fontRef idx="minor">
                  <a:schemeClr val="tx1"/>
                </a:fontRef>
              </p:style>
            </p:cxnSp>
            <p:pic>
              <p:nvPicPr>
                <p:cNvPr id="382" name="Picture 381">
                  <a:extLst>
                    <a:ext uri="{FF2B5EF4-FFF2-40B4-BE49-F238E27FC236}">
                      <a16:creationId xmlns:a16="http://schemas.microsoft.com/office/drawing/2014/main" id="{D000CCB4-3D26-4F34-9F49-D6CA578BAE4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0980" b="11995"/>
                <a:stretch/>
              </p:blipFill>
              <p:spPr>
                <a:xfrm>
                  <a:off x="9921390" y="3361334"/>
                  <a:ext cx="309764" cy="297980"/>
                </a:xfrm>
                <a:prstGeom prst="rect">
                  <a:avLst/>
                </a:prstGeom>
              </p:spPr>
            </p:pic>
          </p:grpSp>
          <p:grpSp>
            <p:nvGrpSpPr>
              <p:cNvPr id="375" name="Group 374">
                <a:extLst>
                  <a:ext uri="{FF2B5EF4-FFF2-40B4-BE49-F238E27FC236}">
                    <a16:creationId xmlns:a16="http://schemas.microsoft.com/office/drawing/2014/main" id="{1A3C7370-5E64-490B-91EF-FE2973066ED5}"/>
                  </a:ext>
                </a:extLst>
              </p:cNvPr>
              <p:cNvGrpSpPr/>
              <p:nvPr/>
            </p:nvGrpSpPr>
            <p:grpSpPr>
              <a:xfrm>
                <a:off x="9340581" y="3421489"/>
                <a:ext cx="354441" cy="222524"/>
                <a:chOff x="9340581" y="3444006"/>
                <a:chExt cx="354441" cy="222524"/>
              </a:xfrm>
            </p:grpSpPr>
            <p:cxnSp>
              <p:nvCxnSpPr>
                <p:cNvPr id="379" name="Straight Connector 378">
                  <a:extLst>
                    <a:ext uri="{FF2B5EF4-FFF2-40B4-BE49-F238E27FC236}">
                      <a16:creationId xmlns:a16="http://schemas.microsoft.com/office/drawing/2014/main" id="{585954A6-9536-4332-BD8C-0F05BEDDB65A}"/>
                    </a:ext>
                  </a:extLst>
                </p:cNvPr>
                <p:cNvCxnSpPr/>
                <p:nvPr/>
              </p:nvCxnSpPr>
              <p:spPr>
                <a:xfrm>
                  <a:off x="9340581" y="3666530"/>
                  <a:ext cx="354441"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380" name="Picture 379">
                  <a:extLst>
                    <a:ext uri="{FF2B5EF4-FFF2-40B4-BE49-F238E27FC236}">
                      <a16:creationId xmlns:a16="http://schemas.microsoft.com/office/drawing/2014/main" id="{AA62AF7B-2634-42B0-9772-E1B5EA6DDFC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13562"/>
                <a:stretch/>
              </p:blipFill>
              <p:spPr>
                <a:xfrm>
                  <a:off x="9354528" y="3444006"/>
                  <a:ext cx="331559" cy="207162"/>
                </a:xfrm>
                <a:prstGeom prst="rect">
                  <a:avLst/>
                </a:prstGeom>
              </p:spPr>
            </p:pic>
          </p:grpSp>
          <p:grpSp>
            <p:nvGrpSpPr>
              <p:cNvPr id="376" name="Group 375">
                <a:extLst>
                  <a:ext uri="{FF2B5EF4-FFF2-40B4-BE49-F238E27FC236}">
                    <a16:creationId xmlns:a16="http://schemas.microsoft.com/office/drawing/2014/main" id="{D27D00AD-6AA9-40D9-A58D-F3A09A2B1CAE}"/>
                  </a:ext>
                </a:extLst>
              </p:cNvPr>
              <p:cNvGrpSpPr/>
              <p:nvPr/>
            </p:nvGrpSpPr>
            <p:grpSpPr>
              <a:xfrm>
                <a:off x="10394971" y="3347836"/>
                <a:ext cx="369830" cy="369830"/>
                <a:chOff x="10403907" y="3386556"/>
                <a:chExt cx="369830" cy="369830"/>
              </a:xfrm>
            </p:grpSpPr>
            <p:sp>
              <p:nvSpPr>
                <p:cNvPr id="377" name="Teardrop 376">
                  <a:extLst>
                    <a:ext uri="{FF2B5EF4-FFF2-40B4-BE49-F238E27FC236}">
                      <a16:creationId xmlns:a16="http://schemas.microsoft.com/office/drawing/2014/main" id="{48F380BB-2410-4F07-B3FA-083DF178AB08}"/>
                    </a:ext>
                  </a:extLst>
                </p:cNvPr>
                <p:cNvSpPr/>
                <p:nvPr/>
              </p:nvSpPr>
              <p:spPr>
                <a:xfrm>
                  <a:off x="10403907" y="3386556"/>
                  <a:ext cx="369830" cy="369830"/>
                </a:xfrm>
                <a:prstGeom prst="teardrop">
                  <a:avLst>
                    <a:gd name="adj" fmla="val 0"/>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378" name="Picture 377">
                  <a:extLst>
                    <a:ext uri="{FF2B5EF4-FFF2-40B4-BE49-F238E27FC236}">
                      <a16:creationId xmlns:a16="http://schemas.microsoft.com/office/drawing/2014/main" id="{C11E6F68-F69A-4BFD-B149-1CE9E02CABC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716" t="3853" r="3853" b="7716"/>
                <a:stretch/>
              </p:blipFill>
              <p:spPr>
                <a:xfrm>
                  <a:off x="10464360" y="3386556"/>
                  <a:ext cx="309377" cy="309644"/>
                </a:xfrm>
                <a:prstGeom prst="ellipse">
                  <a:avLst/>
                </a:prstGeom>
              </p:spPr>
            </p:pic>
          </p:grpSp>
        </p:grpSp>
      </p:grpSp>
      <p:cxnSp>
        <p:nvCxnSpPr>
          <p:cNvPr id="369" name="Straight Arrow Connector 368">
            <a:extLst>
              <a:ext uri="{FF2B5EF4-FFF2-40B4-BE49-F238E27FC236}">
                <a16:creationId xmlns:a16="http://schemas.microsoft.com/office/drawing/2014/main" id="{8309A69D-5E53-47C2-BE34-C058BB27772A}"/>
              </a:ext>
            </a:extLst>
          </p:cNvPr>
          <p:cNvCxnSpPr>
            <a:cxnSpLocks/>
          </p:cNvCxnSpPr>
          <p:nvPr/>
        </p:nvCxnSpPr>
        <p:spPr>
          <a:xfrm>
            <a:off x="9473342" y="4278562"/>
            <a:ext cx="641815"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472" name="TextBox 471">
            <a:extLst>
              <a:ext uri="{FF2B5EF4-FFF2-40B4-BE49-F238E27FC236}">
                <a16:creationId xmlns:a16="http://schemas.microsoft.com/office/drawing/2014/main" id="{1F62B13F-539A-416B-8CCD-BC4D0455B4DB}"/>
              </a:ext>
            </a:extLst>
          </p:cNvPr>
          <p:cNvSpPr txBox="1"/>
          <p:nvPr/>
        </p:nvSpPr>
        <p:spPr>
          <a:xfrm>
            <a:off x="9989672" y="4970640"/>
            <a:ext cx="1963067"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used for dashboard visualizations</a:t>
            </a:r>
          </a:p>
        </p:txBody>
      </p:sp>
      <p:grpSp>
        <p:nvGrpSpPr>
          <p:cNvPr id="151" name="Group 150">
            <a:extLst>
              <a:ext uri="{FF2B5EF4-FFF2-40B4-BE49-F238E27FC236}">
                <a16:creationId xmlns:a16="http://schemas.microsoft.com/office/drawing/2014/main" id="{A08B04AA-700B-439F-9C22-7AF2C82B0132}"/>
              </a:ext>
            </a:extLst>
          </p:cNvPr>
          <p:cNvGrpSpPr/>
          <p:nvPr/>
        </p:nvGrpSpPr>
        <p:grpSpPr>
          <a:xfrm>
            <a:off x="6261262" y="3504175"/>
            <a:ext cx="580227" cy="576273"/>
            <a:chOff x="10257340" y="1680054"/>
            <a:chExt cx="394878" cy="392187"/>
          </a:xfrm>
        </p:grpSpPr>
        <p:sp>
          <p:nvSpPr>
            <p:cNvPr id="152" name="Rectangle 151">
              <a:extLst>
                <a:ext uri="{FF2B5EF4-FFF2-40B4-BE49-F238E27FC236}">
                  <a16:creationId xmlns:a16="http://schemas.microsoft.com/office/drawing/2014/main" id="{5F32F521-2D69-4C34-899E-54D525D06D48}"/>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153" name="Picture 152" descr="Image result for azure functions logo png">
              <a:extLst>
                <a:ext uri="{FF2B5EF4-FFF2-40B4-BE49-F238E27FC236}">
                  <a16:creationId xmlns:a16="http://schemas.microsoft.com/office/drawing/2014/main" id="{33B9D34F-609B-4748-B5F1-C8DF2CA0DDCF}"/>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7" name="Group 416">
            <a:extLst>
              <a:ext uri="{FF2B5EF4-FFF2-40B4-BE49-F238E27FC236}">
                <a16:creationId xmlns:a16="http://schemas.microsoft.com/office/drawing/2014/main" id="{626A1527-3C2F-408D-ADE7-98846B023565}"/>
              </a:ext>
            </a:extLst>
          </p:cNvPr>
          <p:cNvGrpSpPr/>
          <p:nvPr/>
        </p:nvGrpSpPr>
        <p:grpSpPr>
          <a:xfrm>
            <a:off x="6817831" y="4060110"/>
            <a:ext cx="414082" cy="420885"/>
            <a:chOff x="2931030" y="3346852"/>
            <a:chExt cx="806395" cy="819647"/>
          </a:xfrm>
        </p:grpSpPr>
        <p:grpSp>
          <p:nvGrpSpPr>
            <p:cNvPr id="418" name="Group 417">
              <a:extLst>
                <a:ext uri="{FF2B5EF4-FFF2-40B4-BE49-F238E27FC236}">
                  <a16:creationId xmlns:a16="http://schemas.microsoft.com/office/drawing/2014/main" id="{0FD29E68-F807-46CE-BA01-9C56C33FCF2C}"/>
                </a:ext>
              </a:extLst>
            </p:cNvPr>
            <p:cNvGrpSpPr/>
            <p:nvPr/>
          </p:nvGrpSpPr>
          <p:grpSpPr>
            <a:xfrm>
              <a:off x="2931030" y="3346852"/>
              <a:ext cx="137160" cy="819647"/>
              <a:chOff x="2931030" y="3346852"/>
              <a:chExt cx="137160" cy="819647"/>
            </a:xfrm>
          </p:grpSpPr>
          <p:sp>
            <p:nvSpPr>
              <p:cNvPr id="427" name="Oval 426">
                <a:extLst>
                  <a:ext uri="{FF2B5EF4-FFF2-40B4-BE49-F238E27FC236}">
                    <a16:creationId xmlns:a16="http://schemas.microsoft.com/office/drawing/2014/main" id="{71A77B47-2695-42D4-80AF-45E10D1ACD9F}"/>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8" name="Oval 427">
                <a:extLst>
                  <a:ext uri="{FF2B5EF4-FFF2-40B4-BE49-F238E27FC236}">
                    <a16:creationId xmlns:a16="http://schemas.microsoft.com/office/drawing/2014/main" id="{3484EC5F-2407-48B1-A416-321E4974EAEE}"/>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9" name="Oval 428">
                <a:extLst>
                  <a:ext uri="{FF2B5EF4-FFF2-40B4-BE49-F238E27FC236}">
                    <a16:creationId xmlns:a16="http://schemas.microsoft.com/office/drawing/2014/main" id="{9517DB12-7731-49E7-B4A6-6EE5121274DA}"/>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30" name="Oval 429">
                <a:extLst>
                  <a:ext uri="{FF2B5EF4-FFF2-40B4-BE49-F238E27FC236}">
                    <a16:creationId xmlns:a16="http://schemas.microsoft.com/office/drawing/2014/main" id="{FB6A93E6-4B8A-45AB-B809-586F7159CE73}"/>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19" name="Group 418">
              <a:extLst>
                <a:ext uri="{FF2B5EF4-FFF2-40B4-BE49-F238E27FC236}">
                  <a16:creationId xmlns:a16="http://schemas.microsoft.com/office/drawing/2014/main" id="{316DF2F8-FF8D-40DF-A45B-D07C78F64E56}"/>
                </a:ext>
              </a:extLst>
            </p:cNvPr>
            <p:cNvGrpSpPr/>
            <p:nvPr/>
          </p:nvGrpSpPr>
          <p:grpSpPr>
            <a:xfrm>
              <a:off x="3154108" y="3460599"/>
              <a:ext cx="137160" cy="592152"/>
              <a:chOff x="3162943" y="3486000"/>
              <a:chExt cx="137160" cy="592152"/>
            </a:xfrm>
          </p:grpSpPr>
          <p:sp>
            <p:nvSpPr>
              <p:cNvPr id="424" name="Oval 423">
                <a:extLst>
                  <a:ext uri="{FF2B5EF4-FFF2-40B4-BE49-F238E27FC236}">
                    <a16:creationId xmlns:a16="http://schemas.microsoft.com/office/drawing/2014/main" id="{016EA656-15AE-4CAC-B705-98C4432427D1}"/>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5" name="Oval 424">
                <a:extLst>
                  <a:ext uri="{FF2B5EF4-FFF2-40B4-BE49-F238E27FC236}">
                    <a16:creationId xmlns:a16="http://schemas.microsoft.com/office/drawing/2014/main" id="{0C9BC44F-DF35-4E0F-86CC-635DF96D17E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6" name="Oval 425">
                <a:extLst>
                  <a:ext uri="{FF2B5EF4-FFF2-40B4-BE49-F238E27FC236}">
                    <a16:creationId xmlns:a16="http://schemas.microsoft.com/office/drawing/2014/main" id="{1C80BC21-4E07-4FCB-9A70-9B86E6F04EE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20" name="Group 419">
              <a:extLst>
                <a:ext uri="{FF2B5EF4-FFF2-40B4-BE49-F238E27FC236}">
                  <a16:creationId xmlns:a16="http://schemas.microsoft.com/office/drawing/2014/main" id="{92E57E6A-739F-4E9E-8DF6-4907183E2F2C}"/>
                </a:ext>
              </a:extLst>
            </p:cNvPr>
            <p:cNvGrpSpPr/>
            <p:nvPr/>
          </p:nvGrpSpPr>
          <p:grpSpPr>
            <a:xfrm>
              <a:off x="3377186" y="3574347"/>
              <a:ext cx="137160" cy="364656"/>
              <a:chOff x="3394856" y="3625148"/>
              <a:chExt cx="137160" cy="364656"/>
            </a:xfrm>
          </p:grpSpPr>
          <p:sp>
            <p:nvSpPr>
              <p:cNvPr id="422" name="Oval 421">
                <a:extLst>
                  <a:ext uri="{FF2B5EF4-FFF2-40B4-BE49-F238E27FC236}">
                    <a16:creationId xmlns:a16="http://schemas.microsoft.com/office/drawing/2014/main" id="{80A19ABF-3A6F-4751-877E-98A21244A3EB}"/>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3" name="Oval 422">
                <a:extLst>
                  <a:ext uri="{FF2B5EF4-FFF2-40B4-BE49-F238E27FC236}">
                    <a16:creationId xmlns:a16="http://schemas.microsoft.com/office/drawing/2014/main" id="{4EE46CD1-FCEF-443E-9236-7DAE3D2B016A}"/>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21" name="Oval 420">
              <a:extLst>
                <a:ext uri="{FF2B5EF4-FFF2-40B4-BE49-F238E27FC236}">
                  <a16:creationId xmlns:a16="http://schemas.microsoft.com/office/drawing/2014/main" id="{BF8C4623-F009-4084-9E48-AE081114FA2E}"/>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154" name="Isosceles Triangle 153">
            <a:extLst>
              <a:ext uri="{FF2B5EF4-FFF2-40B4-BE49-F238E27FC236}">
                <a16:creationId xmlns:a16="http://schemas.microsoft.com/office/drawing/2014/main" id="{41395098-4034-40F0-9819-BB53CE19344E}"/>
              </a:ext>
            </a:extLst>
          </p:cNvPr>
          <p:cNvSpPr/>
          <p:nvPr/>
        </p:nvSpPr>
        <p:spPr>
          <a:xfrm rot="10800000">
            <a:off x="8788473" y="3573168"/>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58" name="Group 157">
            <a:extLst>
              <a:ext uri="{FF2B5EF4-FFF2-40B4-BE49-F238E27FC236}">
                <a16:creationId xmlns:a16="http://schemas.microsoft.com/office/drawing/2014/main" id="{D7EC2230-2EFA-45FE-8F2A-AE8B60FAAE10}"/>
              </a:ext>
            </a:extLst>
          </p:cNvPr>
          <p:cNvGrpSpPr/>
          <p:nvPr/>
        </p:nvGrpSpPr>
        <p:grpSpPr>
          <a:xfrm>
            <a:off x="113098" y="4049237"/>
            <a:ext cx="2014881" cy="2431517"/>
            <a:chOff x="115365" y="4255868"/>
            <a:chExt cx="2055284" cy="2480274"/>
          </a:xfrm>
        </p:grpSpPr>
        <p:grpSp>
          <p:nvGrpSpPr>
            <p:cNvPr id="159" name="Group 158">
              <a:extLst>
                <a:ext uri="{FF2B5EF4-FFF2-40B4-BE49-F238E27FC236}">
                  <a16:creationId xmlns:a16="http://schemas.microsoft.com/office/drawing/2014/main" id="{1CCA4EDF-9085-41D1-8E11-8DEE389C3E3A}"/>
                </a:ext>
              </a:extLst>
            </p:cNvPr>
            <p:cNvGrpSpPr/>
            <p:nvPr/>
          </p:nvGrpSpPr>
          <p:grpSpPr>
            <a:xfrm>
              <a:off x="143301" y="4255868"/>
              <a:ext cx="1935707" cy="582401"/>
              <a:chOff x="205661" y="237801"/>
              <a:chExt cx="1935707" cy="582401"/>
            </a:xfrm>
          </p:grpSpPr>
          <p:sp>
            <p:nvSpPr>
              <p:cNvPr id="161" name="TextBox 160">
                <a:extLst>
                  <a:ext uri="{FF2B5EF4-FFF2-40B4-BE49-F238E27FC236}">
                    <a16:creationId xmlns:a16="http://schemas.microsoft.com/office/drawing/2014/main" id="{B42C3664-B89D-4D67-889D-31FE69199100}"/>
                  </a:ext>
                </a:extLst>
              </p:cNvPr>
              <p:cNvSpPr txBox="1"/>
              <p:nvPr/>
            </p:nvSpPr>
            <p:spPr>
              <a:xfrm>
                <a:off x="205661" y="237801"/>
                <a:ext cx="1935707"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62" name="Group 161">
                <a:extLst>
                  <a:ext uri="{FF2B5EF4-FFF2-40B4-BE49-F238E27FC236}">
                    <a16:creationId xmlns:a16="http://schemas.microsoft.com/office/drawing/2014/main" id="{C31CE544-EF14-46B3-91CD-7B163593360A}"/>
                  </a:ext>
                </a:extLst>
              </p:cNvPr>
              <p:cNvGrpSpPr/>
              <p:nvPr/>
            </p:nvGrpSpPr>
            <p:grpSpPr>
              <a:xfrm>
                <a:off x="279889" y="512425"/>
                <a:ext cx="1787250" cy="307777"/>
                <a:chOff x="323998" y="512425"/>
                <a:chExt cx="1787250" cy="307777"/>
              </a:xfrm>
            </p:grpSpPr>
            <p:sp>
              <p:nvSpPr>
                <p:cNvPr id="163" name="TextBox 162">
                  <a:extLst>
                    <a:ext uri="{FF2B5EF4-FFF2-40B4-BE49-F238E27FC236}">
                      <a16:creationId xmlns:a16="http://schemas.microsoft.com/office/drawing/2014/main" id="{8D25D521-9AB6-4BDF-BFC6-55F9752254DC}"/>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ISV</a:t>
                  </a:r>
                </a:p>
              </p:txBody>
            </p:sp>
            <p:cxnSp>
              <p:nvCxnSpPr>
                <p:cNvPr id="164" name="Straight Connector 163">
                  <a:extLst>
                    <a:ext uri="{FF2B5EF4-FFF2-40B4-BE49-F238E27FC236}">
                      <a16:creationId xmlns:a16="http://schemas.microsoft.com/office/drawing/2014/main" id="{53F4971E-90C6-435F-B2C8-C22AC7AF3B1C}"/>
                    </a:ext>
                  </a:extLst>
                </p:cNvPr>
                <p:cNvCxnSpPr>
                  <a:cxnSpLocks/>
                </p:cNvCxnSpPr>
                <p:nvPr/>
              </p:nvCxnSpPr>
              <p:spPr>
                <a:xfrm>
                  <a:off x="323998" y="666313"/>
                  <a:ext cx="688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65235E-ECB4-44B1-B126-1AD470A47DDC}"/>
                    </a:ext>
                  </a:extLst>
                </p:cNvPr>
                <p:cNvCxnSpPr>
                  <a:cxnSpLocks/>
                </p:cNvCxnSpPr>
                <p:nvPr/>
              </p:nvCxnSpPr>
              <p:spPr>
                <a:xfrm>
                  <a:off x="1425448" y="666313"/>
                  <a:ext cx="68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0" name="TextBox 159">
              <a:extLst>
                <a:ext uri="{FF2B5EF4-FFF2-40B4-BE49-F238E27FC236}">
                  <a16:creationId xmlns:a16="http://schemas.microsoft.com/office/drawing/2014/main" id="{A1685243-2978-4AB0-81CF-60963ADCC43C}"/>
                </a:ext>
              </a:extLst>
            </p:cNvPr>
            <p:cNvSpPr txBox="1"/>
            <p:nvPr/>
          </p:nvSpPr>
          <p:spPr>
            <a:xfrm>
              <a:off x="115365" y="4920260"/>
              <a:ext cx="2055284"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Huge amounts of telemetry data is collected from a massive cloud app.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That data is processed in near real-time and stored in a DB for use in an analytics dashboard.</a:t>
              </a:r>
            </a:p>
          </p:txBody>
        </p:sp>
      </p:grpSp>
      <p:sp>
        <p:nvSpPr>
          <p:cNvPr id="2" name="Title 1">
            <a:extLst>
              <a:ext uri="{FF2B5EF4-FFF2-40B4-BE49-F238E27FC236}">
                <a16:creationId xmlns:a16="http://schemas.microsoft.com/office/drawing/2014/main" id="{C1CAC76C-E97D-4AA5-B8D3-6AEF3EA22BE1}"/>
              </a:ext>
            </a:extLst>
          </p:cNvPr>
          <p:cNvSpPr>
            <a:spLocks noGrp="1"/>
          </p:cNvSpPr>
          <p:nvPr>
            <p:ph type="title"/>
          </p:nvPr>
        </p:nvSpPr>
        <p:spPr>
          <a:xfrm>
            <a:off x="2561900" y="289959"/>
            <a:ext cx="11655840" cy="1107996"/>
          </a:xfrm>
        </p:spPr>
        <p:txBody>
          <a:bodyPr/>
          <a:lstStyle/>
          <a:p>
            <a:r>
              <a:rPr lang="en-US"/>
              <a:t>Real-time </a:t>
            </a:r>
            <a:r>
              <a:rPr lang="en-US">
                <a:gradFill>
                  <a:gsLst>
                    <a:gs pos="1250">
                      <a:schemeClr val="tx2"/>
                    </a:gs>
                    <a:gs pos="100000">
                      <a:schemeClr val="tx2"/>
                    </a:gs>
                  </a:gsLst>
                  <a:lin ang="5400000" scaled="0"/>
                </a:gradFill>
              </a:rPr>
              <a:t>stream</a:t>
            </a:r>
            <a:r>
              <a:rPr lang="en-US"/>
              <a:t> processing</a:t>
            </a:r>
            <a:br>
              <a:rPr lang="en-US"/>
            </a:br>
            <a:endParaRPr lang="en-US"/>
          </a:p>
        </p:txBody>
      </p:sp>
    </p:spTree>
    <p:extLst>
      <p:ext uri="{BB962C8B-B14F-4D97-AF65-F5344CB8AC3E}">
        <p14:creationId xmlns:p14="http://schemas.microsoft.com/office/powerpoint/2010/main" val="258328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2C22-DBA8-4D32-902F-490D65385656}"/>
              </a:ext>
            </a:extLst>
          </p:cNvPr>
          <p:cNvSpPr>
            <a:spLocks noGrp="1"/>
          </p:cNvSpPr>
          <p:nvPr>
            <p:ph type="title"/>
          </p:nvPr>
        </p:nvSpPr>
        <p:spPr>
          <a:xfrm>
            <a:off x="269240" y="2084173"/>
            <a:ext cx="11653523" cy="1158793"/>
          </a:xfrm>
        </p:spPr>
        <p:txBody>
          <a:bodyPr/>
          <a:lstStyle/>
          <a:p>
            <a:r>
              <a:rPr lang="en-US" dirty="0"/>
              <a:t>Why serverless?</a:t>
            </a:r>
          </a:p>
        </p:txBody>
      </p:sp>
    </p:spTree>
    <p:extLst>
      <p:ext uri="{BB962C8B-B14F-4D97-AF65-F5344CB8AC3E}">
        <p14:creationId xmlns:p14="http://schemas.microsoft.com/office/powerpoint/2010/main" val="255644561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sitting in a room&#10;&#10;Description generated with very high confidence">
            <a:extLst>
              <a:ext uri="{FF2B5EF4-FFF2-40B4-BE49-F238E27FC236}">
                <a16:creationId xmlns:a16="http://schemas.microsoft.com/office/drawing/2014/main" id="{F95086A9-B4BC-4139-9919-872E7168D62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487"/>
            <a:ext cx="2220993" cy="6857027"/>
          </a:xfrm>
          <a:prstGeom prst="rect">
            <a:avLst/>
          </a:prstGeom>
        </p:spPr>
      </p:pic>
      <p:sp>
        <p:nvSpPr>
          <p:cNvPr id="787" name="Rectangle 786">
            <a:extLst>
              <a:ext uri="{FF2B5EF4-FFF2-40B4-BE49-F238E27FC236}">
                <a16:creationId xmlns:a16="http://schemas.microsoft.com/office/drawing/2014/main" id="{16A87AD9-2911-48A6-ACDE-483299249EDE}"/>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892CE0D3-3E66-4090-AA46-2784475C5FD0}"/>
              </a:ext>
            </a:extLst>
          </p:cNvPr>
          <p:cNvSpPr txBox="1"/>
          <p:nvPr/>
        </p:nvSpPr>
        <p:spPr>
          <a:xfrm>
            <a:off x="5870939" y="4886509"/>
            <a:ext cx="2557946"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cleans a database every 15 minutes…</a:t>
            </a:r>
          </a:p>
        </p:txBody>
      </p:sp>
      <p:sp>
        <p:nvSpPr>
          <p:cNvPr id="271" name="TextBox 270">
            <a:extLst>
              <a:ext uri="{FF2B5EF4-FFF2-40B4-BE49-F238E27FC236}">
                <a16:creationId xmlns:a16="http://schemas.microsoft.com/office/drawing/2014/main" id="{308D0665-8530-4336-A3F9-EED86A058BDC}"/>
              </a:ext>
            </a:extLst>
          </p:cNvPr>
          <p:cNvSpPr txBox="1"/>
          <p:nvPr/>
        </p:nvSpPr>
        <p:spPr>
          <a:xfrm>
            <a:off x="8844065" y="4886509"/>
            <a:ext cx="198366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…deduplicating entries based on business logic</a:t>
            </a:r>
          </a:p>
        </p:txBody>
      </p:sp>
      <p:grpSp>
        <p:nvGrpSpPr>
          <p:cNvPr id="12" name="Group 11">
            <a:extLst>
              <a:ext uri="{FF2B5EF4-FFF2-40B4-BE49-F238E27FC236}">
                <a16:creationId xmlns:a16="http://schemas.microsoft.com/office/drawing/2014/main" id="{BF2BCCAD-4850-4378-B789-2051A294A5BE}"/>
              </a:ext>
            </a:extLst>
          </p:cNvPr>
          <p:cNvGrpSpPr/>
          <p:nvPr/>
        </p:nvGrpSpPr>
        <p:grpSpPr>
          <a:xfrm>
            <a:off x="3432751" y="2265190"/>
            <a:ext cx="1911010" cy="2439515"/>
            <a:chOff x="4128959" y="2310115"/>
            <a:chExt cx="1949330" cy="2488432"/>
          </a:xfrm>
        </p:grpSpPr>
        <p:sp>
          <p:nvSpPr>
            <p:cNvPr id="654" name="Oval 653">
              <a:extLst>
                <a:ext uri="{FF2B5EF4-FFF2-40B4-BE49-F238E27FC236}">
                  <a16:creationId xmlns:a16="http://schemas.microsoft.com/office/drawing/2014/main" id="{4C22DCBD-0382-4AE4-9066-4FB06B0724CD}"/>
                </a:ext>
              </a:extLst>
            </p:cNvPr>
            <p:cNvSpPr/>
            <p:nvPr/>
          </p:nvSpPr>
          <p:spPr>
            <a:xfrm>
              <a:off x="4395737"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5" name="Oval 654">
              <a:extLst>
                <a:ext uri="{FF2B5EF4-FFF2-40B4-BE49-F238E27FC236}">
                  <a16:creationId xmlns:a16="http://schemas.microsoft.com/office/drawing/2014/main" id="{FFA51C84-EBDE-4FE6-A4CB-A288D2C29C16}"/>
                </a:ext>
              </a:extLst>
            </p:cNvPr>
            <p:cNvSpPr/>
            <p:nvPr/>
          </p:nvSpPr>
          <p:spPr>
            <a:xfrm>
              <a:off x="4530330"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6" name="Oval 655">
              <a:extLst>
                <a:ext uri="{FF2B5EF4-FFF2-40B4-BE49-F238E27FC236}">
                  <a16:creationId xmlns:a16="http://schemas.microsoft.com/office/drawing/2014/main" id="{7756E3A5-DA80-48B8-B8E2-E552C8750BEA}"/>
                </a:ext>
              </a:extLst>
            </p:cNvPr>
            <p:cNvSpPr/>
            <p:nvPr/>
          </p:nvSpPr>
          <p:spPr>
            <a:xfrm>
              <a:off x="4664923"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7" name="Oval 656">
              <a:extLst>
                <a:ext uri="{FF2B5EF4-FFF2-40B4-BE49-F238E27FC236}">
                  <a16:creationId xmlns:a16="http://schemas.microsoft.com/office/drawing/2014/main" id="{CA9EB251-7E89-41B4-A34E-A05B598F6F32}"/>
                </a:ext>
              </a:extLst>
            </p:cNvPr>
            <p:cNvSpPr/>
            <p:nvPr/>
          </p:nvSpPr>
          <p:spPr>
            <a:xfrm>
              <a:off x="4799516"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8" name="Oval 657">
              <a:extLst>
                <a:ext uri="{FF2B5EF4-FFF2-40B4-BE49-F238E27FC236}">
                  <a16:creationId xmlns:a16="http://schemas.microsoft.com/office/drawing/2014/main" id="{16660259-89B5-4864-9678-07FC59321965}"/>
                </a:ext>
              </a:extLst>
            </p:cNvPr>
            <p:cNvSpPr/>
            <p:nvPr/>
          </p:nvSpPr>
          <p:spPr>
            <a:xfrm>
              <a:off x="493260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9" name="Oval 658">
              <a:extLst>
                <a:ext uri="{FF2B5EF4-FFF2-40B4-BE49-F238E27FC236}">
                  <a16:creationId xmlns:a16="http://schemas.microsoft.com/office/drawing/2014/main" id="{22BE19C1-F681-4484-92FF-9D317E4067D0}"/>
                </a:ext>
              </a:extLst>
            </p:cNvPr>
            <p:cNvSpPr/>
            <p:nvPr/>
          </p:nvSpPr>
          <p:spPr>
            <a:xfrm>
              <a:off x="506719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0" name="Oval 659">
              <a:extLst>
                <a:ext uri="{FF2B5EF4-FFF2-40B4-BE49-F238E27FC236}">
                  <a16:creationId xmlns:a16="http://schemas.microsoft.com/office/drawing/2014/main" id="{2FE5EBB1-91DF-4589-869F-1499036EC72C}"/>
                </a:ext>
              </a:extLst>
            </p:cNvPr>
            <p:cNvSpPr/>
            <p:nvPr/>
          </p:nvSpPr>
          <p:spPr>
            <a:xfrm>
              <a:off x="520178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1" name="Oval 660">
              <a:extLst>
                <a:ext uri="{FF2B5EF4-FFF2-40B4-BE49-F238E27FC236}">
                  <a16:creationId xmlns:a16="http://schemas.microsoft.com/office/drawing/2014/main" id="{B223E70B-ABA7-4862-80C2-315AE7BE8F7D}"/>
                </a:ext>
              </a:extLst>
            </p:cNvPr>
            <p:cNvSpPr/>
            <p:nvPr/>
          </p:nvSpPr>
          <p:spPr>
            <a:xfrm>
              <a:off x="533638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2" name="Oval 661">
              <a:extLst>
                <a:ext uri="{FF2B5EF4-FFF2-40B4-BE49-F238E27FC236}">
                  <a16:creationId xmlns:a16="http://schemas.microsoft.com/office/drawing/2014/main" id="{417A56F1-954B-436F-9B91-B9216E4C8C0D}"/>
                </a:ext>
              </a:extLst>
            </p:cNvPr>
            <p:cNvSpPr/>
            <p:nvPr/>
          </p:nvSpPr>
          <p:spPr>
            <a:xfrm>
              <a:off x="546946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3" name="Oval 662">
              <a:extLst>
                <a:ext uri="{FF2B5EF4-FFF2-40B4-BE49-F238E27FC236}">
                  <a16:creationId xmlns:a16="http://schemas.microsoft.com/office/drawing/2014/main" id="{4F4D63FB-A378-47F3-8861-86C2979998D0}"/>
                </a:ext>
              </a:extLst>
            </p:cNvPr>
            <p:cNvSpPr/>
            <p:nvPr/>
          </p:nvSpPr>
          <p:spPr>
            <a:xfrm>
              <a:off x="560405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4" name="Oval 663">
              <a:extLst>
                <a:ext uri="{FF2B5EF4-FFF2-40B4-BE49-F238E27FC236}">
                  <a16:creationId xmlns:a16="http://schemas.microsoft.com/office/drawing/2014/main" id="{20C88CC5-FBF0-4E52-A780-6AA8A1FA2D86}"/>
                </a:ext>
              </a:extLst>
            </p:cNvPr>
            <p:cNvSpPr/>
            <p:nvPr/>
          </p:nvSpPr>
          <p:spPr>
            <a:xfrm>
              <a:off x="573865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5" name="Oval 664">
              <a:extLst>
                <a:ext uri="{FF2B5EF4-FFF2-40B4-BE49-F238E27FC236}">
                  <a16:creationId xmlns:a16="http://schemas.microsoft.com/office/drawing/2014/main" id="{18F27E78-7199-40C0-BCDE-709554B4FACA}"/>
                </a:ext>
              </a:extLst>
            </p:cNvPr>
            <p:cNvSpPr/>
            <p:nvPr/>
          </p:nvSpPr>
          <p:spPr>
            <a:xfrm>
              <a:off x="587324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666" name="Group 665">
              <a:extLst>
                <a:ext uri="{FF2B5EF4-FFF2-40B4-BE49-F238E27FC236}">
                  <a16:creationId xmlns:a16="http://schemas.microsoft.com/office/drawing/2014/main" id="{0D19F6C6-DBD3-4C9F-B783-CA78B17733AF}"/>
                </a:ext>
              </a:extLst>
            </p:cNvPr>
            <p:cNvGrpSpPr/>
            <p:nvPr/>
          </p:nvGrpSpPr>
          <p:grpSpPr>
            <a:xfrm>
              <a:off x="4332005" y="4276476"/>
              <a:ext cx="1746284" cy="137160"/>
              <a:chOff x="3571766" y="4774243"/>
              <a:chExt cx="1746284" cy="137160"/>
            </a:xfrm>
          </p:grpSpPr>
          <p:sp>
            <p:nvSpPr>
              <p:cNvPr id="762" name="Oval 761">
                <a:extLst>
                  <a:ext uri="{FF2B5EF4-FFF2-40B4-BE49-F238E27FC236}">
                    <a16:creationId xmlns:a16="http://schemas.microsoft.com/office/drawing/2014/main" id="{D655742D-64CF-4D30-8B5B-88105B2EC039}"/>
                  </a:ext>
                </a:extLst>
              </p:cNvPr>
              <p:cNvSpPr/>
              <p:nvPr/>
            </p:nvSpPr>
            <p:spPr>
              <a:xfrm>
                <a:off x="357176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3" name="Oval 762">
                <a:extLst>
                  <a:ext uri="{FF2B5EF4-FFF2-40B4-BE49-F238E27FC236}">
                    <a16:creationId xmlns:a16="http://schemas.microsoft.com/office/drawing/2014/main" id="{4A8F0778-E2B4-43AC-9EE5-D5E20C439167}"/>
                  </a:ext>
                </a:extLst>
              </p:cNvPr>
              <p:cNvSpPr/>
              <p:nvPr/>
            </p:nvSpPr>
            <p:spPr>
              <a:xfrm>
                <a:off x="3706359"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4" name="Oval 763">
                <a:extLst>
                  <a:ext uri="{FF2B5EF4-FFF2-40B4-BE49-F238E27FC236}">
                    <a16:creationId xmlns:a16="http://schemas.microsoft.com/office/drawing/2014/main" id="{DA32789E-6727-4D35-956D-20D1BE0AF30C}"/>
                  </a:ext>
                </a:extLst>
              </p:cNvPr>
              <p:cNvSpPr/>
              <p:nvPr/>
            </p:nvSpPr>
            <p:spPr>
              <a:xfrm>
                <a:off x="3840952"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5" name="Oval 764">
                <a:extLst>
                  <a:ext uri="{FF2B5EF4-FFF2-40B4-BE49-F238E27FC236}">
                    <a16:creationId xmlns:a16="http://schemas.microsoft.com/office/drawing/2014/main" id="{9A13FDA0-5778-41EF-8837-E0F096D267E6}"/>
                  </a:ext>
                </a:extLst>
              </p:cNvPr>
              <p:cNvSpPr/>
              <p:nvPr/>
            </p:nvSpPr>
            <p:spPr>
              <a:xfrm>
                <a:off x="3975545"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6" name="Oval 765">
                <a:extLst>
                  <a:ext uri="{FF2B5EF4-FFF2-40B4-BE49-F238E27FC236}">
                    <a16:creationId xmlns:a16="http://schemas.microsoft.com/office/drawing/2014/main" id="{3F6385B0-0C60-47E9-8F25-C98C645AE044}"/>
                  </a:ext>
                </a:extLst>
              </p:cNvPr>
              <p:cNvSpPr/>
              <p:nvPr/>
            </p:nvSpPr>
            <p:spPr>
              <a:xfrm>
                <a:off x="410863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7" name="Oval 766">
                <a:extLst>
                  <a:ext uri="{FF2B5EF4-FFF2-40B4-BE49-F238E27FC236}">
                    <a16:creationId xmlns:a16="http://schemas.microsoft.com/office/drawing/2014/main" id="{049648CA-77FC-4D35-929A-93792C138AA7}"/>
                  </a:ext>
                </a:extLst>
              </p:cNvPr>
              <p:cNvSpPr/>
              <p:nvPr/>
            </p:nvSpPr>
            <p:spPr>
              <a:xfrm>
                <a:off x="4243223"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8" name="Oval 767">
                <a:extLst>
                  <a:ext uri="{FF2B5EF4-FFF2-40B4-BE49-F238E27FC236}">
                    <a16:creationId xmlns:a16="http://schemas.microsoft.com/office/drawing/2014/main" id="{926CC535-2D28-49C3-A84A-7746C6E8A77B}"/>
                  </a:ext>
                </a:extLst>
              </p:cNvPr>
              <p:cNvSpPr/>
              <p:nvPr/>
            </p:nvSpPr>
            <p:spPr>
              <a:xfrm>
                <a:off x="437781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9" name="Oval 768">
                <a:extLst>
                  <a:ext uri="{FF2B5EF4-FFF2-40B4-BE49-F238E27FC236}">
                    <a16:creationId xmlns:a16="http://schemas.microsoft.com/office/drawing/2014/main" id="{DDEF790F-1CAA-4DEA-89E6-46B66FD8A339}"/>
                  </a:ext>
                </a:extLst>
              </p:cNvPr>
              <p:cNvSpPr/>
              <p:nvPr/>
            </p:nvSpPr>
            <p:spPr>
              <a:xfrm>
                <a:off x="4512409"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0" name="Oval 769">
                <a:extLst>
                  <a:ext uri="{FF2B5EF4-FFF2-40B4-BE49-F238E27FC236}">
                    <a16:creationId xmlns:a16="http://schemas.microsoft.com/office/drawing/2014/main" id="{BA82E8B4-236F-47D3-AD43-0AACD60FF220}"/>
                  </a:ext>
                </a:extLst>
              </p:cNvPr>
              <p:cNvSpPr/>
              <p:nvPr/>
            </p:nvSpPr>
            <p:spPr>
              <a:xfrm>
                <a:off x="4645493"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1" name="Oval 770">
                <a:extLst>
                  <a:ext uri="{FF2B5EF4-FFF2-40B4-BE49-F238E27FC236}">
                    <a16:creationId xmlns:a16="http://schemas.microsoft.com/office/drawing/2014/main" id="{CEEE3FD2-B6F0-42D5-BE62-98F82C9150F8}"/>
                  </a:ext>
                </a:extLst>
              </p:cNvPr>
              <p:cNvSpPr/>
              <p:nvPr/>
            </p:nvSpPr>
            <p:spPr>
              <a:xfrm>
                <a:off x="4780086"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2" name="Oval 771">
                <a:extLst>
                  <a:ext uri="{FF2B5EF4-FFF2-40B4-BE49-F238E27FC236}">
                    <a16:creationId xmlns:a16="http://schemas.microsoft.com/office/drawing/2014/main" id="{683CF0CE-39F6-456B-A019-4BC09EB1444E}"/>
                  </a:ext>
                </a:extLst>
              </p:cNvPr>
              <p:cNvSpPr/>
              <p:nvPr/>
            </p:nvSpPr>
            <p:spPr>
              <a:xfrm>
                <a:off x="4914679"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3" name="Oval 772">
                <a:extLst>
                  <a:ext uri="{FF2B5EF4-FFF2-40B4-BE49-F238E27FC236}">
                    <a16:creationId xmlns:a16="http://schemas.microsoft.com/office/drawing/2014/main" id="{91733DDC-4430-4F59-9351-19113DA26919}"/>
                  </a:ext>
                </a:extLst>
              </p:cNvPr>
              <p:cNvSpPr/>
              <p:nvPr/>
            </p:nvSpPr>
            <p:spPr>
              <a:xfrm>
                <a:off x="5049272"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4" name="Oval 773">
                <a:extLst>
                  <a:ext uri="{FF2B5EF4-FFF2-40B4-BE49-F238E27FC236}">
                    <a16:creationId xmlns:a16="http://schemas.microsoft.com/office/drawing/2014/main" id="{6294C070-33F5-40D3-9EE6-2D61CB6B55EA}"/>
                  </a:ext>
                </a:extLst>
              </p:cNvPr>
              <p:cNvSpPr/>
              <p:nvPr/>
            </p:nvSpPr>
            <p:spPr>
              <a:xfrm>
                <a:off x="518089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667" name="Oval 666">
              <a:extLst>
                <a:ext uri="{FF2B5EF4-FFF2-40B4-BE49-F238E27FC236}">
                  <a16:creationId xmlns:a16="http://schemas.microsoft.com/office/drawing/2014/main" id="{4CD1F4FC-C8DA-4D84-8E9A-C4BE6C023B4A}"/>
                </a:ext>
              </a:extLst>
            </p:cNvPr>
            <p:cNvSpPr/>
            <p:nvPr/>
          </p:nvSpPr>
          <p:spPr>
            <a:xfrm>
              <a:off x="439573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8" name="Oval 667">
              <a:extLst>
                <a:ext uri="{FF2B5EF4-FFF2-40B4-BE49-F238E27FC236}">
                  <a16:creationId xmlns:a16="http://schemas.microsoft.com/office/drawing/2014/main" id="{97B72CA7-EE1B-4D19-BCFF-3F71BAD7F083}"/>
                </a:ext>
              </a:extLst>
            </p:cNvPr>
            <p:cNvSpPr/>
            <p:nvPr/>
          </p:nvSpPr>
          <p:spPr>
            <a:xfrm>
              <a:off x="453033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9" name="Oval 668">
              <a:extLst>
                <a:ext uri="{FF2B5EF4-FFF2-40B4-BE49-F238E27FC236}">
                  <a16:creationId xmlns:a16="http://schemas.microsoft.com/office/drawing/2014/main" id="{B0EF933B-AB6D-4F9A-ADD8-0CA2C5486179}"/>
                </a:ext>
              </a:extLst>
            </p:cNvPr>
            <p:cNvSpPr/>
            <p:nvPr/>
          </p:nvSpPr>
          <p:spPr>
            <a:xfrm>
              <a:off x="466492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0" name="Oval 669">
              <a:extLst>
                <a:ext uri="{FF2B5EF4-FFF2-40B4-BE49-F238E27FC236}">
                  <a16:creationId xmlns:a16="http://schemas.microsoft.com/office/drawing/2014/main" id="{7352B6FA-AC2E-4082-864C-623D09B1CED6}"/>
                </a:ext>
              </a:extLst>
            </p:cNvPr>
            <p:cNvSpPr/>
            <p:nvPr/>
          </p:nvSpPr>
          <p:spPr>
            <a:xfrm>
              <a:off x="4799516"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1" name="Oval 670">
              <a:extLst>
                <a:ext uri="{FF2B5EF4-FFF2-40B4-BE49-F238E27FC236}">
                  <a16:creationId xmlns:a16="http://schemas.microsoft.com/office/drawing/2014/main" id="{FF191C59-BE07-4318-B369-103389F5D789}"/>
                </a:ext>
              </a:extLst>
            </p:cNvPr>
            <p:cNvSpPr/>
            <p:nvPr/>
          </p:nvSpPr>
          <p:spPr>
            <a:xfrm>
              <a:off x="4932601"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2" name="Oval 671">
              <a:extLst>
                <a:ext uri="{FF2B5EF4-FFF2-40B4-BE49-F238E27FC236}">
                  <a16:creationId xmlns:a16="http://schemas.microsoft.com/office/drawing/2014/main" id="{ED554BD0-7B80-4C50-8BCD-B19309F81DCB}"/>
                </a:ext>
              </a:extLst>
            </p:cNvPr>
            <p:cNvSpPr/>
            <p:nvPr/>
          </p:nvSpPr>
          <p:spPr>
            <a:xfrm>
              <a:off x="506719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3" name="Oval 672">
              <a:extLst>
                <a:ext uri="{FF2B5EF4-FFF2-40B4-BE49-F238E27FC236}">
                  <a16:creationId xmlns:a16="http://schemas.microsoft.com/office/drawing/2014/main" id="{5CBE2044-BF6B-4999-92F1-7113C3924038}"/>
                </a:ext>
              </a:extLst>
            </p:cNvPr>
            <p:cNvSpPr/>
            <p:nvPr/>
          </p:nvSpPr>
          <p:spPr>
            <a:xfrm>
              <a:off x="5201787"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4" name="Oval 673">
              <a:extLst>
                <a:ext uri="{FF2B5EF4-FFF2-40B4-BE49-F238E27FC236}">
                  <a16:creationId xmlns:a16="http://schemas.microsoft.com/office/drawing/2014/main" id="{D1D7E02F-5BE0-404B-AC9E-CDF09ED2A551}"/>
                </a:ext>
              </a:extLst>
            </p:cNvPr>
            <p:cNvSpPr/>
            <p:nvPr/>
          </p:nvSpPr>
          <p:spPr>
            <a:xfrm>
              <a:off x="533638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5" name="Oval 674">
              <a:extLst>
                <a:ext uri="{FF2B5EF4-FFF2-40B4-BE49-F238E27FC236}">
                  <a16:creationId xmlns:a16="http://schemas.microsoft.com/office/drawing/2014/main" id="{96C99333-D3F6-47B9-A3C6-C760B7FD4FAD}"/>
                </a:ext>
              </a:extLst>
            </p:cNvPr>
            <p:cNvSpPr/>
            <p:nvPr/>
          </p:nvSpPr>
          <p:spPr>
            <a:xfrm>
              <a:off x="546946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6" name="Oval 675">
              <a:extLst>
                <a:ext uri="{FF2B5EF4-FFF2-40B4-BE49-F238E27FC236}">
                  <a16:creationId xmlns:a16="http://schemas.microsoft.com/office/drawing/2014/main" id="{F8882A0F-92C7-4964-8BF0-5A17CE99F42B}"/>
                </a:ext>
              </a:extLst>
            </p:cNvPr>
            <p:cNvSpPr/>
            <p:nvPr/>
          </p:nvSpPr>
          <p:spPr>
            <a:xfrm>
              <a:off x="560405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7" name="Oval 676">
              <a:extLst>
                <a:ext uri="{FF2B5EF4-FFF2-40B4-BE49-F238E27FC236}">
                  <a16:creationId xmlns:a16="http://schemas.microsoft.com/office/drawing/2014/main" id="{4B380DEE-0928-4296-9AC1-DBF238ECF2A8}"/>
                </a:ext>
              </a:extLst>
            </p:cNvPr>
            <p:cNvSpPr/>
            <p:nvPr/>
          </p:nvSpPr>
          <p:spPr>
            <a:xfrm>
              <a:off x="573865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8" name="Oval 677">
              <a:extLst>
                <a:ext uri="{FF2B5EF4-FFF2-40B4-BE49-F238E27FC236}">
                  <a16:creationId xmlns:a16="http://schemas.microsoft.com/office/drawing/2014/main" id="{EC29A298-5FD4-4571-892B-7D07BB6E6B28}"/>
                </a:ext>
              </a:extLst>
            </p:cNvPr>
            <p:cNvSpPr/>
            <p:nvPr/>
          </p:nvSpPr>
          <p:spPr>
            <a:xfrm>
              <a:off x="5873243"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9" name="Oval 678">
              <a:extLst>
                <a:ext uri="{FF2B5EF4-FFF2-40B4-BE49-F238E27FC236}">
                  <a16:creationId xmlns:a16="http://schemas.microsoft.com/office/drawing/2014/main" id="{C1802FAD-B7C0-4541-BF95-DE9E4103C874}"/>
                </a:ext>
              </a:extLst>
            </p:cNvPr>
            <p:cNvSpPr/>
            <p:nvPr/>
          </p:nvSpPr>
          <p:spPr>
            <a:xfrm>
              <a:off x="4332005"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0" name="Oval 679">
              <a:extLst>
                <a:ext uri="{FF2B5EF4-FFF2-40B4-BE49-F238E27FC236}">
                  <a16:creationId xmlns:a16="http://schemas.microsoft.com/office/drawing/2014/main" id="{71B5C7FC-8484-4566-AE7E-8104E68812AC}"/>
                </a:ext>
              </a:extLst>
            </p:cNvPr>
            <p:cNvSpPr/>
            <p:nvPr/>
          </p:nvSpPr>
          <p:spPr>
            <a:xfrm>
              <a:off x="4466598"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1" name="Oval 680">
              <a:extLst>
                <a:ext uri="{FF2B5EF4-FFF2-40B4-BE49-F238E27FC236}">
                  <a16:creationId xmlns:a16="http://schemas.microsoft.com/office/drawing/2014/main" id="{9D7ABB2D-507A-410F-B4E2-DF8617F054F7}"/>
                </a:ext>
              </a:extLst>
            </p:cNvPr>
            <p:cNvSpPr/>
            <p:nvPr/>
          </p:nvSpPr>
          <p:spPr>
            <a:xfrm>
              <a:off x="4601191"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2" name="Oval 681">
              <a:extLst>
                <a:ext uri="{FF2B5EF4-FFF2-40B4-BE49-F238E27FC236}">
                  <a16:creationId xmlns:a16="http://schemas.microsoft.com/office/drawing/2014/main" id="{8AC53C53-C2F9-4DE6-AE55-DFE62DFB0D2B}"/>
                </a:ext>
              </a:extLst>
            </p:cNvPr>
            <p:cNvSpPr/>
            <p:nvPr/>
          </p:nvSpPr>
          <p:spPr>
            <a:xfrm>
              <a:off x="4735784"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3" name="Oval 682">
              <a:extLst>
                <a:ext uri="{FF2B5EF4-FFF2-40B4-BE49-F238E27FC236}">
                  <a16:creationId xmlns:a16="http://schemas.microsoft.com/office/drawing/2014/main" id="{2B3109D0-A92D-4C67-9135-B05B441354FF}"/>
                </a:ext>
              </a:extLst>
            </p:cNvPr>
            <p:cNvSpPr/>
            <p:nvPr/>
          </p:nvSpPr>
          <p:spPr>
            <a:xfrm>
              <a:off x="4868869"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4" name="Oval 683">
              <a:extLst>
                <a:ext uri="{FF2B5EF4-FFF2-40B4-BE49-F238E27FC236}">
                  <a16:creationId xmlns:a16="http://schemas.microsoft.com/office/drawing/2014/main" id="{61B41376-959A-44A2-805B-398A10A627C5}"/>
                </a:ext>
              </a:extLst>
            </p:cNvPr>
            <p:cNvSpPr/>
            <p:nvPr/>
          </p:nvSpPr>
          <p:spPr>
            <a:xfrm>
              <a:off x="5003462"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5" name="Oval 684">
              <a:extLst>
                <a:ext uri="{FF2B5EF4-FFF2-40B4-BE49-F238E27FC236}">
                  <a16:creationId xmlns:a16="http://schemas.microsoft.com/office/drawing/2014/main" id="{75F9D670-06C0-4134-9929-079CFFD9ADD6}"/>
                </a:ext>
              </a:extLst>
            </p:cNvPr>
            <p:cNvSpPr/>
            <p:nvPr/>
          </p:nvSpPr>
          <p:spPr>
            <a:xfrm>
              <a:off x="513805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6" name="Oval 685">
              <a:extLst>
                <a:ext uri="{FF2B5EF4-FFF2-40B4-BE49-F238E27FC236}">
                  <a16:creationId xmlns:a16="http://schemas.microsoft.com/office/drawing/2014/main" id="{6E1FC7B2-0F93-4A39-8E98-6CC3BEC5EC35}"/>
                </a:ext>
              </a:extLst>
            </p:cNvPr>
            <p:cNvSpPr/>
            <p:nvPr/>
          </p:nvSpPr>
          <p:spPr>
            <a:xfrm>
              <a:off x="5272648"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7" name="Oval 686">
              <a:extLst>
                <a:ext uri="{FF2B5EF4-FFF2-40B4-BE49-F238E27FC236}">
                  <a16:creationId xmlns:a16="http://schemas.microsoft.com/office/drawing/2014/main" id="{79019536-3E04-4B4F-865C-EC16EF1C7526}"/>
                </a:ext>
              </a:extLst>
            </p:cNvPr>
            <p:cNvSpPr/>
            <p:nvPr/>
          </p:nvSpPr>
          <p:spPr>
            <a:xfrm>
              <a:off x="5405732"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8" name="Oval 687">
              <a:extLst>
                <a:ext uri="{FF2B5EF4-FFF2-40B4-BE49-F238E27FC236}">
                  <a16:creationId xmlns:a16="http://schemas.microsoft.com/office/drawing/2014/main" id="{FDA58BA5-0D77-48A4-97A1-E6F401134BDF}"/>
                </a:ext>
              </a:extLst>
            </p:cNvPr>
            <p:cNvSpPr/>
            <p:nvPr/>
          </p:nvSpPr>
          <p:spPr>
            <a:xfrm>
              <a:off x="554032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9" name="Oval 688">
              <a:extLst>
                <a:ext uri="{FF2B5EF4-FFF2-40B4-BE49-F238E27FC236}">
                  <a16:creationId xmlns:a16="http://schemas.microsoft.com/office/drawing/2014/main" id="{5177E23C-01FB-4E64-9F65-74DD34A6D619}"/>
                </a:ext>
              </a:extLst>
            </p:cNvPr>
            <p:cNvSpPr/>
            <p:nvPr/>
          </p:nvSpPr>
          <p:spPr>
            <a:xfrm>
              <a:off x="5674918"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0" name="Oval 689">
              <a:extLst>
                <a:ext uri="{FF2B5EF4-FFF2-40B4-BE49-F238E27FC236}">
                  <a16:creationId xmlns:a16="http://schemas.microsoft.com/office/drawing/2014/main" id="{0C5D24E3-0DBA-43F6-97CC-3E55B353894C}"/>
                </a:ext>
              </a:extLst>
            </p:cNvPr>
            <p:cNvSpPr/>
            <p:nvPr/>
          </p:nvSpPr>
          <p:spPr>
            <a:xfrm>
              <a:off x="5809511"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1" name="Oval 690">
              <a:extLst>
                <a:ext uri="{FF2B5EF4-FFF2-40B4-BE49-F238E27FC236}">
                  <a16:creationId xmlns:a16="http://schemas.microsoft.com/office/drawing/2014/main" id="{1D9FDC04-6286-4598-AD74-A88C8D989789}"/>
                </a:ext>
              </a:extLst>
            </p:cNvPr>
            <p:cNvSpPr/>
            <p:nvPr/>
          </p:nvSpPr>
          <p:spPr>
            <a:xfrm>
              <a:off x="5941129"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2" name="Oval 691">
              <a:extLst>
                <a:ext uri="{FF2B5EF4-FFF2-40B4-BE49-F238E27FC236}">
                  <a16:creationId xmlns:a16="http://schemas.microsoft.com/office/drawing/2014/main" id="{2E790999-DE02-497F-8E64-14617DE22149}"/>
                </a:ext>
              </a:extLst>
            </p:cNvPr>
            <p:cNvSpPr/>
            <p:nvPr/>
          </p:nvSpPr>
          <p:spPr>
            <a:xfrm>
              <a:off x="4395737"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3" name="Oval 692">
              <a:extLst>
                <a:ext uri="{FF2B5EF4-FFF2-40B4-BE49-F238E27FC236}">
                  <a16:creationId xmlns:a16="http://schemas.microsoft.com/office/drawing/2014/main" id="{BC47E9F0-A373-42D5-855D-A7237E3262E2}"/>
                </a:ext>
              </a:extLst>
            </p:cNvPr>
            <p:cNvSpPr/>
            <p:nvPr/>
          </p:nvSpPr>
          <p:spPr>
            <a:xfrm>
              <a:off x="453033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4" name="Oval 693">
              <a:extLst>
                <a:ext uri="{FF2B5EF4-FFF2-40B4-BE49-F238E27FC236}">
                  <a16:creationId xmlns:a16="http://schemas.microsoft.com/office/drawing/2014/main" id="{47C38D57-6E9B-41A9-88FB-CA2CF6B0DD9A}"/>
                </a:ext>
              </a:extLst>
            </p:cNvPr>
            <p:cNvSpPr/>
            <p:nvPr/>
          </p:nvSpPr>
          <p:spPr>
            <a:xfrm>
              <a:off x="466492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5" name="Oval 694">
              <a:extLst>
                <a:ext uri="{FF2B5EF4-FFF2-40B4-BE49-F238E27FC236}">
                  <a16:creationId xmlns:a16="http://schemas.microsoft.com/office/drawing/2014/main" id="{C564045B-56B2-4F7E-98DA-57CE40E06A1B}"/>
                </a:ext>
              </a:extLst>
            </p:cNvPr>
            <p:cNvSpPr/>
            <p:nvPr/>
          </p:nvSpPr>
          <p:spPr>
            <a:xfrm>
              <a:off x="4799516"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6" name="Oval 695">
              <a:extLst>
                <a:ext uri="{FF2B5EF4-FFF2-40B4-BE49-F238E27FC236}">
                  <a16:creationId xmlns:a16="http://schemas.microsoft.com/office/drawing/2014/main" id="{996D0D00-9482-4FD9-8014-CA2644A06F8B}"/>
                </a:ext>
              </a:extLst>
            </p:cNvPr>
            <p:cNvSpPr/>
            <p:nvPr/>
          </p:nvSpPr>
          <p:spPr>
            <a:xfrm>
              <a:off x="493260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7" name="Oval 696">
              <a:extLst>
                <a:ext uri="{FF2B5EF4-FFF2-40B4-BE49-F238E27FC236}">
                  <a16:creationId xmlns:a16="http://schemas.microsoft.com/office/drawing/2014/main" id="{9367B405-2D73-49C4-9497-7A41DB3E2976}"/>
                </a:ext>
              </a:extLst>
            </p:cNvPr>
            <p:cNvSpPr/>
            <p:nvPr/>
          </p:nvSpPr>
          <p:spPr>
            <a:xfrm>
              <a:off x="506719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8" name="Oval 697">
              <a:extLst>
                <a:ext uri="{FF2B5EF4-FFF2-40B4-BE49-F238E27FC236}">
                  <a16:creationId xmlns:a16="http://schemas.microsoft.com/office/drawing/2014/main" id="{CAAB19B0-1D30-4846-8E6C-F578750F407A}"/>
                </a:ext>
              </a:extLst>
            </p:cNvPr>
            <p:cNvSpPr/>
            <p:nvPr/>
          </p:nvSpPr>
          <p:spPr>
            <a:xfrm>
              <a:off x="520178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9" name="Oval 698">
              <a:extLst>
                <a:ext uri="{FF2B5EF4-FFF2-40B4-BE49-F238E27FC236}">
                  <a16:creationId xmlns:a16="http://schemas.microsoft.com/office/drawing/2014/main" id="{CC3A8E84-1F82-4780-8517-CC452F99FD3B}"/>
                </a:ext>
              </a:extLst>
            </p:cNvPr>
            <p:cNvSpPr/>
            <p:nvPr/>
          </p:nvSpPr>
          <p:spPr>
            <a:xfrm>
              <a:off x="5336380"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0" name="Oval 699">
              <a:extLst>
                <a:ext uri="{FF2B5EF4-FFF2-40B4-BE49-F238E27FC236}">
                  <a16:creationId xmlns:a16="http://schemas.microsoft.com/office/drawing/2014/main" id="{DE1336B0-5A94-47A5-B160-E7F362F03B75}"/>
                </a:ext>
              </a:extLst>
            </p:cNvPr>
            <p:cNvSpPr/>
            <p:nvPr/>
          </p:nvSpPr>
          <p:spPr>
            <a:xfrm>
              <a:off x="546946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1" name="Oval 700">
              <a:extLst>
                <a:ext uri="{FF2B5EF4-FFF2-40B4-BE49-F238E27FC236}">
                  <a16:creationId xmlns:a16="http://schemas.microsoft.com/office/drawing/2014/main" id="{77A6D55F-1198-44CF-9BB5-CFA834193077}"/>
                </a:ext>
              </a:extLst>
            </p:cNvPr>
            <p:cNvSpPr/>
            <p:nvPr/>
          </p:nvSpPr>
          <p:spPr>
            <a:xfrm>
              <a:off x="5604057"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2" name="Oval 701">
              <a:extLst>
                <a:ext uri="{FF2B5EF4-FFF2-40B4-BE49-F238E27FC236}">
                  <a16:creationId xmlns:a16="http://schemas.microsoft.com/office/drawing/2014/main" id="{0BC4B150-51F7-4749-9E5D-1FFD9CCDB45E}"/>
                </a:ext>
              </a:extLst>
            </p:cNvPr>
            <p:cNvSpPr/>
            <p:nvPr/>
          </p:nvSpPr>
          <p:spPr>
            <a:xfrm>
              <a:off x="573865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3" name="Oval 702">
              <a:extLst>
                <a:ext uri="{FF2B5EF4-FFF2-40B4-BE49-F238E27FC236}">
                  <a16:creationId xmlns:a16="http://schemas.microsoft.com/office/drawing/2014/main" id="{3E118995-7480-4835-AF07-0E9A1D7ABC6A}"/>
                </a:ext>
              </a:extLst>
            </p:cNvPr>
            <p:cNvSpPr/>
            <p:nvPr/>
          </p:nvSpPr>
          <p:spPr>
            <a:xfrm>
              <a:off x="5873243"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704" name="Group 703">
              <a:extLst>
                <a:ext uri="{FF2B5EF4-FFF2-40B4-BE49-F238E27FC236}">
                  <a16:creationId xmlns:a16="http://schemas.microsoft.com/office/drawing/2014/main" id="{9B53A645-7554-438C-8A8C-F10FE90154C8}"/>
                </a:ext>
              </a:extLst>
            </p:cNvPr>
            <p:cNvGrpSpPr/>
            <p:nvPr/>
          </p:nvGrpSpPr>
          <p:grpSpPr>
            <a:xfrm>
              <a:off x="4332005" y="3816499"/>
              <a:ext cx="1746284" cy="137160"/>
              <a:chOff x="3571766" y="4314266"/>
              <a:chExt cx="1746284" cy="137160"/>
            </a:xfrm>
          </p:grpSpPr>
          <p:sp>
            <p:nvSpPr>
              <p:cNvPr id="749" name="Oval 748">
                <a:extLst>
                  <a:ext uri="{FF2B5EF4-FFF2-40B4-BE49-F238E27FC236}">
                    <a16:creationId xmlns:a16="http://schemas.microsoft.com/office/drawing/2014/main" id="{9ECC7A9A-CD7C-4FA4-BD45-0DA126337773}"/>
                  </a:ext>
                </a:extLst>
              </p:cNvPr>
              <p:cNvSpPr/>
              <p:nvPr/>
            </p:nvSpPr>
            <p:spPr>
              <a:xfrm>
                <a:off x="3571766"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0" name="Oval 749">
                <a:extLst>
                  <a:ext uri="{FF2B5EF4-FFF2-40B4-BE49-F238E27FC236}">
                    <a16:creationId xmlns:a16="http://schemas.microsoft.com/office/drawing/2014/main" id="{5C4BD824-1C2E-41AA-B602-29C4FCFE38BF}"/>
                  </a:ext>
                </a:extLst>
              </p:cNvPr>
              <p:cNvSpPr/>
              <p:nvPr/>
            </p:nvSpPr>
            <p:spPr>
              <a:xfrm>
                <a:off x="3706359"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1" name="Oval 750">
                <a:extLst>
                  <a:ext uri="{FF2B5EF4-FFF2-40B4-BE49-F238E27FC236}">
                    <a16:creationId xmlns:a16="http://schemas.microsoft.com/office/drawing/2014/main" id="{3B362AAB-7A3E-4588-8F7D-B04A56E0541B}"/>
                  </a:ext>
                </a:extLst>
              </p:cNvPr>
              <p:cNvSpPr/>
              <p:nvPr/>
            </p:nvSpPr>
            <p:spPr>
              <a:xfrm>
                <a:off x="3840952"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2" name="Oval 751">
                <a:extLst>
                  <a:ext uri="{FF2B5EF4-FFF2-40B4-BE49-F238E27FC236}">
                    <a16:creationId xmlns:a16="http://schemas.microsoft.com/office/drawing/2014/main" id="{965F4222-7A5C-48F1-98AD-28DFE63C2A71}"/>
                  </a:ext>
                </a:extLst>
              </p:cNvPr>
              <p:cNvSpPr/>
              <p:nvPr/>
            </p:nvSpPr>
            <p:spPr>
              <a:xfrm>
                <a:off x="3975545"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3" name="Oval 752">
                <a:extLst>
                  <a:ext uri="{FF2B5EF4-FFF2-40B4-BE49-F238E27FC236}">
                    <a16:creationId xmlns:a16="http://schemas.microsoft.com/office/drawing/2014/main" id="{24200742-AB80-4E90-A2AF-F89679396AA7}"/>
                  </a:ext>
                </a:extLst>
              </p:cNvPr>
              <p:cNvSpPr/>
              <p:nvPr/>
            </p:nvSpPr>
            <p:spPr>
              <a:xfrm>
                <a:off x="4108630"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4" name="Oval 753">
                <a:extLst>
                  <a:ext uri="{FF2B5EF4-FFF2-40B4-BE49-F238E27FC236}">
                    <a16:creationId xmlns:a16="http://schemas.microsoft.com/office/drawing/2014/main" id="{39415566-4538-4B78-80C7-8CC12E801CF4}"/>
                  </a:ext>
                </a:extLst>
              </p:cNvPr>
              <p:cNvSpPr/>
              <p:nvPr/>
            </p:nvSpPr>
            <p:spPr>
              <a:xfrm>
                <a:off x="4243223"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5" name="Oval 754">
                <a:extLst>
                  <a:ext uri="{FF2B5EF4-FFF2-40B4-BE49-F238E27FC236}">
                    <a16:creationId xmlns:a16="http://schemas.microsoft.com/office/drawing/2014/main" id="{3DF8FF7F-17FE-4656-B608-BD222B986CBF}"/>
                  </a:ext>
                </a:extLst>
              </p:cNvPr>
              <p:cNvSpPr/>
              <p:nvPr/>
            </p:nvSpPr>
            <p:spPr>
              <a:xfrm>
                <a:off x="437781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6" name="Oval 755">
                <a:extLst>
                  <a:ext uri="{FF2B5EF4-FFF2-40B4-BE49-F238E27FC236}">
                    <a16:creationId xmlns:a16="http://schemas.microsoft.com/office/drawing/2014/main" id="{C21B7BBF-147E-4DEF-A6EC-3BA21A213862}"/>
                  </a:ext>
                </a:extLst>
              </p:cNvPr>
              <p:cNvSpPr/>
              <p:nvPr/>
            </p:nvSpPr>
            <p:spPr>
              <a:xfrm>
                <a:off x="4512409"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7" name="Oval 756">
                <a:extLst>
                  <a:ext uri="{FF2B5EF4-FFF2-40B4-BE49-F238E27FC236}">
                    <a16:creationId xmlns:a16="http://schemas.microsoft.com/office/drawing/2014/main" id="{DDCC8F38-D847-495A-897A-4C68D2D888DA}"/>
                  </a:ext>
                </a:extLst>
              </p:cNvPr>
              <p:cNvSpPr/>
              <p:nvPr/>
            </p:nvSpPr>
            <p:spPr>
              <a:xfrm>
                <a:off x="4645493"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8" name="Oval 757">
                <a:extLst>
                  <a:ext uri="{FF2B5EF4-FFF2-40B4-BE49-F238E27FC236}">
                    <a16:creationId xmlns:a16="http://schemas.microsoft.com/office/drawing/2014/main" id="{4161EF02-A24E-4076-AD92-CD288EB522B4}"/>
                  </a:ext>
                </a:extLst>
              </p:cNvPr>
              <p:cNvSpPr/>
              <p:nvPr/>
            </p:nvSpPr>
            <p:spPr>
              <a:xfrm>
                <a:off x="478008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9" name="Oval 758">
                <a:extLst>
                  <a:ext uri="{FF2B5EF4-FFF2-40B4-BE49-F238E27FC236}">
                    <a16:creationId xmlns:a16="http://schemas.microsoft.com/office/drawing/2014/main" id="{8AF615A1-0CCE-4E8D-8353-9D34EE4BAE2C}"/>
                  </a:ext>
                </a:extLst>
              </p:cNvPr>
              <p:cNvSpPr/>
              <p:nvPr/>
            </p:nvSpPr>
            <p:spPr>
              <a:xfrm>
                <a:off x="4914679"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0" name="Oval 759">
                <a:extLst>
                  <a:ext uri="{FF2B5EF4-FFF2-40B4-BE49-F238E27FC236}">
                    <a16:creationId xmlns:a16="http://schemas.microsoft.com/office/drawing/2014/main" id="{505BE609-A085-4B6F-9BDB-27D34B1CAF8D}"/>
                  </a:ext>
                </a:extLst>
              </p:cNvPr>
              <p:cNvSpPr/>
              <p:nvPr/>
            </p:nvSpPr>
            <p:spPr>
              <a:xfrm>
                <a:off x="5049272"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1" name="Oval 760">
                <a:extLst>
                  <a:ext uri="{FF2B5EF4-FFF2-40B4-BE49-F238E27FC236}">
                    <a16:creationId xmlns:a16="http://schemas.microsoft.com/office/drawing/2014/main" id="{F1E78600-A437-45AE-959E-60BC3AE2D839}"/>
                  </a:ext>
                </a:extLst>
              </p:cNvPr>
              <p:cNvSpPr/>
              <p:nvPr/>
            </p:nvSpPr>
            <p:spPr>
              <a:xfrm>
                <a:off x="5180890"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705" name="Oval 704">
              <a:extLst>
                <a:ext uri="{FF2B5EF4-FFF2-40B4-BE49-F238E27FC236}">
                  <a16:creationId xmlns:a16="http://schemas.microsoft.com/office/drawing/2014/main" id="{352A186A-46B1-4C9E-AD44-EB2A313EEB68}"/>
                </a:ext>
              </a:extLst>
            </p:cNvPr>
            <p:cNvSpPr/>
            <p:nvPr/>
          </p:nvSpPr>
          <p:spPr>
            <a:xfrm>
              <a:off x="4395737"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6" name="Oval 705">
              <a:extLst>
                <a:ext uri="{FF2B5EF4-FFF2-40B4-BE49-F238E27FC236}">
                  <a16:creationId xmlns:a16="http://schemas.microsoft.com/office/drawing/2014/main" id="{CFBE8E99-0E46-45FF-B97D-2FF2917B66F2}"/>
                </a:ext>
              </a:extLst>
            </p:cNvPr>
            <p:cNvSpPr/>
            <p:nvPr/>
          </p:nvSpPr>
          <p:spPr>
            <a:xfrm>
              <a:off x="453033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7" name="Oval 706">
              <a:extLst>
                <a:ext uri="{FF2B5EF4-FFF2-40B4-BE49-F238E27FC236}">
                  <a16:creationId xmlns:a16="http://schemas.microsoft.com/office/drawing/2014/main" id="{1CC2A761-50EF-42BB-8949-451FA90FDB75}"/>
                </a:ext>
              </a:extLst>
            </p:cNvPr>
            <p:cNvSpPr/>
            <p:nvPr/>
          </p:nvSpPr>
          <p:spPr>
            <a:xfrm>
              <a:off x="4664923"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8" name="Oval 707">
              <a:extLst>
                <a:ext uri="{FF2B5EF4-FFF2-40B4-BE49-F238E27FC236}">
                  <a16:creationId xmlns:a16="http://schemas.microsoft.com/office/drawing/2014/main" id="{F960B582-101D-4A25-A05C-6C8F6DB0670A}"/>
                </a:ext>
              </a:extLst>
            </p:cNvPr>
            <p:cNvSpPr/>
            <p:nvPr/>
          </p:nvSpPr>
          <p:spPr>
            <a:xfrm>
              <a:off x="4799516"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9" name="Oval 708">
              <a:extLst>
                <a:ext uri="{FF2B5EF4-FFF2-40B4-BE49-F238E27FC236}">
                  <a16:creationId xmlns:a16="http://schemas.microsoft.com/office/drawing/2014/main" id="{95BFBEE8-5096-4291-B5DA-5963ABF55E90}"/>
                </a:ext>
              </a:extLst>
            </p:cNvPr>
            <p:cNvSpPr/>
            <p:nvPr/>
          </p:nvSpPr>
          <p:spPr>
            <a:xfrm>
              <a:off x="493260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0" name="Oval 709">
              <a:extLst>
                <a:ext uri="{FF2B5EF4-FFF2-40B4-BE49-F238E27FC236}">
                  <a16:creationId xmlns:a16="http://schemas.microsoft.com/office/drawing/2014/main" id="{7D467A51-155E-4877-A29D-DE7A05B972C0}"/>
                </a:ext>
              </a:extLst>
            </p:cNvPr>
            <p:cNvSpPr/>
            <p:nvPr/>
          </p:nvSpPr>
          <p:spPr>
            <a:xfrm>
              <a:off x="506719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1" name="Oval 710">
              <a:extLst>
                <a:ext uri="{FF2B5EF4-FFF2-40B4-BE49-F238E27FC236}">
                  <a16:creationId xmlns:a16="http://schemas.microsoft.com/office/drawing/2014/main" id="{ADCD3BBA-3B67-4E69-9397-E92C8DE6C254}"/>
                </a:ext>
              </a:extLst>
            </p:cNvPr>
            <p:cNvSpPr/>
            <p:nvPr/>
          </p:nvSpPr>
          <p:spPr>
            <a:xfrm>
              <a:off x="520178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2" name="Oval 711">
              <a:extLst>
                <a:ext uri="{FF2B5EF4-FFF2-40B4-BE49-F238E27FC236}">
                  <a16:creationId xmlns:a16="http://schemas.microsoft.com/office/drawing/2014/main" id="{AA1F784E-CF2C-4B17-8D64-9FE060713BAF}"/>
                </a:ext>
              </a:extLst>
            </p:cNvPr>
            <p:cNvSpPr/>
            <p:nvPr/>
          </p:nvSpPr>
          <p:spPr>
            <a:xfrm>
              <a:off x="533638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3" name="Oval 712">
              <a:extLst>
                <a:ext uri="{FF2B5EF4-FFF2-40B4-BE49-F238E27FC236}">
                  <a16:creationId xmlns:a16="http://schemas.microsoft.com/office/drawing/2014/main" id="{85DCF20F-7AD3-4253-BA6A-88DFFF1845DC}"/>
                </a:ext>
              </a:extLst>
            </p:cNvPr>
            <p:cNvSpPr/>
            <p:nvPr/>
          </p:nvSpPr>
          <p:spPr>
            <a:xfrm>
              <a:off x="546946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4" name="Oval 713">
              <a:extLst>
                <a:ext uri="{FF2B5EF4-FFF2-40B4-BE49-F238E27FC236}">
                  <a16:creationId xmlns:a16="http://schemas.microsoft.com/office/drawing/2014/main" id="{AD37F31E-4FEB-4C4D-88B7-3E907BFBBCCB}"/>
                </a:ext>
              </a:extLst>
            </p:cNvPr>
            <p:cNvSpPr/>
            <p:nvPr/>
          </p:nvSpPr>
          <p:spPr>
            <a:xfrm>
              <a:off x="560405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5" name="Oval 714">
              <a:extLst>
                <a:ext uri="{FF2B5EF4-FFF2-40B4-BE49-F238E27FC236}">
                  <a16:creationId xmlns:a16="http://schemas.microsoft.com/office/drawing/2014/main" id="{C9C715D3-4339-4DD6-87CE-AB30E3F37EE0}"/>
                </a:ext>
              </a:extLst>
            </p:cNvPr>
            <p:cNvSpPr/>
            <p:nvPr/>
          </p:nvSpPr>
          <p:spPr>
            <a:xfrm>
              <a:off x="573865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6" name="Oval 715">
              <a:extLst>
                <a:ext uri="{FF2B5EF4-FFF2-40B4-BE49-F238E27FC236}">
                  <a16:creationId xmlns:a16="http://schemas.microsoft.com/office/drawing/2014/main" id="{21E0BD59-EA88-44C2-AF9A-8E0C710C2A7A}"/>
                </a:ext>
              </a:extLst>
            </p:cNvPr>
            <p:cNvSpPr/>
            <p:nvPr/>
          </p:nvSpPr>
          <p:spPr>
            <a:xfrm>
              <a:off x="587324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717" name="Group 716">
              <a:extLst>
                <a:ext uri="{FF2B5EF4-FFF2-40B4-BE49-F238E27FC236}">
                  <a16:creationId xmlns:a16="http://schemas.microsoft.com/office/drawing/2014/main" id="{8CA2A821-17B2-446B-8C95-60B109B31CCE}"/>
                </a:ext>
              </a:extLst>
            </p:cNvPr>
            <p:cNvGrpSpPr/>
            <p:nvPr/>
          </p:nvGrpSpPr>
          <p:grpSpPr>
            <a:xfrm>
              <a:off x="4332005" y="3586511"/>
              <a:ext cx="1746284" cy="137160"/>
              <a:chOff x="3571766" y="4084278"/>
              <a:chExt cx="1746284" cy="137160"/>
            </a:xfrm>
          </p:grpSpPr>
          <p:sp>
            <p:nvSpPr>
              <p:cNvPr id="736" name="Oval 735">
                <a:extLst>
                  <a:ext uri="{FF2B5EF4-FFF2-40B4-BE49-F238E27FC236}">
                    <a16:creationId xmlns:a16="http://schemas.microsoft.com/office/drawing/2014/main" id="{64C677A5-CECB-45C8-AB22-08A346A6C5C7}"/>
                  </a:ext>
                </a:extLst>
              </p:cNvPr>
              <p:cNvSpPr/>
              <p:nvPr/>
            </p:nvSpPr>
            <p:spPr>
              <a:xfrm>
                <a:off x="357176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7" name="Oval 736">
                <a:extLst>
                  <a:ext uri="{FF2B5EF4-FFF2-40B4-BE49-F238E27FC236}">
                    <a16:creationId xmlns:a16="http://schemas.microsoft.com/office/drawing/2014/main" id="{91E5390C-4BF1-457F-B482-F8EC3832CE8D}"/>
                  </a:ext>
                </a:extLst>
              </p:cNvPr>
              <p:cNvSpPr/>
              <p:nvPr/>
            </p:nvSpPr>
            <p:spPr>
              <a:xfrm>
                <a:off x="3706359"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8" name="Oval 737">
                <a:extLst>
                  <a:ext uri="{FF2B5EF4-FFF2-40B4-BE49-F238E27FC236}">
                    <a16:creationId xmlns:a16="http://schemas.microsoft.com/office/drawing/2014/main" id="{4B134007-7071-4B23-B29B-5FF2C2C56D9A}"/>
                  </a:ext>
                </a:extLst>
              </p:cNvPr>
              <p:cNvSpPr/>
              <p:nvPr/>
            </p:nvSpPr>
            <p:spPr>
              <a:xfrm>
                <a:off x="3840952"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9" name="Oval 738">
                <a:extLst>
                  <a:ext uri="{FF2B5EF4-FFF2-40B4-BE49-F238E27FC236}">
                    <a16:creationId xmlns:a16="http://schemas.microsoft.com/office/drawing/2014/main" id="{77DE89DC-9F71-4032-BF81-45F141F50A36}"/>
                  </a:ext>
                </a:extLst>
              </p:cNvPr>
              <p:cNvSpPr/>
              <p:nvPr/>
            </p:nvSpPr>
            <p:spPr>
              <a:xfrm>
                <a:off x="3975545"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0" name="Oval 739">
                <a:extLst>
                  <a:ext uri="{FF2B5EF4-FFF2-40B4-BE49-F238E27FC236}">
                    <a16:creationId xmlns:a16="http://schemas.microsoft.com/office/drawing/2014/main" id="{55152741-1D8A-48B3-BC55-3D40B6BC1565}"/>
                  </a:ext>
                </a:extLst>
              </p:cNvPr>
              <p:cNvSpPr/>
              <p:nvPr/>
            </p:nvSpPr>
            <p:spPr>
              <a:xfrm>
                <a:off x="410863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1" name="Oval 740">
                <a:extLst>
                  <a:ext uri="{FF2B5EF4-FFF2-40B4-BE49-F238E27FC236}">
                    <a16:creationId xmlns:a16="http://schemas.microsoft.com/office/drawing/2014/main" id="{28F61895-6ACD-4FDC-BEC7-9047657005A1}"/>
                  </a:ext>
                </a:extLst>
              </p:cNvPr>
              <p:cNvSpPr/>
              <p:nvPr/>
            </p:nvSpPr>
            <p:spPr>
              <a:xfrm>
                <a:off x="4243223"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2" name="Oval 741">
                <a:extLst>
                  <a:ext uri="{FF2B5EF4-FFF2-40B4-BE49-F238E27FC236}">
                    <a16:creationId xmlns:a16="http://schemas.microsoft.com/office/drawing/2014/main" id="{2CF85AD5-7F09-40B6-8E73-8E703001EE03}"/>
                  </a:ext>
                </a:extLst>
              </p:cNvPr>
              <p:cNvSpPr/>
              <p:nvPr/>
            </p:nvSpPr>
            <p:spPr>
              <a:xfrm>
                <a:off x="437781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3" name="Oval 742">
                <a:extLst>
                  <a:ext uri="{FF2B5EF4-FFF2-40B4-BE49-F238E27FC236}">
                    <a16:creationId xmlns:a16="http://schemas.microsoft.com/office/drawing/2014/main" id="{5D8B7DB3-2A1B-4F72-9B55-CFEB5EA0D70F}"/>
                  </a:ext>
                </a:extLst>
              </p:cNvPr>
              <p:cNvSpPr/>
              <p:nvPr/>
            </p:nvSpPr>
            <p:spPr>
              <a:xfrm>
                <a:off x="4512409"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4" name="Oval 743">
                <a:extLst>
                  <a:ext uri="{FF2B5EF4-FFF2-40B4-BE49-F238E27FC236}">
                    <a16:creationId xmlns:a16="http://schemas.microsoft.com/office/drawing/2014/main" id="{1AF18C39-F7D4-466B-A4C6-837FB83A1ED0}"/>
                  </a:ext>
                </a:extLst>
              </p:cNvPr>
              <p:cNvSpPr/>
              <p:nvPr/>
            </p:nvSpPr>
            <p:spPr>
              <a:xfrm>
                <a:off x="4645493"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5" name="Oval 744">
                <a:extLst>
                  <a:ext uri="{FF2B5EF4-FFF2-40B4-BE49-F238E27FC236}">
                    <a16:creationId xmlns:a16="http://schemas.microsoft.com/office/drawing/2014/main" id="{BF20BACE-6CD9-420A-9C4B-0FDAAF80216C}"/>
                  </a:ext>
                </a:extLst>
              </p:cNvPr>
              <p:cNvSpPr/>
              <p:nvPr/>
            </p:nvSpPr>
            <p:spPr>
              <a:xfrm>
                <a:off x="4780086"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6" name="Oval 745">
                <a:extLst>
                  <a:ext uri="{FF2B5EF4-FFF2-40B4-BE49-F238E27FC236}">
                    <a16:creationId xmlns:a16="http://schemas.microsoft.com/office/drawing/2014/main" id="{EA2566F5-CD2B-477C-9183-4FDC67C30D2F}"/>
                  </a:ext>
                </a:extLst>
              </p:cNvPr>
              <p:cNvSpPr/>
              <p:nvPr/>
            </p:nvSpPr>
            <p:spPr>
              <a:xfrm>
                <a:off x="4914679"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7" name="Oval 746">
                <a:extLst>
                  <a:ext uri="{FF2B5EF4-FFF2-40B4-BE49-F238E27FC236}">
                    <a16:creationId xmlns:a16="http://schemas.microsoft.com/office/drawing/2014/main" id="{31923B1E-B1BB-450A-AB9A-4BC52A3500FE}"/>
                  </a:ext>
                </a:extLst>
              </p:cNvPr>
              <p:cNvSpPr/>
              <p:nvPr/>
            </p:nvSpPr>
            <p:spPr>
              <a:xfrm>
                <a:off x="5049272"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8" name="Oval 747">
                <a:extLst>
                  <a:ext uri="{FF2B5EF4-FFF2-40B4-BE49-F238E27FC236}">
                    <a16:creationId xmlns:a16="http://schemas.microsoft.com/office/drawing/2014/main" id="{41F8A3A3-BEDF-4EBF-A9C0-8527F566236B}"/>
                  </a:ext>
                </a:extLst>
              </p:cNvPr>
              <p:cNvSpPr/>
              <p:nvPr/>
            </p:nvSpPr>
            <p:spPr>
              <a:xfrm>
                <a:off x="518089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718" name="Oval 717">
              <a:extLst>
                <a:ext uri="{FF2B5EF4-FFF2-40B4-BE49-F238E27FC236}">
                  <a16:creationId xmlns:a16="http://schemas.microsoft.com/office/drawing/2014/main" id="{3D1A195A-E8F4-4A4D-9965-9B759A4373D8}"/>
                </a:ext>
              </a:extLst>
            </p:cNvPr>
            <p:cNvSpPr/>
            <p:nvPr/>
          </p:nvSpPr>
          <p:spPr>
            <a:xfrm>
              <a:off x="446085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9" name="Oval 718">
              <a:extLst>
                <a:ext uri="{FF2B5EF4-FFF2-40B4-BE49-F238E27FC236}">
                  <a16:creationId xmlns:a16="http://schemas.microsoft.com/office/drawing/2014/main" id="{E99536AF-5CD5-4EA4-8F50-A597C86B82D8}"/>
                </a:ext>
              </a:extLst>
            </p:cNvPr>
            <p:cNvSpPr/>
            <p:nvPr/>
          </p:nvSpPr>
          <p:spPr>
            <a:xfrm>
              <a:off x="459544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0" name="Oval 719">
              <a:extLst>
                <a:ext uri="{FF2B5EF4-FFF2-40B4-BE49-F238E27FC236}">
                  <a16:creationId xmlns:a16="http://schemas.microsoft.com/office/drawing/2014/main" id="{0FE7DAA9-838C-4F9F-8584-329824D69F72}"/>
                </a:ext>
              </a:extLst>
            </p:cNvPr>
            <p:cNvSpPr/>
            <p:nvPr/>
          </p:nvSpPr>
          <p:spPr>
            <a:xfrm>
              <a:off x="473004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1" name="Oval 720">
              <a:extLst>
                <a:ext uri="{FF2B5EF4-FFF2-40B4-BE49-F238E27FC236}">
                  <a16:creationId xmlns:a16="http://schemas.microsoft.com/office/drawing/2014/main" id="{CF27DA77-5427-45A2-88C8-8E19773E9ABB}"/>
                </a:ext>
              </a:extLst>
            </p:cNvPr>
            <p:cNvSpPr/>
            <p:nvPr/>
          </p:nvSpPr>
          <p:spPr>
            <a:xfrm>
              <a:off x="4864633"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2" name="Oval 721">
              <a:extLst>
                <a:ext uri="{FF2B5EF4-FFF2-40B4-BE49-F238E27FC236}">
                  <a16:creationId xmlns:a16="http://schemas.microsoft.com/office/drawing/2014/main" id="{0840F9C1-0ABB-4CB6-B8E6-3085BF7435DB}"/>
                </a:ext>
              </a:extLst>
            </p:cNvPr>
            <p:cNvSpPr/>
            <p:nvPr/>
          </p:nvSpPr>
          <p:spPr>
            <a:xfrm>
              <a:off x="499771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3" name="Oval 722">
              <a:extLst>
                <a:ext uri="{FF2B5EF4-FFF2-40B4-BE49-F238E27FC236}">
                  <a16:creationId xmlns:a16="http://schemas.microsoft.com/office/drawing/2014/main" id="{AEAEC88B-89BA-48B4-BF58-A65F52DBA6F8}"/>
                </a:ext>
              </a:extLst>
            </p:cNvPr>
            <p:cNvSpPr/>
            <p:nvPr/>
          </p:nvSpPr>
          <p:spPr>
            <a:xfrm>
              <a:off x="513231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4" name="Oval 723">
              <a:extLst>
                <a:ext uri="{FF2B5EF4-FFF2-40B4-BE49-F238E27FC236}">
                  <a16:creationId xmlns:a16="http://schemas.microsoft.com/office/drawing/2014/main" id="{4802FF2E-AC70-4C18-9CEC-4EF816E9BA05}"/>
                </a:ext>
              </a:extLst>
            </p:cNvPr>
            <p:cNvSpPr/>
            <p:nvPr/>
          </p:nvSpPr>
          <p:spPr>
            <a:xfrm>
              <a:off x="526690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5" name="Oval 724">
              <a:extLst>
                <a:ext uri="{FF2B5EF4-FFF2-40B4-BE49-F238E27FC236}">
                  <a16:creationId xmlns:a16="http://schemas.microsoft.com/office/drawing/2014/main" id="{E5987021-F1BE-4DFA-832B-78E7FBA4F402}"/>
                </a:ext>
              </a:extLst>
            </p:cNvPr>
            <p:cNvSpPr/>
            <p:nvPr/>
          </p:nvSpPr>
          <p:spPr>
            <a:xfrm>
              <a:off x="540149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6" name="Oval 725">
              <a:extLst>
                <a:ext uri="{FF2B5EF4-FFF2-40B4-BE49-F238E27FC236}">
                  <a16:creationId xmlns:a16="http://schemas.microsoft.com/office/drawing/2014/main" id="{D34AEFC7-D4BA-4943-844C-4E148B2D1E50}"/>
                </a:ext>
              </a:extLst>
            </p:cNvPr>
            <p:cNvSpPr/>
            <p:nvPr/>
          </p:nvSpPr>
          <p:spPr>
            <a:xfrm>
              <a:off x="553458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7" name="Oval 726">
              <a:extLst>
                <a:ext uri="{FF2B5EF4-FFF2-40B4-BE49-F238E27FC236}">
                  <a16:creationId xmlns:a16="http://schemas.microsoft.com/office/drawing/2014/main" id="{871BFF89-FD18-43A0-9275-CA88C351C122}"/>
                </a:ext>
              </a:extLst>
            </p:cNvPr>
            <p:cNvSpPr/>
            <p:nvPr/>
          </p:nvSpPr>
          <p:spPr>
            <a:xfrm>
              <a:off x="566917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8" name="Oval 727">
              <a:extLst>
                <a:ext uri="{FF2B5EF4-FFF2-40B4-BE49-F238E27FC236}">
                  <a16:creationId xmlns:a16="http://schemas.microsoft.com/office/drawing/2014/main" id="{9159A9DC-17B6-4DF3-9CB2-17978CF165C7}"/>
                </a:ext>
              </a:extLst>
            </p:cNvPr>
            <p:cNvSpPr/>
            <p:nvPr/>
          </p:nvSpPr>
          <p:spPr>
            <a:xfrm>
              <a:off x="580376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9" name="Oval 728">
              <a:extLst>
                <a:ext uri="{FF2B5EF4-FFF2-40B4-BE49-F238E27FC236}">
                  <a16:creationId xmlns:a16="http://schemas.microsoft.com/office/drawing/2014/main" id="{67F75DB6-BE97-44AB-B50B-CC17473AEB9D}"/>
                </a:ext>
              </a:extLst>
            </p:cNvPr>
            <p:cNvSpPr/>
            <p:nvPr/>
          </p:nvSpPr>
          <p:spPr>
            <a:xfrm>
              <a:off x="4791000"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0" name="Oval 729">
              <a:extLst>
                <a:ext uri="{FF2B5EF4-FFF2-40B4-BE49-F238E27FC236}">
                  <a16:creationId xmlns:a16="http://schemas.microsoft.com/office/drawing/2014/main" id="{67BCBD9A-646C-45CE-BC71-EECF4FC025CC}"/>
                </a:ext>
              </a:extLst>
            </p:cNvPr>
            <p:cNvSpPr/>
            <p:nvPr/>
          </p:nvSpPr>
          <p:spPr>
            <a:xfrm>
              <a:off x="4925593"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1" name="Oval 730">
              <a:extLst>
                <a:ext uri="{FF2B5EF4-FFF2-40B4-BE49-F238E27FC236}">
                  <a16:creationId xmlns:a16="http://schemas.microsoft.com/office/drawing/2014/main" id="{F78B3668-111C-49B5-BFA2-E546299D25FD}"/>
                </a:ext>
              </a:extLst>
            </p:cNvPr>
            <p:cNvSpPr/>
            <p:nvPr/>
          </p:nvSpPr>
          <p:spPr>
            <a:xfrm>
              <a:off x="505867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2" name="Oval 731">
              <a:extLst>
                <a:ext uri="{FF2B5EF4-FFF2-40B4-BE49-F238E27FC236}">
                  <a16:creationId xmlns:a16="http://schemas.microsoft.com/office/drawing/2014/main" id="{DEA164BF-53F7-46A7-9E04-881200450BE1}"/>
                </a:ext>
              </a:extLst>
            </p:cNvPr>
            <p:cNvSpPr/>
            <p:nvPr/>
          </p:nvSpPr>
          <p:spPr>
            <a:xfrm>
              <a:off x="5193271"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3" name="Oval 732">
              <a:extLst>
                <a:ext uri="{FF2B5EF4-FFF2-40B4-BE49-F238E27FC236}">
                  <a16:creationId xmlns:a16="http://schemas.microsoft.com/office/drawing/2014/main" id="{7D449B3D-8007-4342-80CE-3D59125D5175}"/>
                </a:ext>
              </a:extLst>
            </p:cNvPr>
            <p:cNvSpPr/>
            <p:nvPr/>
          </p:nvSpPr>
          <p:spPr>
            <a:xfrm>
              <a:off x="5327864"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4" name="Oval 733">
              <a:extLst>
                <a:ext uri="{FF2B5EF4-FFF2-40B4-BE49-F238E27FC236}">
                  <a16:creationId xmlns:a16="http://schemas.microsoft.com/office/drawing/2014/main" id="{2E0DC58D-5B5C-4A7B-AD0D-0201CC89668F}"/>
                </a:ext>
              </a:extLst>
            </p:cNvPr>
            <p:cNvSpPr/>
            <p:nvPr/>
          </p:nvSpPr>
          <p:spPr>
            <a:xfrm>
              <a:off x="546245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5" name="Flowchart: Magnetic Disk 734">
              <a:extLst>
                <a:ext uri="{FF2B5EF4-FFF2-40B4-BE49-F238E27FC236}">
                  <a16:creationId xmlns:a16="http://schemas.microsoft.com/office/drawing/2014/main" id="{D87B7E0B-EB1D-49D0-8D78-AFAE74484F90}"/>
                </a:ext>
              </a:extLst>
            </p:cNvPr>
            <p:cNvSpPr/>
            <p:nvPr/>
          </p:nvSpPr>
          <p:spPr>
            <a:xfrm>
              <a:off x="4344879" y="2310115"/>
              <a:ext cx="1726080" cy="248843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775" name="Group 774">
              <a:extLst>
                <a:ext uri="{FF2B5EF4-FFF2-40B4-BE49-F238E27FC236}">
                  <a16:creationId xmlns:a16="http://schemas.microsoft.com/office/drawing/2014/main" id="{A748F5E1-27DB-4594-9C26-45ECBF742467}"/>
                </a:ext>
              </a:extLst>
            </p:cNvPr>
            <p:cNvGrpSpPr/>
            <p:nvPr/>
          </p:nvGrpSpPr>
          <p:grpSpPr>
            <a:xfrm>
              <a:off x="4128959" y="3045794"/>
              <a:ext cx="438912" cy="438912"/>
              <a:chOff x="2909759" y="2905347"/>
              <a:chExt cx="438912" cy="438912"/>
            </a:xfrm>
          </p:grpSpPr>
          <p:sp>
            <p:nvSpPr>
              <p:cNvPr id="776" name="Rectangle 775">
                <a:extLst>
                  <a:ext uri="{FF2B5EF4-FFF2-40B4-BE49-F238E27FC236}">
                    <a16:creationId xmlns:a16="http://schemas.microsoft.com/office/drawing/2014/main" id="{A74EA263-B178-4110-AEA6-B62AFF2B41E1}"/>
                  </a:ext>
                </a:extLst>
              </p:cNvPr>
              <p:cNvSpPr/>
              <p:nvPr/>
            </p:nvSpPr>
            <p:spPr>
              <a:xfrm>
                <a:off x="2909759" y="2905347"/>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777" name="Graphic 195">
                <a:extLst>
                  <a:ext uri="{FF2B5EF4-FFF2-40B4-BE49-F238E27FC236}">
                    <a16:creationId xmlns:a16="http://schemas.microsoft.com/office/drawing/2014/main" id="{276B3A76-8007-49CF-88CC-79DF9FF00C0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46335" y="2941923"/>
                <a:ext cx="365760" cy="365760"/>
              </a:xfrm>
              <a:prstGeom prst="rect">
                <a:avLst/>
              </a:prstGeom>
            </p:spPr>
          </p:pic>
        </p:grpSp>
      </p:grpSp>
      <p:grpSp>
        <p:nvGrpSpPr>
          <p:cNvPr id="5" name="Group 4">
            <a:extLst>
              <a:ext uri="{FF2B5EF4-FFF2-40B4-BE49-F238E27FC236}">
                <a16:creationId xmlns:a16="http://schemas.microsoft.com/office/drawing/2014/main" id="{FDF8034E-A1BA-470D-B93B-3379280D4B74}"/>
              </a:ext>
            </a:extLst>
          </p:cNvPr>
          <p:cNvGrpSpPr/>
          <p:nvPr/>
        </p:nvGrpSpPr>
        <p:grpSpPr>
          <a:xfrm>
            <a:off x="6524856" y="3263331"/>
            <a:ext cx="1253427" cy="1248414"/>
            <a:chOff x="6982843" y="3284196"/>
            <a:chExt cx="1278561" cy="1273447"/>
          </a:xfrm>
        </p:grpSpPr>
        <p:sp>
          <p:nvSpPr>
            <p:cNvPr id="651" name="Rectangle: Rounded Corners 650">
              <a:extLst>
                <a:ext uri="{FF2B5EF4-FFF2-40B4-BE49-F238E27FC236}">
                  <a16:creationId xmlns:a16="http://schemas.microsoft.com/office/drawing/2014/main" id="{797DF960-7821-409F-9D97-3A338B6A0497}"/>
                </a:ext>
              </a:extLst>
            </p:cNvPr>
            <p:cNvSpPr/>
            <p:nvPr/>
          </p:nvSpPr>
          <p:spPr>
            <a:xfrm>
              <a:off x="6982843" y="3284196"/>
              <a:ext cx="1278561" cy="1273447"/>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3" name="Picture 2">
              <a:extLst>
                <a:ext uri="{FF2B5EF4-FFF2-40B4-BE49-F238E27FC236}">
                  <a16:creationId xmlns:a16="http://schemas.microsoft.com/office/drawing/2014/main" id="{AA3EED2E-3452-4341-9460-23E06B104B2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6084" r="16084"/>
            <a:stretch/>
          </p:blipFill>
          <p:spPr>
            <a:xfrm>
              <a:off x="7263817" y="3562613"/>
              <a:ext cx="716613" cy="716613"/>
            </a:xfrm>
            <a:prstGeom prst="ellipse">
              <a:avLst/>
            </a:prstGeom>
          </p:spPr>
        </p:pic>
      </p:grpSp>
      <p:grpSp>
        <p:nvGrpSpPr>
          <p:cNvPr id="11" name="Group 10">
            <a:extLst>
              <a:ext uri="{FF2B5EF4-FFF2-40B4-BE49-F238E27FC236}">
                <a16:creationId xmlns:a16="http://schemas.microsoft.com/office/drawing/2014/main" id="{4907476A-F43A-43F8-A88C-5C075A40A1DD}"/>
              </a:ext>
            </a:extLst>
          </p:cNvPr>
          <p:cNvGrpSpPr/>
          <p:nvPr/>
        </p:nvGrpSpPr>
        <p:grpSpPr>
          <a:xfrm>
            <a:off x="5442021" y="3721009"/>
            <a:ext cx="954079" cy="339757"/>
            <a:chOff x="6178520" y="3795126"/>
            <a:chExt cx="973210" cy="346570"/>
          </a:xfrm>
        </p:grpSpPr>
        <p:cxnSp>
          <p:nvCxnSpPr>
            <p:cNvPr id="780" name="Straight Arrow Connector 779">
              <a:extLst>
                <a:ext uri="{FF2B5EF4-FFF2-40B4-BE49-F238E27FC236}">
                  <a16:creationId xmlns:a16="http://schemas.microsoft.com/office/drawing/2014/main" id="{F0934F8F-6B12-40FD-AAAB-2556F1697174}"/>
                </a:ext>
              </a:extLst>
            </p:cNvPr>
            <p:cNvCxnSpPr>
              <a:cxnSpLocks/>
            </p:cNvCxnSpPr>
            <p:nvPr/>
          </p:nvCxnSpPr>
          <p:spPr>
            <a:xfrm>
              <a:off x="6178520" y="3968621"/>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81" name="Isosceles Triangle 780">
              <a:extLst>
                <a:ext uri="{FF2B5EF4-FFF2-40B4-BE49-F238E27FC236}">
                  <a16:creationId xmlns:a16="http://schemas.microsoft.com/office/drawing/2014/main" id="{A02FE32B-943D-4202-89A4-C14055DD7023}"/>
                </a:ext>
              </a:extLst>
            </p:cNvPr>
            <p:cNvSpPr/>
            <p:nvPr/>
          </p:nvSpPr>
          <p:spPr>
            <a:xfrm rot="5400000">
              <a:off x="6850927" y="3840893"/>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grpSp>
        <p:nvGrpSpPr>
          <p:cNvPr id="782" name="Group 781">
            <a:extLst>
              <a:ext uri="{FF2B5EF4-FFF2-40B4-BE49-F238E27FC236}">
                <a16:creationId xmlns:a16="http://schemas.microsoft.com/office/drawing/2014/main" id="{5A45EE78-4FD3-4485-AD90-E32987A0888B}"/>
              </a:ext>
            </a:extLst>
          </p:cNvPr>
          <p:cNvGrpSpPr/>
          <p:nvPr/>
        </p:nvGrpSpPr>
        <p:grpSpPr>
          <a:xfrm>
            <a:off x="6243837" y="2971923"/>
            <a:ext cx="580227" cy="576273"/>
            <a:chOff x="10257340" y="1680054"/>
            <a:chExt cx="394878" cy="392187"/>
          </a:xfrm>
        </p:grpSpPr>
        <p:sp>
          <p:nvSpPr>
            <p:cNvPr id="783" name="Rectangle 782">
              <a:extLst>
                <a:ext uri="{FF2B5EF4-FFF2-40B4-BE49-F238E27FC236}">
                  <a16:creationId xmlns:a16="http://schemas.microsoft.com/office/drawing/2014/main" id="{1D4B2922-E906-4A37-86A6-7E560FD291FF}"/>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784" name="Picture 783" descr="Image result for azure functions logo png">
              <a:extLst>
                <a:ext uri="{FF2B5EF4-FFF2-40B4-BE49-F238E27FC236}">
                  <a16:creationId xmlns:a16="http://schemas.microsoft.com/office/drawing/2014/main" id="{1E014C64-6EF0-4E15-BDAA-34EA40873443}"/>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9943BD4-202D-42B3-9C2F-C3AF794E4F80}"/>
              </a:ext>
            </a:extLst>
          </p:cNvPr>
          <p:cNvGrpSpPr/>
          <p:nvPr/>
        </p:nvGrpSpPr>
        <p:grpSpPr>
          <a:xfrm>
            <a:off x="7932834" y="3721009"/>
            <a:ext cx="954079" cy="339757"/>
            <a:chOff x="8705630" y="3920230"/>
            <a:chExt cx="973210" cy="346570"/>
          </a:xfrm>
        </p:grpSpPr>
        <p:cxnSp>
          <p:nvCxnSpPr>
            <p:cNvPr id="785" name="Straight Arrow Connector 784">
              <a:extLst>
                <a:ext uri="{FF2B5EF4-FFF2-40B4-BE49-F238E27FC236}">
                  <a16:creationId xmlns:a16="http://schemas.microsoft.com/office/drawing/2014/main" id="{059519AE-05D6-4208-8A2B-AE6A5AF0BCE6}"/>
                </a:ext>
              </a:extLst>
            </p:cNvPr>
            <p:cNvCxnSpPr>
              <a:cxnSpLocks/>
            </p:cNvCxnSpPr>
            <p:nvPr/>
          </p:nvCxnSpPr>
          <p:spPr>
            <a:xfrm>
              <a:off x="8705630" y="4093725"/>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86" name="Isosceles Triangle 785">
              <a:extLst>
                <a:ext uri="{FF2B5EF4-FFF2-40B4-BE49-F238E27FC236}">
                  <a16:creationId xmlns:a16="http://schemas.microsoft.com/office/drawing/2014/main" id="{D1F2315F-EB27-4513-99AF-EC5F044E8C27}"/>
                </a:ext>
              </a:extLst>
            </p:cNvPr>
            <p:cNvSpPr/>
            <p:nvPr/>
          </p:nvSpPr>
          <p:spPr>
            <a:xfrm rot="5400000">
              <a:off x="9378037" y="3965997"/>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grpSp>
        <p:nvGrpSpPr>
          <p:cNvPr id="20" name="Group 19">
            <a:extLst>
              <a:ext uri="{FF2B5EF4-FFF2-40B4-BE49-F238E27FC236}">
                <a16:creationId xmlns:a16="http://schemas.microsoft.com/office/drawing/2014/main" id="{8738812C-B9DF-4155-8CC0-B2698207A632}"/>
              </a:ext>
            </a:extLst>
          </p:cNvPr>
          <p:cNvGrpSpPr/>
          <p:nvPr/>
        </p:nvGrpSpPr>
        <p:grpSpPr>
          <a:xfrm>
            <a:off x="113098" y="233613"/>
            <a:ext cx="1987481" cy="2431517"/>
            <a:chOff x="115365" y="4026777"/>
            <a:chExt cx="2027334" cy="2480274"/>
          </a:xfrm>
        </p:grpSpPr>
        <p:grpSp>
          <p:nvGrpSpPr>
            <p:cNvPr id="788" name="Group 787">
              <a:extLst>
                <a:ext uri="{FF2B5EF4-FFF2-40B4-BE49-F238E27FC236}">
                  <a16:creationId xmlns:a16="http://schemas.microsoft.com/office/drawing/2014/main" id="{94E15D7E-B6DE-4648-942C-2704E2D1A154}"/>
                </a:ext>
              </a:extLst>
            </p:cNvPr>
            <p:cNvGrpSpPr/>
            <p:nvPr/>
          </p:nvGrpSpPr>
          <p:grpSpPr>
            <a:xfrm>
              <a:off x="186276" y="4026777"/>
              <a:ext cx="1849756" cy="582401"/>
              <a:chOff x="205662" y="237801"/>
              <a:chExt cx="1849756" cy="582401"/>
            </a:xfrm>
          </p:grpSpPr>
          <p:sp>
            <p:nvSpPr>
              <p:cNvPr id="789" name="TextBox 788">
                <a:extLst>
                  <a:ext uri="{FF2B5EF4-FFF2-40B4-BE49-F238E27FC236}">
                    <a16:creationId xmlns:a16="http://schemas.microsoft.com/office/drawing/2014/main" id="{3365E7BC-F1D8-456E-96F1-37B2F5126696}"/>
                  </a:ext>
                </a:extLst>
              </p:cNvPr>
              <p:cNvSpPr txBox="1"/>
              <p:nvPr/>
            </p:nvSpPr>
            <p:spPr>
              <a:xfrm>
                <a:off x="205662" y="237801"/>
                <a:ext cx="184975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790" name="Group 789">
                <a:extLst>
                  <a:ext uri="{FF2B5EF4-FFF2-40B4-BE49-F238E27FC236}">
                    <a16:creationId xmlns:a16="http://schemas.microsoft.com/office/drawing/2014/main" id="{1231C90E-CFC6-4AB0-86E0-A4CD114EF0D9}"/>
                  </a:ext>
                </a:extLst>
              </p:cNvPr>
              <p:cNvGrpSpPr/>
              <p:nvPr/>
            </p:nvGrpSpPr>
            <p:grpSpPr>
              <a:xfrm>
                <a:off x="211574" y="512425"/>
                <a:ext cx="1812591" cy="307777"/>
                <a:chOff x="255683" y="512425"/>
                <a:chExt cx="1812591" cy="307777"/>
              </a:xfrm>
            </p:grpSpPr>
            <p:sp>
              <p:nvSpPr>
                <p:cNvPr id="791" name="TextBox 790">
                  <a:extLst>
                    <a:ext uri="{FF2B5EF4-FFF2-40B4-BE49-F238E27FC236}">
                      <a16:creationId xmlns:a16="http://schemas.microsoft.com/office/drawing/2014/main" id="{7D50DBD2-FD6B-4D13-B30E-D5002493B559}"/>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Financial Services</a:t>
                  </a:r>
                </a:p>
              </p:txBody>
            </p:sp>
            <p:cxnSp>
              <p:nvCxnSpPr>
                <p:cNvPr id="792" name="Straight Connector 791">
                  <a:extLst>
                    <a:ext uri="{FF2B5EF4-FFF2-40B4-BE49-F238E27FC236}">
                      <a16:creationId xmlns:a16="http://schemas.microsoft.com/office/drawing/2014/main" id="{9514B573-E40B-47DE-A9D0-4EBE5B6F039F}"/>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B7D0AA08-0D5C-4E92-8D28-432BE3EA2134}"/>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94" name="TextBox 793">
              <a:extLst>
                <a:ext uri="{FF2B5EF4-FFF2-40B4-BE49-F238E27FC236}">
                  <a16:creationId xmlns:a16="http://schemas.microsoft.com/office/drawing/2014/main" id="{FE602F98-A6D8-4F9D-A397-B06E11BCFF0D}"/>
                </a:ext>
              </a:extLst>
            </p:cNvPr>
            <p:cNvSpPr txBox="1"/>
            <p:nvPr/>
          </p:nvSpPr>
          <p:spPr>
            <a:xfrm>
              <a:off x="115365" y="4691169"/>
              <a:ext cx="2027334"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customer database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 analyzed for duplicate entries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every 15 minutes,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to avoid multiple communications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being sent out to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same customers.</a:t>
              </a:r>
            </a:p>
          </p:txBody>
        </p:sp>
      </p:grpSp>
      <p:grpSp>
        <p:nvGrpSpPr>
          <p:cNvPr id="2" name="Group 1">
            <a:extLst>
              <a:ext uri="{FF2B5EF4-FFF2-40B4-BE49-F238E27FC236}">
                <a16:creationId xmlns:a16="http://schemas.microsoft.com/office/drawing/2014/main" id="{EA5914B6-0724-4C4C-9F40-0B911F5A2843}"/>
              </a:ext>
            </a:extLst>
          </p:cNvPr>
          <p:cNvGrpSpPr/>
          <p:nvPr/>
        </p:nvGrpSpPr>
        <p:grpSpPr>
          <a:xfrm>
            <a:off x="8776147" y="2265190"/>
            <a:ext cx="1911010" cy="2439515"/>
            <a:chOff x="8952126" y="2310115"/>
            <a:chExt cx="1949330" cy="2488432"/>
          </a:xfrm>
        </p:grpSpPr>
        <p:sp>
          <p:nvSpPr>
            <p:cNvPr id="226" name="Oval 225">
              <a:extLst>
                <a:ext uri="{FF2B5EF4-FFF2-40B4-BE49-F238E27FC236}">
                  <a16:creationId xmlns:a16="http://schemas.microsoft.com/office/drawing/2014/main" id="{FE16CD9B-3CC0-4985-B4DF-86F8DC2FEF2B}"/>
                </a:ext>
              </a:extLst>
            </p:cNvPr>
            <p:cNvSpPr/>
            <p:nvPr/>
          </p:nvSpPr>
          <p:spPr>
            <a:xfrm>
              <a:off x="9218904"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7" name="Oval 226">
              <a:extLst>
                <a:ext uri="{FF2B5EF4-FFF2-40B4-BE49-F238E27FC236}">
                  <a16:creationId xmlns:a16="http://schemas.microsoft.com/office/drawing/2014/main" id="{CC17BEFC-B841-43FC-902E-CA497AA1A40C}"/>
                </a:ext>
              </a:extLst>
            </p:cNvPr>
            <p:cNvSpPr/>
            <p:nvPr/>
          </p:nvSpPr>
          <p:spPr>
            <a:xfrm>
              <a:off x="935349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8" name="Oval 227">
              <a:extLst>
                <a:ext uri="{FF2B5EF4-FFF2-40B4-BE49-F238E27FC236}">
                  <a16:creationId xmlns:a16="http://schemas.microsoft.com/office/drawing/2014/main" id="{C51C6F0A-2FDB-4561-8E24-E9940DDE93FD}"/>
                </a:ext>
              </a:extLst>
            </p:cNvPr>
            <p:cNvSpPr/>
            <p:nvPr/>
          </p:nvSpPr>
          <p:spPr>
            <a:xfrm>
              <a:off x="9488090"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9" name="Oval 228">
              <a:extLst>
                <a:ext uri="{FF2B5EF4-FFF2-40B4-BE49-F238E27FC236}">
                  <a16:creationId xmlns:a16="http://schemas.microsoft.com/office/drawing/2014/main" id="{5758D8E2-51D1-4AF0-8C40-5C685737E791}"/>
                </a:ext>
              </a:extLst>
            </p:cNvPr>
            <p:cNvSpPr/>
            <p:nvPr/>
          </p:nvSpPr>
          <p:spPr>
            <a:xfrm>
              <a:off x="962268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0" name="Oval 229">
              <a:extLst>
                <a:ext uri="{FF2B5EF4-FFF2-40B4-BE49-F238E27FC236}">
                  <a16:creationId xmlns:a16="http://schemas.microsoft.com/office/drawing/2014/main" id="{21DA4DB4-324D-45EB-8BE3-4E82A9799573}"/>
                </a:ext>
              </a:extLst>
            </p:cNvPr>
            <p:cNvSpPr/>
            <p:nvPr/>
          </p:nvSpPr>
          <p:spPr>
            <a:xfrm>
              <a:off x="9755768"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1" name="Oval 230">
              <a:extLst>
                <a:ext uri="{FF2B5EF4-FFF2-40B4-BE49-F238E27FC236}">
                  <a16:creationId xmlns:a16="http://schemas.microsoft.com/office/drawing/2014/main" id="{5F199EF7-E64A-4EFE-8DCC-77CAB7D837CC}"/>
                </a:ext>
              </a:extLst>
            </p:cNvPr>
            <p:cNvSpPr/>
            <p:nvPr/>
          </p:nvSpPr>
          <p:spPr>
            <a:xfrm>
              <a:off x="989036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2" name="Oval 231">
              <a:extLst>
                <a:ext uri="{FF2B5EF4-FFF2-40B4-BE49-F238E27FC236}">
                  <a16:creationId xmlns:a16="http://schemas.microsoft.com/office/drawing/2014/main" id="{29D3DD3C-9392-4F66-9D19-DD24530303D8}"/>
                </a:ext>
              </a:extLst>
            </p:cNvPr>
            <p:cNvSpPr/>
            <p:nvPr/>
          </p:nvSpPr>
          <p:spPr>
            <a:xfrm>
              <a:off x="1002495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3" name="Oval 232">
              <a:extLst>
                <a:ext uri="{FF2B5EF4-FFF2-40B4-BE49-F238E27FC236}">
                  <a16:creationId xmlns:a16="http://schemas.microsoft.com/office/drawing/2014/main" id="{26BEEEE5-C7A6-4084-A0A7-48D7BA07BA81}"/>
                </a:ext>
              </a:extLst>
            </p:cNvPr>
            <p:cNvSpPr/>
            <p:nvPr/>
          </p:nvSpPr>
          <p:spPr>
            <a:xfrm>
              <a:off x="1015954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4" name="Oval 233">
              <a:extLst>
                <a:ext uri="{FF2B5EF4-FFF2-40B4-BE49-F238E27FC236}">
                  <a16:creationId xmlns:a16="http://schemas.microsoft.com/office/drawing/2014/main" id="{DE70A8F9-6C35-4E45-8357-1A166AD28672}"/>
                </a:ext>
              </a:extLst>
            </p:cNvPr>
            <p:cNvSpPr/>
            <p:nvPr/>
          </p:nvSpPr>
          <p:spPr>
            <a:xfrm>
              <a:off x="10292631"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5" name="Oval 234">
              <a:extLst>
                <a:ext uri="{FF2B5EF4-FFF2-40B4-BE49-F238E27FC236}">
                  <a16:creationId xmlns:a16="http://schemas.microsoft.com/office/drawing/2014/main" id="{E9EF725E-678E-478C-A4B4-882A245D2F22}"/>
                </a:ext>
              </a:extLst>
            </p:cNvPr>
            <p:cNvSpPr/>
            <p:nvPr/>
          </p:nvSpPr>
          <p:spPr>
            <a:xfrm>
              <a:off x="1042722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6" name="Oval 235">
              <a:extLst>
                <a:ext uri="{FF2B5EF4-FFF2-40B4-BE49-F238E27FC236}">
                  <a16:creationId xmlns:a16="http://schemas.microsoft.com/office/drawing/2014/main" id="{5409F825-6D90-4F7C-8D05-9934E7A09765}"/>
                </a:ext>
              </a:extLst>
            </p:cNvPr>
            <p:cNvSpPr/>
            <p:nvPr/>
          </p:nvSpPr>
          <p:spPr>
            <a:xfrm>
              <a:off x="1056181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7" name="Oval 236">
              <a:extLst>
                <a:ext uri="{FF2B5EF4-FFF2-40B4-BE49-F238E27FC236}">
                  <a16:creationId xmlns:a16="http://schemas.microsoft.com/office/drawing/2014/main" id="{B42B8C90-E17A-47FB-91D3-D1A0150FA073}"/>
                </a:ext>
              </a:extLst>
            </p:cNvPr>
            <p:cNvSpPr/>
            <p:nvPr/>
          </p:nvSpPr>
          <p:spPr>
            <a:xfrm>
              <a:off x="10696410"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88" name="Oval 187">
              <a:extLst>
                <a:ext uri="{FF2B5EF4-FFF2-40B4-BE49-F238E27FC236}">
                  <a16:creationId xmlns:a16="http://schemas.microsoft.com/office/drawing/2014/main" id="{F3C5B453-AAAD-412F-B499-F2DAF818661E}"/>
                </a:ext>
              </a:extLst>
            </p:cNvPr>
            <p:cNvSpPr/>
            <p:nvPr/>
          </p:nvSpPr>
          <p:spPr>
            <a:xfrm>
              <a:off x="921890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89" name="Oval 188">
              <a:extLst>
                <a:ext uri="{FF2B5EF4-FFF2-40B4-BE49-F238E27FC236}">
                  <a16:creationId xmlns:a16="http://schemas.microsoft.com/office/drawing/2014/main" id="{D096E188-17ED-4DDB-9524-D00DB205144B}"/>
                </a:ext>
              </a:extLst>
            </p:cNvPr>
            <p:cNvSpPr/>
            <p:nvPr/>
          </p:nvSpPr>
          <p:spPr>
            <a:xfrm>
              <a:off x="935349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0" name="Oval 189">
              <a:extLst>
                <a:ext uri="{FF2B5EF4-FFF2-40B4-BE49-F238E27FC236}">
                  <a16:creationId xmlns:a16="http://schemas.microsoft.com/office/drawing/2014/main" id="{7ECDDCBE-075E-466F-AC12-020B37BBD5C8}"/>
                </a:ext>
              </a:extLst>
            </p:cNvPr>
            <p:cNvSpPr/>
            <p:nvPr/>
          </p:nvSpPr>
          <p:spPr>
            <a:xfrm>
              <a:off x="948809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1" name="Oval 190">
              <a:extLst>
                <a:ext uri="{FF2B5EF4-FFF2-40B4-BE49-F238E27FC236}">
                  <a16:creationId xmlns:a16="http://schemas.microsoft.com/office/drawing/2014/main" id="{2D8A7F8B-79D1-4938-B863-960C66919E64}"/>
                </a:ext>
              </a:extLst>
            </p:cNvPr>
            <p:cNvSpPr/>
            <p:nvPr/>
          </p:nvSpPr>
          <p:spPr>
            <a:xfrm>
              <a:off x="962268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2" name="Oval 191">
              <a:extLst>
                <a:ext uri="{FF2B5EF4-FFF2-40B4-BE49-F238E27FC236}">
                  <a16:creationId xmlns:a16="http://schemas.microsoft.com/office/drawing/2014/main" id="{48C181D8-D410-45D3-BA9D-A101BB2F938F}"/>
                </a:ext>
              </a:extLst>
            </p:cNvPr>
            <p:cNvSpPr/>
            <p:nvPr/>
          </p:nvSpPr>
          <p:spPr>
            <a:xfrm>
              <a:off x="9755768"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3" name="Oval 192">
              <a:extLst>
                <a:ext uri="{FF2B5EF4-FFF2-40B4-BE49-F238E27FC236}">
                  <a16:creationId xmlns:a16="http://schemas.microsoft.com/office/drawing/2014/main" id="{7DBA4475-29AE-4AA0-AF5D-130D4D6A72CB}"/>
                </a:ext>
              </a:extLst>
            </p:cNvPr>
            <p:cNvSpPr/>
            <p:nvPr/>
          </p:nvSpPr>
          <p:spPr>
            <a:xfrm>
              <a:off x="9890361"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4" name="Oval 193">
              <a:extLst>
                <a:ext uri="{FF2B5EF4-FFF2-40B4-BE49-F238E27FC236}">
                  <a16:creationId xmlns:a16="http://schemas.microsoft.com/office/drawing/2014/main" id="{07417DD9-8272-4004-852B-5AFF4A2F2069}"/>
                </a:ext>
              </a:extLst>
            </p:cNvPr>
            <p:cNvSpPr/>
            <p:nvPr/>
          </p:nvSpPr>
          <p:spPr>
            <a:xfrm>
              <a:off x="10024954"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5" name="Oval 194">
              <a:extLst>
                <a:ext uri="{FF2B5EF4-FFF2-40B4-BE49-F238E27FC236}">
                  <a16:creationId xmlns:a16="http://schemas.microsoft.com/office/drawing/2014/main" id="{3E8F39E3-1C1E-45A8-A77F-52E0BB3A49E1}"/>
                </a:ext>
              </a:extLst>
            </p:cNvPr>
            <p:cNvSpPr/>
            <p:nvPr/>
          </p:nvSpPr>
          <p:spPr>
            <a:xfrm>
              <a:off x="10159547"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6" name="Oval 195">
              <a:extLst>
                <a:ext uri="{FF2B5EF4-FFF2-40B4-BE49-F238E27FC236}">
                  <a16:creationId xmlns:a16="http://schemas.microsoft.com/office/drawing/2014/main" id="{05E82FF8-7B6F-4FAE-BAB3-3F24D612D940}"/>
                </a:ext>
              </a:extLst>
            </p:cNvPr>
            <p:cNvSpPr/>
            <p:nvPr/>
          </p:nvSpPr>
          <p:spPr>
            <a:xfrm>
              <a:off x="1029263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7" name="Oval 196">
              <a:extLst>
                <a:ext uri="{FF2B5EF4-FFF2-40B4-BE49-F238E27FC236}">
                  <a16:creationId xmlns:a16="http://schemas.microsoft.com/office/drawing/2014/main" id="{7FF32F67-8F86-48AC-BB31-C8EAE12C3788}"/>
                </a:ext>
              </a:extLst>
            </p:cNvPr>
            <p:cNvSpPr/>
            <p:nvPr/>
          </p:nvSpPr>
          <p:spPr>
            <a:xfrm>
              <a:off x="1042722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8" name="Oval 197">
              <a:extLst>
                <a:ext uri="{FF2B5EF4-FFF2-40B4-BE49-F238E27FC236}">
                  <a16:creationId xmlns:a16="http://schemas.microsoft.com/office/drawing/2014/main" id="{200D4C46-837F-4AB7-ABA0-32A0576353C6}"/>
                </a:ext>
              </a:extLst>
            </p:cNvPr>
            <p:cNvSpPr/>
            <p:nvPr/>
          </p:nvSpPr>
          <p:spPr>
            <a:xfrm>
              <a:off x="1056181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9" name="Oval 198">
              <a:extLst>
                <a:ext uri="{FF2B5EF4-FFF2-40B4-BE49-F238E27FC236}">
                  <a16:creationId xmlns:a16="http://schemas.microsoft.com/office/drawing/2014/main" id="{1947C484-CC11-4814-8709-25A90FEB3D12}"/>
                </a:ext>
              </a:extLst>
            </p:cNvPr>
            <p:cNvSpPr/>
            <p:nvPr/>
          </p:nvSpPr>
          <p:spPr>
            <a:xfrm>
              <a:off x="1069641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3" name="Oval 312">
              <a:extLst>
                <a:ext uri="{FF2B5EF4-FFF2-40B4-BE49-F238E27FC236}">
                  <a16:creationId xmlns:a16="http://schemas.microsoft.com/office/drawing/2014/main" id="{5676EDD1-68AF-43A2-8DF9-8C1DD22D316F}"/>
                </a:ext>
              </a:extLst>
            </p:cNvPr>
            <p:cNvSpPr/>
            <p:nvPr/>
          </p:nvSpPr>
          <p:spPr>
            <a:xfrm>
              <a:off x="915517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4" name="Oval 313">
              <a:extLst>
                <a:ext uri="{FF2B5EF4-FFF2-40B4-BE49-F238E27FC236}">
                  <a16:creationId xmlns:a16="http://schemas.microsoft.com/office/drawing/2014/main" id="{EBE5E596-9498-4C3D-A685-5F55CBC1F8E0}"/>
                </a:ext>
              </a:extLst>
            </p:cNvPr>
            <p:cNvSpPr/>
            <p:nvPr/>
          </p:nvSpPr>
          <p:spPr>
            <a:xfrm>
              <a:off x="928976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5" name="Oval 314">
              <a:extLst>
                <a:ext uri="{FF2B5EF4-FFF2-40B4-BE49-F238E27FC236}">
                  <a16:creationId xmlns:a16="http://schemas.microsoft.com/office/drawing/2014/main" id="{1CA97C11-64BB-443F-8FD6-2398841C83B2}"/>
                </a:ext>
              </a:extLst>
            </p:cNvPr>
            <p:cNvSpPr/>
            <p:nvPr/>
          </p:nvSpPr>
          <p:spPr>
            <a:xfrm>
              <a:off x="942435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6" name="Oval 315">
              <a:extLst>
                <a:ext uri="{FF2B5EF4-FFF2-40B4-BE49-F238E27FC236}">
                  <a16:creationId xmlns:a16="http://schemas.microsoft.com/office/drawing/2014/main" id="{263ABA87-9376-493A-A197-A72BD07BC3CB}"/>
                </a:ext>
              </a:extLst>
            </p:cNvPr>
            <p:cNvSpPr/>
            <p:nvPr/>
          </p:nvSpPr>
          <p:spPr>
            <a:xfrm>
              <a:off x="9558951"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7" name="Oval 316">
              <a:extLst>
                <a:ext uri="{FF2B5EF4-FFF2-40B4-BE49-F238E27FC236}">
                  <a16:creationId xmlns:a16="http://schemas.microsoft.com/office/drawing/2014/main" id="{7517F483-1405-4E5D-B932-9E3A9BBB51A2}"/>
                </a:ext>
              </a:extLst>
            </p:cNvPr>
            <p:cNvSpPr/>
            <p:nvPr/>
          </p:nvSpPr>
          <p:spPr>
            <a:xfrm>
              <a:off x="969203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8" name="Oval 317">
              <a:extLst>
                <a:ext uri="{FF2B5EF4-FFF2-40B4-BE49-F238E27FC236}">
                  <a16:creationId xmlns:a16="http://schemas.microsoft.com/office/drawing/2014/main" id="{E8C070A9-4FDF-400C-A622-164F33BE3315}"/>
                </a:ext>
              </a:extLst>
            </p:cNvPr>
            <p:cNvSpPr/>
            <p:nvPr/>
          </p:nvSpPr>
          <p:spPr>
            <a:xfrm>
              <a:off x="982662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9" name="Oval 318">
              <a:extLst>
                <a:ext uri="{FF2B5EF4-FFF2-40B4-BE49-F238E27FC236}">
                  <a16:creationId xmlns:a16="http://schemas.microsoft.com/office/drawing/2014/main" id="{119BD1D8-6030-4C2A-B7F1-F65814EBBC61}"/>
                </a:ext>
              </a:extLst>
            </p:cNvPr>
            <p:cNvSpPr/>
            <p:nvPr/>
          </p:nvSpPr>
          <p:spPr>
            <a:xfrm>
              <a:off x="996122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3" name="Oval 322">
              <a:extLst>
                <a:ext uri="{FF2B5EF4-FFF2-40B4-BE49-F238E27FC236}">
                  <a16:creationId xmlns:a16="http://schemas.microsoft.com/office/drawing/2014/main" id="{AAC3903E-B477-462F-81B3-1032FF2C7679}"/>
                </a:ext>
              </a:extLst>
            </p:cNvPr>
            <p:cNvSpPr/>
            <p:nvPr/>
          </p:nvSpPr>
          <p:spPr>
            <a:xfrm>
              <a:off x="1009581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4" name="Oval 323">
              <a:extLst>
                <a:ext uri="{FF2B5EF4-FFF2-40B4-BE49-F238E27FC236}">
                  <a16:creationId xmlns:a16="http://schemas.microsoft.com/office/drawing/2014/main" id="{228659E4-0F14-4748-B725-916CFC41EBB4}"/>
                </a:ext>
              </a:extLst>
            </p:cNvPr>
            <p:cNvSpPr/>
            <p:nvPr/>
          </p:nvSpPr>
          <p:spPr>
            <a:xfrm>
              <a:off x="1022889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5" name="Oval 324">
              <a:extLst>
                <a:ext uri="{FF2B5EF4-FFF2-40B4-BE49-F238E27FC236}">
                  <a16:creationId xmlns:a16="http://schemas.microsoft.com/office/drawing/2014/main" id="{0F60F3BC-35BB-4CA1-8304-4985D1F86323}"/>
                </a:ext>
              </a:extLst>
            </p:cNvPr>
            <p:cNvSpPr/>
            <p:nvPr/>
          </p:nvSpPr>
          <p:spPr>
            <a:xfrm>
              <a:off x="1036349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6" name="Oval 325">
              <a:extLst>
                <a:ext uri="{FF2B5EF4-FFF2-40B4-BE49-F238E27FC236}">
                  <a16:creationId xmlns:a16="http://schemas.microsoft.com/office/drawing/2014/main" id="{16254EA9-3B6E-4E06-9A8F-278D796E0F8D}"/>
                </a:ext>
              </a:extLst>
            </p:cNvPr>
            <p:cNvSpPr/>
            <p:nvPr/>
          </p:nvSpPr>
          <p:spPr>
            <a:xfrm>
              <a:off x="1049808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7" name="Oval 326">
              <a:extLst>
                <a:ext uri="{FF2B5EF4-FFF2-40B4-BE49-F238E27FC236}">
                  <a16:creationId xmlns:a16="http://schemas.microsoft.com/office/drawing/2014/main" id="{6F40D4D1-6EE4-49B7-9514-29030B0D011B}"/>
                </a:ext>
              </a:extLst>
            </p:cNvPr>
            <p:cNvSpPr/>
            <p:nvPr/>
          </p:nvSpPr>
          <p:spPr>
            <a:xfrm>
              <a:off x="1063267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8" name="Oval 327">
              <a:extLst>
                <a:ext uri="{FF2B5EF4-FFF2-40B4-BE49-F238E27FC236}">
                  <a16:creationId xmlns:a16="http://schemas.microsoft.com/office/drawing/2014/main" id="{6CE99C63-2B94-40D3-B707-4B0538C3A37A}"/>
                </a:ext>
              </a:extLst>
            </p:cNvPr>
            <p:cNvSpPr/>
            <p:nvPr/>
          </p:nvSpPr>
          <p:spPr>
            <a:xfrm>
              <a:off x="1076429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3" name="Oval 212">
              <a:extLst>
                <a:ext uri="{FF2B5EF4-FFF2-40B4-BE49-F238E27FC236}">
                  <a16:creationId xmlns:a16="http://schemas.microsoft.com/office/drawing/2014/main" id="{E105DFD5-EF2B-48E3-97A7-867356D60668}"/>
                </a:ext>
              </a:extLst>
            </p:cNvPr>
            <p:cNvSpPr/>
            <p:nvPr/>
          </p:nvSpPr>
          <p:spPr>
            <a:xfrm>
              <a:off x="915517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4" name="Oval 213">
              <a:extLst>
                <a:ext uri="{FF2B5EF4-FFF2-40B4-BE49-F238E27FC236}">
                  <a16:creationId xmlns:a16="http://schemas.microsoft.com/office/drawing/2014/main" id="{553E7195-B274-4E1E-8DB1-64D1A47864C2}"/>
                </a:ext>
              </a:extLst>
            </p:cNvPr>
            <p:cNvSpPr/>
            <p:nvPr/>
          </p:nvSpPr>
          <p:spPr>
            <a:xfrm>
              <a:off x="928976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5" name="Oval 214">
              <a:extLst>
                <a:ext uri="{FF2B5EF4-FFF2-40B4-BE49-F238E27FC236}">
                  <a16:creationId xmlns:a16="http://schemas.microsoft.com/office/drawing/2014/main" id="{94BBB06A-9A54-481B-9095-96107E468782}"/>
                </a:ext>
              </a:extLst>
            </p:cNvPr>
            <p:cNvSpPr/>
            <p:nvPr/>
          </p:nvSpPr>
          <p:spPr>
            <a:xfrm>
              <a:off x="942435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6" name="Oval 215">
              <a:extLst>
                <a:ext uri="{FF2B5EF4-FFF2-40B4-BE49-F238E27FC236}">
                  <a16:creationId xmlns:a16="http://schemas.microsoft.com/office/drawing/2014/main" id="{985083D1-F575-4CE8-9D2A-168B26741500}"/>
                </a:ext>
              </a:extLst>
            </p:cNvPr>
            <p:cNvSpPr/>
            <p:nvPr/>
          </p:nvSpPr>
          <p:spPr>
            <a:xfrm>
              <a:off x="9558951"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7" name="Oval 216">
              <a:extLst>
                <a:ext uri="{FF2B5EF4-FFF2-40B4-BE49-F238E27FC236}">
                  <a16:creationId xmlns:a16="http://schemas.microsoft.com/office/drawing/2014/main" id="{03A3B7D4-7A59-496D-917F-B3F9C65C7A91}"/>
                </a:ext>
              </a:extLst>
            </p:cNvPr>
            <p:cNvSpPr/>
            <p:nvPr/>
          </p:nvSpPr>
          <p:spPr>
            <a:xfrm>
              <a:off x="969203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8" name="Oval 217">
              <a:extLst>
                <a:ext uri="{FF2B5EF4-FFF2-40B4-BE49-F238E27FC236}">
                  <a16:creationId xmlns:a16="http://schemas.microsoft.com/office/drawing/2014/main" id="{31A97F4D-CC30-4578-BCE4-1F9CB5B169D1}"/>
                </a:ext>
              </a:extLst>
            </p:cNvPr>
            <p:cNvSpPr/>
            <p:nvPr/>
          </p:nvSpPr>
          <p:spPr>
            <a:xfrm>
              <a:off x="982662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9" name="Oval 218">
              <a:extLst>
                <a:ext uri="{FF2B5EF4-FFF2-40B4-BE49-F238E27FC236}">
                  <a16:creationId xmlns:a16="http://schemas.microsoft.com/office/drawing/2014/main" id="{91A4BA14-B5C8-420B-8C21-4B013A20BD2B}"/>
                </a:ext>
              </a:extLst>
            </p:cNvPr>
            <p:cNvSpPr/>
            <p:nvPr/>
          </p:nvSpPr>
          <p:spPr>
            <a:xfrm>
              <a:off x="996122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0" name="Oval 219">
              <a:extLst>
                <a:ext uri="{FF2B5EF4-FFF2-40B4-BE49-F238E27FC236}">
                  <a16:creationId xmlns:a16="http://schemas.microsoft.com/office/drawing/2014/main" id="{C65AD585-FF84-4854-8E4B-F4A202500CD7}"/>
                </a:ext>
              </a:extLst>
            </p:cNvPr>
            <p:cNvSpPr/>
            <p:nvPr/>
          </p:nvSpPr>
          <p:spPr>
            <a:xfrm>
              <a:off x="1009581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1" name="Oval 220">
              <a:extLst>
                <a:ext uri="{FF2B5EF4-FFF2-40B4-BE49-F238E27FC236}">
                  <a16:creationId xmlns:a16="http://schemas.microsoft.com/office/drawing/2014/main" id="{3AA4A692-47CF-4B0C-BBE0-51FCFBBB1B8D}"/>
                </a:ext>
              </a:extLst>
            </p:cNvPr>
            <p:cNvSpPr/>
            <p:nvPr/>
          </p:nvSpPr>
          <p:spPr>
            <a:xfrm>
              <a:off x="1022889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2" name="Oval 221">
              <a:extLst>
                <a:ext uri="{FF2B5EF4-FFF2-40B4-BE49-F238E27FC236}">
                  <a16:creationId xmlns:a16="http://schemas.microsoft.com/office/drawing/2014/main" id="{364B94F2-B592-4174-A2A5-BB5D9A676AB7}"/>
                </a:ext>
              </a:extLst>
            </p:cNvPr>
            <p:cNvSpPr/>
            <p:nvPr/>
          </p:nvSpPr>
          <p:spPr>
            <a:xfrm>
              <a:off x="1036349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3" name="Oval 222">
              <a:extLst>
                <a:ext uri="{FF2B5EF4-FFF2-40B4-BE49-F238E27FC236}">
                  <a16:creationId xmlns:a16="http://schemas.microsoft.com/office/drawing/2014/main" id="{D54A1F11-E030-499B-8742-9FEEC5CD4841}"/>
                </a:ext>
              </a:extLst>
            </p:cNvPr>
            <p:cNvSpPr/>
            <p:nvPr/>
          </p:nvSpPr>
          <p:spPr>
            <a:xfrm>
              <a:off x="1049808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4" name="Oval 223">
              <a:extLst>
                <a:ext uri="{FF2B5EF4-FFF2-40B4-BE49-F238E27FC236}">
                  <a16:creationId xmlns:a16="http://schemas.microsoft.com/office/drawing/2014/main" id="{08777652-C87E-4B6B-BB32-CF39B005A163}"/>
                </a:ext>
              </a:extLst>
            </p:cNvPr>
            <p:cNvSpPr/>
            <p:nvPr/>
          </p:nvSpPr>
          <p:spPr>
            <a:xfrm>
              <a:off x="1063267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5" name="Oval 224">
              <a:extLst>
                <a:ext uri="{FF2B5EF4-FFF2-40B4-BE49-F238E27FC236}">
                  <a16:creationId xmlns:a16="http://schemas.microsoft.com/office/drawing/2014/main" id="{F6E97590-77A1-4A43-961F-09A92A0B9BD6}"/>
                </a:ext>
              </a:extLst>
            </p:cNvPr>
            <p:cNvSpPr/>
            <p:nvPr/>
          </p:nvSpPr>
          <p:spPr>
            <a:xfrm>
              <a:off x="1076429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6" name="Oval 295">
              <a:extLst>
                <a:ext uri="{FF2B5EF4-FFF2-40B4-BE49-F238E27FC236}">
                  <a16:creationId xmlns:a16="http://schemas.microsoft.com/office/drawing/2014/main" id="{0A2EB37F-F15D-4B05-A693-587635F449ED}"/>
                </a:ext>
              </a:extLst>
            </p:cNvPr>
            <p:cNvSpPr/>
            <p:nvPr/>
          </p:nvSpPr>
          <p:spPr>
            <a:xfrm>
              <a:off x="9155172"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7" name="Oval 296">
              <a:extLst>
                <a:ext uri="{FF2B5EF4-FFF2-40B4-BE49-F238E27FC236}">
                  <a16:creationId xmlns:a16="http://schemas.microsoft.com/office/drawing/2014/main" id="{2E2930F6-96ED-49EC-BD6B-7659876051C4}"/>
                </a:ext>
              </a:extLst>
            </p:cNvPr>
            <p:cNvSpPr/>
            <p:nvPr/>
          </p:nvSpPr>
          <p:spPr>
            <a:xfrm>
              <a:off x="9289765"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8" name="Oval 297">
              <a:extLst>
                <a:ext uri="{FF2B5EF4-FFF2-40B4-BE49-F238E27FC236}">
                  <a16:creationId xmlns:a16="http://schemas.microsoft.com/office/drawing/2014/main" id="{67935526-BEA7-48A8-B176-FC4A751D41E3}"/>
                </a:ext>
              </a:extLst>
            </p:cNvPr>
            <p:cNvSpPr/>
            <p:nvPr/>
          </p:nvSpPr>
          <p:spPr>
            <a:xfrm>
              <a:off x="9424358"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9" name="Oval 298">
              <a:extLst>
                <a:ext uri="{FF2B5EF4-FFF2-40B4-BE49-F238E27FC236}">
                  <a16:creationId xmlns:a16="http://schemas.microsoft.com/office/drawing/2014/main" id="{C64BECFA-C055-4D3A-B5A9-1C379B757B03}"/>
                </a:ext>
              </a:extLst>
            </p:cNvPr>
            <p:cNvSpPr/>
            <p:nvPr/>
          </p:nvSpPr>
          <p:spPr>
            <a:xfrm>
              <a:off x="9558951"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0" name="Oval 299">
              <a:extLst>
                <a:ext uri="{FF2B5EF4-FFF2-40B4-BE49-F238E27FC236}">
                  <a16:creationId xmlns:a16="http://schemas.microsoft.com/office/drawing/2014/main" id="{815D8E10-64D8-4445-90EE-119C1AD585E3}"/>
                </a:ext>
              </a:extLst>
            </p:cNvPr>
            <p:cNvSpPr/>
            <p:nvPr/>
          </p:nvSpPr>
          <p:spPr>
            <a:xfrm>
              <a:off x="9692036"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1" name="Oval 300">
              <a:extLst>
                <a:ext uri="{FF2B5EF4-FFF2-40B4-BE49-F238E27FC236}">
                  <a16:creationId xmlns:a16="http://schemas.microsoft.com/office/drawing/2014/main" id="{EF6E1C0E-A967-46F8-A08C-FBCD289810EA}"/>
                </a:ext>
              </a:extLst>
            </p:cNvPr>
            <p:cNvSpPr/>
            <p:nvPr/>
          </p:nvSpPr>
          <p:spPr>
            <a:xfrm>
              <a:off x="9826629"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2" name="Oval 301">
              <a:extLst>
                <a:ext uri="{FF2B5EF4-FFF2-40B4-BE49-F238E27FC236}">
                  <a16:creationId xmlns:a16="http://schemas.microsoft.com/office/drawing/2014/main" id="{5D87524C-AC9E-4A4E-A3DA-5BB1E7DD620D}"/>
                </a:ext>
              </a:extLst>
            </p:cNvPr>
            <p:cNvSpPr/>
            <p:nvPr/>
          </p:nvSpPr>
          <p:spPr>
            <a:xfrm>
              <a:off x="996122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3" name="Oval 302">
              <a:extLst>
                <a:ext uri="{FF2B5EF4-FFF2-40B4-BE49-F238E27FC236}">
                  <a16:creationId xmlns:a16="http://schemas.microsoft.com/office/drawing/2014/main" id="{2B755DC2-5B43-405A-B2F1-DA2C7168BA73}"/>
                </a:ext>
              </a:extLst>
            </p:cNvPr>
            <p:cNvSpPr/>
            <p:nvPr/>
          </p:nvSpPr>
          <p:spPr>
            <a:xfrm>
              <a:off x="10095815"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8" name="Oval 307">
              <a:extLst>
                <a:ext uri="{FF2B5EF4-FFF2-40B4-BE49-F238E27FC236}">
                  <a16:creationId xmlns:a16="http://schemas.microsoft.com/office/drawing/2014/main" id="{3047491A-A9B1-4DA2-8DBC-653E5CE5DA20}"/>
                </a:ext>
              </a:extLst>
            </p:cNvPr>
            <p:cNvSpPr/>
            <p:nvPr/>
          </p:nvSpPr>
          <p:spPr>
            <a:xfrm>
              <a:off x="10228899"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9" name="Oval 308">
              <a:extLst>
                <a:ext uri="{FF2B5EF4-FFF2-40B4-BE49-F238E27FC236}">
                  <a16:creationId xmlns:a16="http://schemas.microsoft.com/office/drawing/2014/main" id="{90FCA8BB-33E7-48AB-80D4-B8ACDE8179C3}"/>
                </a:ext>
              </a:extLst>
            </p:cNvPr>
            <p:cNvSpPr/>
            <p:nvPr/>
          </p:nvSpPr>
          <p:spPr>
            <a:xfrm>
              <a:off x="1036349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0" name="Oval 309">
              <a:extLst>
                <a:ext uri="{FF2B5EF4-FFF2-40B4-BE49-F238E27FC236}">
                  <a16:creationId xmlns:a16="http://schemas.microsoft.com/office/drawing/2014/main" id="{80BB0E9D-B5D1-48D2-B150-C369125F7FA4}"/>
                </a:ext>
              </a:extLst>
            </p:cNvPr>
            <p:cNvSpPr/>
            <p:nvPr/>
          </p:nvSpPr>
          <p:spPr>
            <a:xfrm>
              <a:off x="10498085"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1" name="Oval 310">
              <a:extLst>
                <a:ext uri="{FF2B5EF4-FFF2-40B4-BE49-F238E27FC236}">
                  <a16:creationId xmlns:a16="http://schemas.microsoft.com/office/drawing/2014/main" id="{3CA4D8D9-987A-4714-B601-4DEBA0106C7D}"/>
                </a:ext>
              </a:extLst>
            </p:cNvPr>
            <p:cNvSpPr/>
            <p:nvPr/>
          </p:nvSpPr>
          <p:spPr>
            <a:xfrm>
              <a:off x="10632678"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2" name="Oval 311">
              <a:extLst>
                <a:ext uri="{FF2B5EF4-FFF2-40B4-BE49-F238E27FC236}">
                  <a16:creationId xmlns:a16="http://schemas.microsoft.com/office/drawing/2014/main" id="{3ADC97B8-31CE-41BF-A685-C4CFC2BFFE2E}"/>
                </a:ext>
              </a:extLst>
            </p:cNvPr>
            <p:cNvSpPr/>
            <p:nvPr/>
          </p:nvSpPr>
          <p:spPr>
            <a:xfrm>
              <a:off x="10764296"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9" name="Oval 238">
              <a:extLst>
                <a:ext uri="{FF2B5EF4-FFF2-40B4-BE49-F238E27FC236}">
                  <a16:creationId xmlns:a16="http://schemas.microsoft.com/office/drawing/2014/main" id="{BC053CDE-AE8E-4399-96A5-409196D312E8}"/>
                </a:ext>
              </a:extLst>
            </p:cNvPr>
            <p:cNvSpPr/>
            <p:nvPr/>
          </p:nvSpPr>
          <p:spPr>
            <a:xfrm>
              <a:off x="921890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0" name="Oval 239">
              <a:extLst>
                <a:ext uri="{FF2B5EF4-FFF2-40B4-BE49-F238E27FC236}">
                  <a16:creationId xmlns:a16="http://schemas.microsoft.com/office/drawing/2014/main" id="{2C913817-E7A7-4D02-A4F6-E78CDFCB3DDC}"/>
                </a:ext>
              </a:extLst>
            </p:cNvPr>
            <p:cNvSpPr/>
            <p:nvPr/>
          </p:nvSpPr>
          <p:spPr>
            <a:xfrm>
              <a:off x="935349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1" name="Oval 240">
              <a:extLst>
                <a:ext uri="{FF2B5EF4-FFF2-40B4-BE49-F238E27FC236}">
                  <a16:creationId xmlns:a16="http://schemas.microsoft.com/office/drawing/2014/main" id="{89CECB96-EC8D-4636-8091-D985233B4D62}"/>
                </a:ext>
              </a:extLst>
            </p:cNvPr>
            <p:cNvSpPr/>
            <p:nvPr/>
          </p:nvSpPr>
          <p:spPr>
            <a:xfrm>
              <a:off x="948809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2" name="Oval 241">
              <a:extLst>
                <a:ext uri="{FF2B5EF4-FFF2-40B4-BE49-F238E27FC236}">
                  <a16:creationId xmlns:a16="http://schemas.microsoft.com/office/drawing/2014/main" id="{40C5D02C-D4E0-473E-B8F8-6A1EA9B916BC}"/>
                </a:ext>
              </a:extLst>
            </p:cNvPr>
            <p:cNvSpPr/>
            <p:nvPr/>
          </p:nvSpPr>
          <p:spPr>
            <a:xfrm>
              <a:off x="962268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3" name="Oval 242">
              <a:extLst>
                <a:ext uri="{FF2B5EF4-FFF2-40B4-BE49-F238E27FC236}">
                  <a16:creationId xmlns:a16="http://schemas.microsoft.com/office/drawing/2014/main" id="{66378612-233A-4165-9169-314A9A9D1ABE}"/>
                </a:ext>
              </a:extLst>
            </p:cNvPr>
            <p:cNvSpPr/>
            <p:nvPr/>
          </p:nvSpPr>
          <p:spPr>
            <a:xfrm>
              <a:off x="9755768"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4" name="Oval 243">
              <a:extLst>
                <a:ext uri="{FF2B5EF4-FFF2-40B4-BE49-F238E27FC236}">
                  <a16:creationId xmlns:a16="http://schemas.microsoft.com/office/drawing/2014/main" id="{3BA41869-123C-45D1-AC18-511391E3B95E}"/>
                </a:ext>
              </a:extLst>
            </p:cNvPr>
            <p:cNvSpPr/>
            <p:nvPr/>
          </p:nvSpPr>
          <p:spPr>
            <a:xfrm>
              <a:off x="9890361"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5" name="Oval 244">
              <a:extLst>
                <a:ext uri="{FF2B5EF4-FFF2-40B4-BE49-F238E27FC236}">
                  <a16:creationId xmlns:a16="http://schemas.microsoft.com/office/drawing/2014/main" id="{2D7F282C-5879-4B6F-98CD-3BD43D413ABE}"/>
                </a:ext>
              </a:extLst>
            </p:cNvPr>
            <p:cNvSpPr/>
            <p:nvPr/>
          </p:nvSpPr>
          <p:spPr>
            <a:xfrm>
              <a:off x="10024954"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6" name="Oval 245">
              <a:extLst>
                <a:ext uri="{FF2B5EF4-FFF2-40B4-BE49-F238E27FC236}">
                  <a16:creationId xmlns:a16="http://schemas.microsoft.com/office/drawing/2014/main" id="{18A9170A-4172-4438-A927-735F578A1234}"/>
                </a:ext>
              </a:extLst>
            </p:cNvPr>
            <p:cNvSpPr/>
            <p:nvPr/>
          </p:nvSpPr>
          <p:spPr>
            <a:xfrm>
              <a:off x="1015954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7" name="Oval 246">
              <a:extLst>
                <a:ext uri="{FF2B5EF4-FFF2-40B4-BE49-F238E27FC236}">
                  <a16:creationId xmlns:a16="http://schemas.microsoft.com/office/drawing/2014/main" id="{E066297D-5737-4E3F-95DE-630253ADDF21}"/>
                </a:ext>
              </a:extLst>
            </p:cNvPr>
            <p:cNvSpPr/>
            <p:nvPr/>
          </p:nvSpPr>
          <p:spPr>
            <a:xfrm>
              <a:off x="1029263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8" name="Oval 247">
              <a:extLst>
                <a:ext uri="{FF2B5EF4-FFF2-40B4-BE49-F238E27FC236}">
                  <a16:creationId xmlns:a16="http://schemas.microsoft.com/office/drawing/2014/main" id="{05DAD8F5-A279-48BF-82D8-DCCA5A0554E9}"/>
                </a:ext>
              </a:extLst>
            </p:cNvPr>
            <p:cNvSpPr/>
            <p:nvPr/>
          </p:nvSpPr>
          <p:spPr>
            <a:xfrm>
              <a:off x="1042722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9" name="Oval 248">
              <a:extLst>
                <a:ext uri="{FF2B5EF4-FFF2-40B4-BE49-F238E27FC236}">
                  <a16:creationId xmlns:a16="http://schemas.microsoft.com/office/drawing/2014/main" id="{CFB2BB37-07F3-44FD-89CA-E7C7A676D748}"/>
                </a:ext>
              </a:extLst>
            </p:cNvPr>
            <p:cNvSpPr/>
            <p:nvPr/>
          </p:nvSpPr>
          <p:spPr>
            <a:xfrm>
              <a:off x="1056181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0" name="Oval 249">
              <a:extLst>
                <a:ext uri="{FF2B5EF4-FFF2-40B4-BE49-F238E27FC236}">
                  <a16:creationId xmlns:a16="http://schemas.microsoft.com/office/drawing/2014/main" id="{F7596562-B65C-4DEE-B616-2EAC9E813C32}"/>
                </a:ext>
              </a:extLst>
            </p:cNvPr>
            <p:cNvSpPr/>
            <p:nvPr/>
          </p:nvSpPr>
          <p:spPr>
            <a:xfrm>
              <a:off x="1069641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5" name="Oval 274">
              <a:extLst>
                <a:ext uri="{FF2B5EF4-FFF2-40B4-BE49-F238E27FC236}">
                  <a16:creationId xmlns:a16="http://schemas.microsoft.com/office/drawing/2014/main" id="{7DFE1F6A-0127-42B6-9711-A0B972304920}"/>
                </a:ext>
              </a:extLst>
            </p:cNvPr>
            <p:cNvSpPr/>
            <p:nvPr/>
          </p:nvSpPr>
          <p:spPr>
            <a:xfrm>
              <a:off x="915517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6" name="Oval 275">
              <a:extLst>
                <a:ext uri="{FF2B5EF4-FFF2-40B4-BE49-F238E27FC236}">
                  <a16:creationId xmlns:a16="http://schemas.microsoft.com/office/drawing/2014/main" id="{B463D33F-F269-4141-A9CD-A1955703E064}"/>
                </a:ext>
              </a:extLst>
            </p:cNvPr>
            <p:cNvSpPr/>
            <p:nvPr/>
          </p:nvSpPr>
          <p:spPr>
            <a:xfrm>
              <a:off x="9289765"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9" name="Oval 278">
              <a:extLst>
                <a:ext uri="{FF2B5EF4-FFF2-40B4-BE49-F238E27FC236}">
                  <a16:creationId xmlns:a16="http://schemas.microsoft.com/office/drawing/2014/main" id="{C47284B4-4D9A-4BE1-8F93-96D953B971EF}"/>
                </a:ext>
              </a:extLst>
            </p:cNvPr>
            <p:cNvSpPr/>
            <p:nvPr/>
          </p:nvSpPr>
          <p:spPr>
            <a:xfrm>
              <a:off x="9424358"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0" name="Oval 279">
              <a:extLst>
                <a:ext uri="{FF2B5EF4-FFF2-40B4-BE49-F238E27FC236}">
                  <a16:creationId xmlns:a16="http://schemas.microsoft.com/office/drawing/2014/main" id="{BA5249C3-EFEE-4DF9-8C92-2AACD67A4E52}"/>
                </a:ext>
              </a:extLst>
            </p:cNvPr>
            <p:cNvSpPr/>
            <p:nvPr/>
          </p:nvSpPr>
          <p:spPr>
            <a:xfrm>
              <a:off x="9558951"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1" name="Oval 280">
              <a:extLst>
                <a:ext uri="{FF2B5EF4-FFF2-40B4-BE49-F238E27FC236}">
                  <a16:creationId xmlns:a16="http://schemas.microsoft.com/office/drawing/2014/main" id="{A2178349-69D8-4926-9CE7-B1296C0DEE03}"/>
                </a:ext>
              </a:extLst>
            </p:cNvPr>
            <p:cNvSpPr/>
            <p:nvPr/>
          </p:nvSpPr>
          <p:spPr>
            <a:xfrm>
              <a:off x="969203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2" name="Oval 281">
              <a:extLst>
                <a:ext uri="{FF2B5EF4-FFF2-40B4-BE49-F238E27FC236}">
                  <a16:creationId xmlns:a16="http://schemas.microsoft.com/office/drawing/2014/main" id="{78660E6F-D7AB-477F-B818-49C9D85FC71D}"/>
                </a:ext>
              </a:extLst>
            </p:cNvPr>
            <p:cNvSpPr/>
            <p:nvPr/>
          </p:nvSpPr>
          <p:spPr>
            <a:xfrm>
              <a:off x="9826629"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3" name="Oval 282">
              <a:extLst>
                <a:ext uri="{FF2B5EF4-FFF2-40B4-BE49-F238E27FC236}">
                  <a16:creationId xmlns:a16="http://schemas.microsoft.com/office/drawing/2014/main" id="{E1171E69-21C2-4715-8B99-DC1EE3DC2727}"/>
                </a:ext>
              </a:extLst>
            </p:cNvPr>
            <p:cNvSpPr/>
            <p:nvPr/>
          </p:nvSpPr>
          <p:spPr>
            <a:xfrm>
              <a:off x="996122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4" name="Oval 283">
              <a:extLst>
                <a:ext uri="{FF2B5EF4-FFF2-40B4-BE49-F238E27FC236}">
                  <a16:creationId xmlns:a16="http://schemas.microsoft.com/office/drawing/2014/main" id="{0F94431E-5F89-4EC8-9681-D8001E81007A}"/>
                </a:ext>
              </a:extLst>
            </p:cNvPr>
            <p:cNvSpPr/>
            <p:nvPr/>
          </p:nvSpPr>
          <p:spPr>
            <a:xfrm>
              <a:off x="10095815"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8" name="Oval 287">
              <a:extLst>
                <a:ext uri="{FF2B5EF4-FFF2-40B4-BE49-F238E27FC236}">
                  <a16:creationId xmlns:a16="http://schemas.microsoft.com/office/drawing/2014/main" id="{FA767F1B-61FB-4E33-A3C0-FD65E389E499}"/>
                </a:ext>
              </a:extLst>
            </p:cNvPr>
            <p:cNvSpPr/>
            <p:nvPr/>
          </p:nvSpPr>
          <p:spPr>
            <a:xfrm>
              <a:off x="10228899"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9" name="Oval 288">
              <a:extLst>
                <a:ext uri="{FF2B5EF4-FFF2-40B4-BE49-F238E27FC236}">
                  <a16:creationId xmlns:a16="http://schemas.microsoft.com/office/drawing/2014/main" id="{85F2BE75-D8C3-4DF7-A449-315FA7F6118E}"/>
                </a:ext>
              </a:extLst>
            </p:cNvPr>
            <p:cNvSpPr/>
            <p:nvPr/>
          </p:nvSpPr>
          <p:spPr>
            <a:xfrm>
              <a:off x="10363492"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0" name="Oval 289">
              <a:extLst>
                <a:ext uri="{FF2B5EF4-FFF2-40B4-BE49-F238E27FC236}">
                  <a16:creationId xmlns:a16="http://schemas.microsoft.com/office/drawing/2014/main" id="{2151C688-94C4-4A35-8591-E5F1695B07C3}"/>
                </a:ext>
              </a:extLst>
            </p:cNvPr>
            <p:cNvSpPr/>
            <p:nvPr/>
          </p:nvSpPr>
          <p:spPr>
            <a:xfrm>
              <a:off x="10498085"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1" name="Oval 290">
              <a:extLst>
                <a:ext uri="{FF2B5EF4-FFF2-40B4-BE49-F238E27FC236}">
                  <a16:creationId xmlns:a16="http://schemas.microsoft.com/office/drawing/2014/main" id="{6154EBAA-76D2-4B6A-852C-F7055B1DEEA9}"/>
                </a:ext>
              </a:extLst>
            </p:cNvPr>
            <p:cNvSpPr/>
            <p:nvPr/>
          </p:nvSpPr>
          <p:spPr>
            <a:xfrm>
              <a:off x="10632678"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2" name="Oval 291">
              <a:extLst>
                <a:ext uri="{FF2B5EF4-FFF2-40B4-BE49-F238E27FC236}">
                  <a16:creationId xmlns:a16="http://schemas.microsoft.com/office/drawing/2014/main" id="{9E14FA3D-751E-4D6C-930C-9E296B160190}"/>
                </a:ext>
              </a:extLst>
            </p:cNvPr>
            <p:cNvSpPr/>
            <p:nvPr/>
          </p:nvSpPr>
          <p:spPr>
            <a:xfrm>
              <a:off x="1076429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2" name="Oval 251">
              <a:extLst>
                <a:ext uri="{FF2B5EF4-FFF2-40B4-BE49-F238E27FC236}">
                  <a16:creationId xmlns:a16="http://schemas.microsoft.com/office/drawing/2014/main" id="{F76770E4-C899-494D-A477-3B6A2B74F157}"/>
                </a:ext>
              </a:extLst>
            </p:cNvPr>
            <p:cNvSpPr/>
            <p:nvPr/>
          </p:nvSpPr>
          <p:spPr>
            <a:xfrm>
              <a:off x="928402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3" name="Oval 252">
              <a:extLst>
                <a:ext uri="{FF2B5EF4-FFF2-40B4-BE49-F238E27FC236}">
                  <a16:creationId xmlns:a16="http://schemas.microsoft.com/office/drawing/2014/main" id="{EBC98161-ADD9-445C-AEF4-6239C4A131AF}"/>
                </a:ext>
              </a:extLst>
            </p:cNvPr>
            <p:cNvSpPr/>
            <p:nvPr/>
          </p:nvSpPr>
          <p:spPr>
            <a:xfrm>
              <a:off x="941861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4" name="Oval 253">
              <a:extLst>
                <a:ext uri="{FF2B5EF4-FFF2-40B4-BE49-F238E27FC236}">
                  <a16:creationId xmlns:a16="http://schemas.microsoft.com/office/drawing/2014/main" id="{B620490B-DDF0-4CF5-B7D1-93EFE9F68466}"/>
                </a:ext>
              </a:extLst>
            </p:cNvPr>
            <p:cNvSpPr/>
            <p:nvPr/>
          </p:nvSpPr>
          <p:spPr>
            <a:xfrm>
              <a:off x="955320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5" name="Oval 254">
              <a:extLst>
                <a:ext uri="{FF2B5EF4-FFF2-40B4-BE49-F238E27FC236}">
                  <a16:creationId xmlns:a16="http://schemas.microsoft.com/office/drawing/2014/main" id="{65E1C91C-DE9F-408B-A097-503B46ED4450}"/>
                </a:ext>
              </a:extLst>
            </p:cNvPr>
            <p:cNvSpPr/>
            <p:nvPr/>
          </p:nvSpPr>
          <p:spPr>
            <a:xfrm>
              <a:off x="968780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6" name="Oval 255">
              <a:extLst>
                <a:ext uri="{FF2B5EF4-FFF2-40B4-BE49-F238E27FC236}">
                  <a16:creationId xmlns:a16="http://schemas.microsoft.com/office/drawing/2014/main" id="{1A66B513-50D1-424F-98CE-95611A10BC79}"/>
                </a:ext>
              </a:extLst>
            </p:cNvPr>
            <p:cNvSpPr/>
            <p:nvPr/>
          </p:nvSpPr>
          <p:spPr>
            <a:xfrm>
              <a:off x="9820885"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7" name="Oval 256">
              <a:extLst>
                <a:ext uri="{FF2B5EF4-FFF2-40B4-BE49-F238E27FC236}">
                  <a16:creationId xmlns:a16="http://schemas.microsoft.com/office/drawing/2014/main" id="{581EF90B-17F0-4554-8BDC-D7A5E34364CB}"/>
                </a:ext>
              </a:extLst>
            </p:cNvPr>
            <p:cNvSpPr/>
            <p:nvPr/>
          </p:nvSpPr>
          <p:spPr>
            <a:xfrm>
              <a:off x="9955478"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8" name="Oval 257">
              <a:extLst>
                <a:ext uri="{FF2B5EF4-FFF2-40B4-BE49-F238E27FC236}">
                  <a16:creationId xmlns:a16="http://schemas.microsoft.com/office/drawing/2014/main" id="{C4D315FE-8329-4A65-B281-B48503AFF778}"/>
                </a:ext>
              </a:extLst>
            </p:cNvPr>
            <p:cNvSpPr/>
            <p:nvPr/>
          </p:nvSpPr>
          <p:spPr>
            <a:xfrm>
              <a:off x="1009007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9" name="Oval 258">
              <a:extLst>
                <a:ext uri="{FF2B5EF4-FFF2-40B4-BE49-F238E27FC236}">
                  <a16:creationId xmlns:a16="http://schemas.microsoft.com/office/drawing/2014/main" id="{718CC070-519A-4511-A261-B5E765F776AA}"/>
                </a:ext>
              </a:extLst>
            </p:cNvPr>
            <p:cNvSpPr/>
            <p:nvPr/>
          </p:nvSpPr>
          <p:spPr>
            <a:xfrm>
              <a:off x="1022466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0" name="Oval 259">
              <a:extLst>
                <a:ext uri="{FF2B5EF4-FFF2-40B4-BE49-F238E27FC236}">
                  <a16:creationId xmlns:a16="http://schemas.microsoft.com/office/drawing/2014/main" id="{1E3C4EBE-12D9-4943-BA02-FA8C03CF44AC}"/>
                </a:ext>
              </a:extLst>
            </p:cNvPr>
            <p:cNvSpPr/>
            <p:nvPr/>
          </p:nvSpPr>
          <p:spPr>
            <a:xfrm>
              <a:off x="1035774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1" name="Oval 260">
              <a:extLst>
                <a:ext uri="{FF2B5EF4-FFF2-40B4-BE49-F238E27FC236}">
                  <a16:creationId xmlns:a16="http://schemas.microsoft.com/office/drawing/2014/main" id="{7F28FFF2-21E1-4A5E-AFFC-97A7B0C6622A}"/>
                </a:ext>
              </a:extLst>
            </p:cNvPr>
            <p:cNvSpPr/>
            <p:nvPr/>
          </p:nvSpPr>
          <p:spPr>
            <a:xfrm>
              <a:off x="1049234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2" name="Oval 261">
              <a:extLst>
                <a:ext uri="{FF2B5EF4-FFF2-40B4-BE49-F238E27FC236}">
                  <a16:creationId xmlns:a16="http://schemas.microsoft.com/office/drawing/2014/main" id="{473BACA2-7556-4F80-9E40-E07A3C7CDCB1}"/>
                </a:ext>
              </a:extLst>
            </p:cNvPr>
            <p:cNvSpPr/>
            <p:nvPr/>
          </p:nvSpPr>
          <p:spPr>
            <a:xfrm>
              <a:off x="1062693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3" name="Oval 262">
              <a:extLst>
                <a:ext uri="{FF2B5EF4-FFF2-40B4-BE49-F238E27FC236}">
                  <a16:creationId xmlns:a16="http://schemas.microsoft.com/office/drawing/2014/main" id="{0E24C188-C13B-4656-A88C-A731C8673765}"/>
                </a:ext>
              </a:extLst>
            </p:cNvPr>
            <p:cNvSpPr/>
            <p:nvPr/>
          </p:nvSpPr>
          <p:spPr>
            <a:xfrm>
              <a:off x="961416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4" name="Oval 263">
              <a:extLst>
                <a:ext uri="{FF2B5EF4-FFF2-40B4-BE49-F238E27FC236}">
                  <a16:creationId xmlns:a16="http://schemas.microsoft.com/office/drawing/2014/main" id="{EBB49358-F9F7-47E3-A31C-4771674FC03D}"/>
                </a:ext>
              </a:extLst>
            </p:cNvPr>
            <p:cNvSpPr/>
            <p:nvPr/>
          </p:nvSpPr>
          <p:spPr>
            <a:xfrm>
              <a:off x="9748760"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5" name="Oval 264">
              <a:extLst>
                <a:ext uri="{FF2B5EF4-FFF2-40B4-BE49-F238E27FC236}">
                  <a16:creationId xmlns:a16="http://schemas.microsoft.com/office/drawing/2014/main" id="{7EF685E1-92C4-4383-A394-BB84097EA495}"/>
                </a:ext>
              </a:extLst>
            </p:cNvPr>
            <p:cNvSpPr/>
            <p:nvPr/>
          </p:nvSpPr>
          <p:spPr>
            <a:xfrm>
              <a:off x="9881845"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6" name="Oval 265">
              <a:extLst>
                <a:ext uri="{FF2B5EF4-FFF2-40B4-BE49-F238E27FC236}">
                  <a16:creationId xmlns:a16="http://schemas.microsoft.com/office/drawing/2014/main" id="{646DE3F6-59BF-4F21-B174-C51111A1E691}"/>
                </a:ext>
              </a:extLst>
            </p:cNvPr>
            <p:cNvSpPr/>
            <p:nvPr/>
          </p:nvSpPr>
          <p:spPr>
            <a:xfrm>
              <a:off x="1001643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7" name="Oval 266">
              <a:extLst>
                <a:ext uri="{FF2B5EF4-FFF2-40B4-BE49-F238E27FC236}">
                  <a16:creationId xmlns:a16="http://schemas.microsoft.com/office/drawing/2014/main" id="{01CFB9C9-BD7C-4950-A134-E313E32708D8}"/>
                </a:ext>
              </a:extLst>
            </p:cNvPr>
            <p:cNvSpPr/>
            <p:nvPr/>
          </p:nvSpPr>
          <p:spPr>
            <a:xfrm>
              <a:off x="10151031"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8" name="Oval 267">
              <a:extLst>
                <a:ext uri="{FF2B5EF4-FFF2-40B4-BE49-F238E27FC236}">
                  <a16:creationId xmlns:a16="http://schemas.microsoft.com/office/drawing/2014/main" id="{CD8F69C5-CC13-4B0C-9CAA-D19D203A7D7D}"/>
                </a:ext>
              </a:extLst>
            </p:cNvPr>
            <p:cNvSpPr/>
            <p:nvPr/>
          </p:nvSpPr>
          <p:spPr>
            <a:xfrm>
              <a:off x="10285624"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9" name="Flowchart: Magnetic Disk 268">
              <a:extLst>
                <a:ext uri="{FF2B5EF4-FFF2-40B4-BE49-F238E27FC236}">
                  <a16:creationId xmlns:a16="http://schemas.microsoft.com/office/drawing/2014/main" id="{EED1C621-0FBA-4683-BCD0-D90DB179E231}"/>
                </a:ext>
              </a:extLst>
            </p:cNvPr>
            <p:cNvSpPr/>
            <p:nvPr/>
          </p:nvSpPr>
          <p:spPr>
            <a:xfrm>
              <a:off x="9168046" y="2310115"/>
              <a:ext cx="1726080" cy="248843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3" name="Rectangle 272">
              <a:extLst>
                <a:ext uri="{FF2B5EF4-FFF2-40B4-BE49-F238E27FC236}">
                  <a16:creationId xmlns:a16="http://schemas.microsoft.com/office/drawing/2014/main" id="{BFBA3929-3149-48BF-9E2D-63B2084C2466}"/>
                </a:ext>
              </a:extLst>
            </p:cNvPr>
            <p:cNvSpPr/>
            <p:nvPr/>
          </p:nvSpPr>
          <p:spPr>
            <a:xfrm>
              <a:off x="8952126" y="3045794"/>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274" name="Graphic 195">
              <a:extLst>
                <a:ext uri="{FF2B5EF4-FFF2-40B4-BE49-F238E27FC236}">
                  <a16:creationId xmlns:a16="http://schemas.microsoft.com/office/drawing/2014/main" id="{1F3D823F-7937-4BDA-B047-9C2C1B36073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88702" y="3082370"/>
              <a:ext cx="365760" cy="365760"/>
            </a:xfrm>
            <a:prstGeom prst="rect">
              <a:avLst/>
            </a:prstGeom>
          </p:spPr>
        </p:pic>
        <p:sp>
          <p:nvSpPr>
            <p:cNvPr id="201" name="Oval 200">
              <a:extLst>
                <a:ext uri="{FF2B5EF4-FFF2-40B4-BE49-F238E27FC236}">
                  <a16:creationId xmlns:a16="http://schemas.microsoft.com/office/drawing/2014/main" id="{20FB8BD7-1E16-43F5-9EFF-780F4436F87E}"/>
                </a:ext>
              </a:extLst>
            </p:cNvPr>
            <p:cNvSpPr/>
            <p:nvPr/>
          </p:nvSpPr>
          <p:spPr>
            <a:xfrm>
              <a:off x="9218904"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2" name="Oval 201">
              <a:extLst>
                <a:ext uri="{FF2B5EF4-FFF2-40B4-BE49-F238E27FC236}">
                  <a16:creationId xmlns:a16="http://schemas.microsoft.com/office/drawing/2014/main" id="{D8CB8FF3-3B7B-41BF-9009-8FA0E5EF47B2}"/>
                </a:ext>
              </a:extLst>
            </p:cNvPr>
            <p:cNvSpPr/>
            <p:nvPr/>
          </p:nvSpPr>
          <p:spPr>
            <a:xfrm>
              <a:off x="935349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3" name="Oval 202">
              <a:extLst>
                <a:ext uri="{FF2B5EF4-FFF2-40B4-BE49-F238E27FC236}">
                  <a16:creationId xmlns:a16="http://schemas.microsoft.com/office/drawing/2014/main" id="{12451730-9746-40CD-9E7A-1FF9A944B43B}"/>
                </a:ext>
              </a:extLst>
            </p:cNvPr>
            <p:cNvSpPr/>
            <p:nvPr/>
          </p:nvSpPr>
          <p:spPr>
            <a:xfrm>
              <a:off x="948809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4" name="Oval 203">
              <a:extLst>
                <a:ext uri="{FF2B5EF4-FFF2-40B4-BE49-F238E27FC236}">
                  <a16:creationId xmlns:a16="http://schemas.microsoft.com/office/drawing/2014/main" id="{4382BBF5-0B70-4F73-9975-9E21C104E042}"/>
                </a:ext>
              </a:extLst>
            </p:cNvPr>
            <p:cNvSpPr/>
            <p:nvPr/>
          </p:nvSpPr>
          <p:spPr>
            <a:xfrm>
              <a:off x="962268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5" name="Oval 204">
              <a:extLst>
                <a:ext uri="{FF2B5EF4-FFF2-40B4-BE49-F238E27FC236}">
                  <a16:creationId xmlns:a16="http://schemas.microsoft.com/office/drawing/2014/main" id="{386F2090-9C49-4006-A08C-3D2CBC09CBD6}"/>
                </a:ext>
              </a:extLst>
            </p:cNvPr>
            <p:cNvSpPr/>
            <p:nvPr/>
          </p:nvSpPr>
          <p:spPr>
            <a:xfrm>
              <a:off x="9755768"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6" name="Oval 205">
              <a:extLst>
                <a:ext uri="{FF2B5EF4-FFF2-40B4-BE49-F238E27FC236}">
                  <a16:creationId xmlns:a16="http://schemas.microsoft.com/office/drawing/2014/main" id="{526F2042-83CF-4A78-81E6-7B3C39397162}"/>
                </a:ext>
              </a:extLst>
            </p:cNvPr>
            <p:cNvSpPr/>
            <p:nvPr/>
          </p:nvSpPr>
          <p:spPr>
            <a:xfrm>
              <a:off x="9890361"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7" name="Oval 206">
              <a:extLst>
                <a:ext uri="{FF2B5EF4-FFF2-40B4-BE49-F238E27FC236}">
                  <a16:creationId xmlns:a16="http://schemas.microsoft.com/office/drawing/2014/main" id="{C2331FC1-516A-4309-A8D0-4482089997CF}"/>
                </a:ext>
              </a:extLst>
            </p:cNvPr>
            <p:cNvSpPr/>
            <p:nvPr/>
          </p:nvSpPr>
          <p:spPr>
            <a:xfrm>
              <a:off x="1002495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8" name="Oval 207">
              <a:extLst>
                <a:ext uri="{FF2B5EF4-FFF2-40B4-BE49-F238E27FC236}">
                  <a16:creationId xmlns:a16="http://schemas.microsoft.com/office/drawing/2014/main" id="{5B30B41E-75BE-4D2E-AB73-DA4140DE1A27}"/>
                </a:ext>
              </a:extLst>
            </p:cNvPr>
            <p:cNvSpPr/>
            <p:nvPr/>
          </p:nvSpPr>
          <p:spPr>
            <a:xfrm>
              <a:off x="1015954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9" name="Oval 208">
              <a:extLst>
                <a:ext uri="{FF2B5EF4-FFF2-40B4-BE49-F238E27FC236}">
                  <a16:creationId xmlns:a16="http://schemas.microsoft.com/office/drawing/2014/main" id="{E36C1201-0C00-4F83-AF8F-A6C82BE4F731}"/>
                </a:ext>
              </a:extLst>
            </p:cNvPr>
            <p:cNvSpPr/>
            <p:nvPr/>
          </p:nvSpPr>
          <p:spPr>
            <a:xfrm>
              <a:off x="10292631"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0" name="Oval 209">
              <a:extLst>
                <a:ext uri="{FF2B5EF4-FFF2-40B4-BE49-F238E27FC236}">
                  <a16:creationId xmlns:a16="http://schemas.microsoft.com/office/drawing/2014/main" id="{D43E9608-A1BE-41E8-B0D5-8E0057E60FAA}"/>
                </a:ext>
              </a:extLst>
            </p:cNvPr>
            <p:cNvSpPr/>
            <p:nvPr/>
          </p:nvSpPr>
          <p:spPr>
            <a:xfrm>
              <a:off x="1042722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1" name="Oval 210">
              <a:extLst>
                <a:ext uri="{FF2B5EF4-FFF2-40B4-BE49-F238E27FC236}">
                  <a16:creationId xmlns:a16="http://schemas.microsoft.com/office/drawing/2014/main" id="{A7DA2C05-9B40-4405-A54B-024AC8C2D891}"/>
                </a:ext>
              </a:extLst>
            </p:cNvPr>
            <p:cNvSpPr/>
            <p:nvPr/>
          </p:nvSpPr>
          <p:spPr>
            <a:xfrm>
              <a:off x="1056181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2" name="Oval 211">
              <a:extLst>
                <a:ext uri="{FF2B5EF4-FFF2-40B4-BE49-F238E27FC236}">
                  <a16:creationId xmlns:a16="http://schemas.microsoft.com/office/drawing/2014/main" id="{65B8F821-BE4D-47EE-9633-E6B57EAE881F}"/>
                </a:ext>
              </a:extLst>
            </p:cNvPr>
            <p:cNvSpPr/>
            <p:nvPr/>
          </p:nvSpPr>
          <p:spPr>
            <a:xfrm>
              <a:off x="1069641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7" name="Title 6">
            <a:extLst>
              <a:ext uri="{FF2B5EF4-FFF2-40B4-BE49-F238E27FC236}">
                <a16:creationId xmlns:a16="http://schemas.microsoft.com/office/drawing/2014/main" id="{5D52CCCB-7872-41A2-BEDC-8A0679D52632}"/>
              </a:ext>
            </a:extLst>
          </p:cNvPr>
          <p:cNvSpPr>
            <a:spLocks noGrp="1"/>
          </p:cNvSpPr>
          <p:nvPr>
            <p:ph type="title"/>
          </p:nvPr>
        </p:nvSpPr>
        <p:spPr>
          <a:xfrm>
            <a:off x="2561900" y="289959"/>
            <a:ext cx="11655840" cy="1107996"/>
          </a:xfrm>
        </p:spPr>
        <p:txBody>
          <a:bodyPr/>
          <a:lstStyle/>
          <a:p>
            <a:r>
              <a:rPr lang="en-US"/>
              <a:t>Automation of </a:t>
            </a:r>
            <a:r>
              <a:rPr lang="en-US">
                <a:gradFill>
                  <a:gsLst>
                    <a:gs pos="1250">
                      <a:schemeClr val="tx2"/>
                    </a:gs>
                    <a:gs pos="100000">
                      <a:schemeClr val="tx2"/>
                    </a:gs>
                  </a:gsLst>
                  <a:lin ang="5400000" scaled="0"/>
                </a:gradFill>
              </a:rPr>
              <a:t>scheduled</a:t>
            </a:r>
            <a:r>
              <a:rPr lang="en-US"/>
              <a:t> tasks</a:t>
            </a:r>
            <a:br>
              <a:rPr lang="en-US"/>
            </a:br>
            <a:endParaRPr lang="en-US"/>
          </a:p>
        </p:txBody>
      </p:sp>
    </p:spTree>
    <p:extLst>
      <p:ext uri="{BB962C8B-B14F-4D97-AF65-F5344CB8AC3E}">
        <p14:creationId xmlns:p14="http://schemas.microsoft.com/office/powerpoint/2010/main" val="20532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room&#10;&#10;Description generated with high confidence">
            <a:extLst>
              <a:ext uri="{FF2B5EF4-FFF2-40B4-BE49-F238E27FC236}">
                <a16:creationId xmlns:a16="http://schemas.microsoft.com/office/drawing/2014/main" id="{F7FD7DA6-EDF2-45F1-A165-B0C9E44A53D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 y="487"/>
            <a:ext cx="2260537" cy="6857027"/>
          </a:xfrm>
          <a:prstGeom prst="rect">
            <a:avLst/>
          </a:prstGeom>
        </p:spPr>
      </p:pic>
      <p:sp>
        <p:nvSpPr>
          <p:cNvPr id="104" name="Rectangle 103">
            <a:extLst>
              <a:ext uri="{FF2B5EF4-FFF2-40B4-BE49-F238E27FC236}">
                <a16:creationId xmlns:a16="http://schemas.microsoft.com/office/drawing/2014/main" id="{464A6F5B-981F-4808-BE26-BA1B00A80C28}"/>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BA49773-81AF-4838-AB4D-0ACD6E39B43A}"/>
              </a:ext>
            </a:extLst>
          </p:cNvPr>
          <p:cNvSpPr txBox="1"/>
          <p:nvPr/>
        </p:nvSpPr>
        <p:spPr>
          <a:xfrm>
            <a:off x="3785976" y="4626002"/>
            <a:ext cx="1183909"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Issue created in GitHub…</a:t>
            </a:r>
          </a:p>
        </p:txBody>
      </p:sp>
      <p:sp>
        <p:nvSpPr>
          <p:cNvPr id="56" name="TextBox 55">
            <a:extLst>
              <a:ext uri="{FF2B5EF4-FFF2-40B4-BE49-F238E27FC236}">
                <a16:creationId xmlns:a16="http://schemas.microsoft.com/office/drawing/2014/main" id="{B3FC26E6-DBD6-4E96-93BA-124390EC181E}"/>
              </a:ext>
            </a:extLst>
          </p:cNvPr>
          <p:cNvSpPr txBox="1"/>
          <p:nvPr/>
        </p:nvSpPr>
        <p:spPr>
          <a:xfrm>
            <a:off x="7741989" y="4616738"/>
            <a:ext cx="183232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is processed by a function…</a:t>
            </a:r>
          </a:p>
        </p:txBody>
      </p:sp>
      <p:sp>
        <p:nvSpPr>
          <p:cNvPr id="57" name="TextBox 56">
            <a:extLst>
              <a:ext uri="{FF2B5EF4-FFF2-40B4-BE49-F238E27FC236}">
                <a16:creationId xmlns:a16="http://schemas.microsoft.com/office/drawing/2014/main" id="{4EFE9C0B-8C03-4967-9119-C524594F33B3}"/>
              </a:ext>
            </a:extLst>
          </p:cNvPr>
          <p:cNvSpPr txBox="1"/>
          <p:nvPr/>
        </p:nvSpPr>
        <p:spPr>
          <a:xfrm>
            <a:off x="10164948" y="4626002"/>
            <a:ext cx="175781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…by posting the issue details to Slack</a:t>
            </a:r>
          </a:p>
        </p:txBody>
      </p:sp>
      <p:sp>
        <p:nvSpPr>
          <p:cNvPr id="59" name="Rectangle 58">
            <a:extLst>
              <a:ext uri="{FF2B5EF4-FFF2-40B4-BE49-F238E27FC236}">
                <a16:creationId xmlns:a16="http://schemas.microsoft.com/office/drawing/2014/main" id="{17302EE3-4FDD-4471-93D2-B9D0C8D61F73}"/>
              </a:ext>
            </a:extLst>
          </p:cNvPr>
          <p:cNvSpPr/>
          <p:nvPr/>
        </p:nvSpPr>
        <p:spPr>
          <a:xfrm>
            <a:off x="3085158" y="2654979"/>
            <a:ext cx="2569938" cy="1535565"/>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60" name="Straight Connector 59">
            <a:extLst>
              <a:ext uri="{FF2B5EF4-FFF2-40B4-BE49-F238E27FC236}">
                <a16:creationId xmlns:a16="http://schemas.microsoft.com/office/drawing/2014/main" id="{88D5EEDB-3FD8-4DE3-A298-4512A9ADC9A9}"/>
              </a:ext>
            </a:extLst>
          </p:cNvPr>
          <p:cNvCxnSpPr/>
          <p:nvPr/>
        </p:nvCxnSpPr>
        <p:spPr>
          <a:xfrm>
            <a:off x="2816043" y="4495787"/>
            <a:ext cx="3107690"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B9B0385F-891C-4FFE-8497-3E7926B78546}"/>
              </a:ext>
            </a:extLst>
          </p:cNvPr>
          <p:cNvGrpSpPr/>
          <p:nvPr/>
        </p:nvGrpSpPr>
        <p:grpSpPr>
          <a:xfrm>
            <a:off x="2835686" y="2399736"/>
            <a:ext cx="511855" cy="511855"/>
            <a:chOff x="4707081" y="3127173"/>
            <a:chExt cx="438912" cy="438912"/>
          </a:xfrm>
        </p:grpSpPr>
        <p:sp>
          <p:nvSpPr>
            <p:cNvPr id="102" name="Rectangle 101">
              <a:extLst>
                <a:ext uri="{FF2B5EF4-FFF2-40B4-BE49-F238E27FC236}">
                  <a16:creationId xmlns:a16="http://schemas.microsoft.com/office/drawing/2014/main" id="{C9BE67CB-6393-4013-A106-24FD230BADA2}"/>
                </a:ext>
              </a:extLst>
            </p:cNvPr>
            <p:cNvSpPr/>
            <p:nvPr/>
          </p:nvSpPr>
          <p:spPr>
            <a:xfrm>
              <a:off x="4707081" y="312717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103" name="Graphic 4">
              <a:extLst>
                <a:ext uri="{FF2B5EF4-FFF2-40B4-BE49-F238E27FC236}">
                  <a16:creationId xmlns:a16="http://schemas.microsoft.com/office/drawing/2014/main" id="{9C1BD983-2844-4E35-A8F6-F178E9BC542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3657" y="3163749"/>
              <a:ext cx="365760" cy="365760"/>
            </a:xfrm>
            <a:prstGeom prst="rect">
              <a:avLst/>
            </a:prstGeom>
          </p:spPr>
        </p:pic>
      </p:grpSp>
      <p:grpSp>
        <p:nvGrpSpPr>
          <p:cNvPr id="62" name="Group 61">
            <a:extLst>
              <a:ext uri="{FF2B5EF4-FFF2-40B4-BE49-F238E27FC236}">
                <a16:creationId xmlns:a16="http://schemas.microsoft.com/office/drawing/2014/main" id="{456B29CA-5C87-4B1C-B893-D46B9EF3A955}"/>
              </a:ext>
            </a:extLst>
          </p:cNvPr>
          <p:cNvGrpSpPr/>
          <p:nvPr/>
        </p:nvGrpSpPr>
        <p:grpSpPr>
          <a:xfrm>
            <a:off x="4023559" y="3076193"/>
            <a:ext cx="693137" cy="693137"/>
            <a:chOff x="17424571" y="5002114"/>
            <a:chExt cx="535082" cy="534943"/>
          </a:xfrm>
          <a:solidFill>
            <a:srgbClr val="3955A3"/>
          </a:solidFill>
        </p:grpSpPr>
        <p:sp>
          <p:nvSpPr>
            <p:cNvPr id="99" name="Freeform 101">
              <a:extLst>
                <a:ext uri="{FF2B5EF4-FFF2-40B4-BE49-F238E27FC236}">
                  <a16:creationId xmlns:a16="http://schemas.microsoft.com/office/drawing/2014/main" id="{5F4A2A3C-8F48-4E9F-B6C0-31953A65FC2C}"/>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100" name="Freeform 102">
              <a:extLst>
                <a:ext uri="{FF2B5EF4-FFF2-40B4-BE49-F238E27FC236}">
                  <a16:creationId xmlns:a16="http://schemas.microsoft.com/office/drawing/2014/main" id="{4710560D-0D48-4F72-B726-D2CC7BFAC29E}"/>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101" name="Rectangle 100">
              <a:extLst>
                <a:ext uri="{FF2B5EF4-FFF2-40B4-BE49-F238E27FC236}">
                  <a16:creationId xmlns:a16="http://schemas.microsoft.com/office/drawing/2014/main" id="{52A75595-A704-4540-819D-4FF7634CE951}"/>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sp>
        <p:nvSpPr>
          <p:cNvPr id="63" name="Rectangle: Rounded Corners 62">
            <a:extLst>
              <a:ext uri="{FF2B5EF4-FFF2-40B4-BE49-F238E27FC236}">
                <a16:creationId xmlns:a16="http://schemas.microsoft.com/office/drawing/2014/main" id="{55E06E55-CB2A-4BDB-A9BE-D42B18E0C89F}"/>
              </a:ext>
            </a:extLst>
          </p:cNvPr>
          <p:cNvSpPr/>
          <p:nvPr/>
        </p:nvSpPr>
        <p:spPr>
          <a:xfrm>
            <a:off x="7962586" y="2771518"/>
            <a:ext cx="1290301" cy="1285140"/>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65" name="Straight Arrow Connector 64">
            <a:extLst>
              <a:ext uri="{FF2B5EF4-FFF2-40B4-BE49-F238E27FC236}">
                <a16:creationId xmlns:a16="http://schemas.microsoft.com/office/drawing/2014/main" id="{763999C2-578A-4FA9-A435-DBCA1F66C145}"/>
              </a:ext>
            </a:extLst>
          </p:cNvPr>
          <p:cNvCxnSpPr>
            <a:cxnSpLocks/>
          </p:cNvCxnSpPr>
          <p:nvPr/>
        </p:nvCxnSpPr>
        <p:spPr>
          <a:xfrm>
            <a:off x="5846464" y="3422761"/>
            <a:ext cx="1941227"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BEAD3E76-2DCD-4D63-A7CF-F25AC560BA62}"/>
              </a:ext>
            </a:extLst>
          </p:cNvPr>
          <p:cNvGrpSpPr/>
          <p:nvPr/>
        </p:nvGrpSpPr>
        <p:grpSpPr>
          <a:xfrm>
            <a:off x="8261168" y="3067519"/>
            <a:ext cx="693137" cy="693137"/>
            <a:chOff x="17424571" y="5002114"/>
            <a:chExt cx="535082" cy="534943"/>
          </a:xfrm>
          <a:solidFill>
            <a:srgbClr val="3955A3"/>
          </a:solidFill>
        </p:grpSpPr>
        <p:sp>
          <p:nvSpPr>
            <p:cNvPr id="94" name="Freeform 101">
              <a:extLst>
                <a:ext uri="{FF2B5EF4-FFF2-40B4-BE49-F238E27FC236}">
                  <a16:creationId xmlns:a16="http://schemas.microsoft.com/office/drawing/2014/main" id="{86E29C85-3611-407B-9DA1-F3E92A59F187}"/>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95" name="Freeform 102">
              <a:extLst>
                <a:ext uri="{FF2B5EF4-FFF2-40B4-BE49-F238E27FC236}">
                  <a16:creationId xmlns:a16="http://schemas.microsoft.com/office/drawing/2014/main" id="{737F640F-5CC2-404B-A86F-691B8B593502}"/>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96" name="Rectangle 95">
              <a:extLst>
                <a:ext uri="{FF2B5EF4-FFF2-40B4-BE49-F238E27FC236}">
                  <a16:creationId xmlns:a16="http://schemas.microsoft.com/office/drawing/2014/main" id="{901010BD-B3AD-435C-B040-725FA1E5D18B}"/>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sp>
        <p:nvSpPr>
          <p:cNvPr id="67" name="Rectangle 66">
            <a:extLst>
              <a:ext uri="{FF2B5EF4-FFF2-40B4-BE49-F238E27FC236}">
                <a16:creationId xmlns:a16="http://schemas.microsoft.com/office/drawing/2014/main" id="{4AB2D198-790F-48E6-A3AD-803F8C932CDD}"/>
              </a:ext>
            </a:extLst>
          </p:cNvPr>
          <p:cNvSpPr/>
          <p:nvPr/>
        </p:nvSpPr>
        <p:spPr>
          <a:xfrm>
            <a:off x="10171371" y="2654979"/>
            <a:ext cx="417264" cy="1840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8" name="Rectangle 67">
            <a:extLst>
              <a:ext uri="{FF2B5EF4-FFF2-40B4-BE49-F238E27FC236}">
                <a16:creationId xmlns:a16="http://schemas.microsoft.com/office/drawing/2014/main" id="{081D453C-0B95-41B3-A7BC-BC53A84E8DC4}"/>
              </a:ext>
            </a:extLst>
          </p:cNvPr>
          <p:cNvSpPr/>
          <p:nvPr/>
        </p:nvSpPr>
        <p:spPr>
          <a:xfrm>
            <a:off x="10171370" y="2654979"/>
            <a:ext cx="1514546" cy="1840805"/>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9" name="Rectangle: Rounded Corners 68">
            <a:extLst>
              <a:ext uri="{FF2B5EF4-FFF2-40B4-BE49-F238E27FC236}">
                <a16:creationId xmlns:a16="http://schemas.microsoft.com/office/drawing/2014/main" id="{5A7C1D3B-56AD-4E87-A645-7A96558AD0F5}"/>
              </a:ext>
            </a:extLst>
          </p:cNvPr>
          <p:cNvSpPr/>
          <p:nvPr/>
        </p:nvSpPr>
        <p:spPr>
          <a:xfrm>
            <a:off x="10672266" y="3504467"/>
            <a:ext cx="300989" cy="300989"/>
          </a:xfrm>
          <a:prstGeom prst="roundRect">
            <a:avLst/>
          </a:prstGeom>
          <a:solidFill>
            <a:srgbClr val="EEB6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70" name="Group 69">
            <a:extLst>
              <a:ext uri="{FF2B5EF4-FFF2-40B4-BE49-F238E27FC236}">
                <a16:creationId xmlns:a16="http://schemas.microsoft.com/office/drawing/2014/main" id="{17044074-B7DF-4728-AFD2-87A26BB30119}"/>
              </a:ext>
            </a:extLst>
          </p:cNvPr>
          <p:cNvGrpSpPr/>
          <p:nvPr/>
        </p:nvGrpSpPr>
        <p:grpSpPr>
          <a:xfrm>
            <a:off x="10672267" y="3029217"/>
            <a:ext cx="862835" cy="300989"/>
            <a:chOff x="8486845" y="3379018"/>
            <a:chExt cx="739875" cy="258096"/>
          </a:xfrm>
        </p:grpSpPr>
        <p:sp>
          <p:nvSpPr>
            <p:cNvPr id="89" name="Rectangle: Rounded Corners 88">
              <a:extLst>
                <a:ext uri="{FF2B5EF4-FFF2-40B4-BE49-F238E27FC236}">
                  <a16:creationId xmlns:a16="http://schemas.microsoft.com/office/drawing/2014/main" id="{58F54B9A-8BDA-40E6-BE45-6AAAA355BA97}"/>
                </a:ext>
              </a:extLst>
            </p:cNvPr>
            <p:cNvSpPr/>
            <p:nvPr/>
          </p:nvSpPr>
          <p:spPr>
            <a:xfrm>
              <a:off x="8486845" y="3379018"/>
              <a:ext cx="258096" cy="258096"/>
            </a:xfrm>
            <a:prstGeom prst="roundRect">
              <a:avLst/>
            </a:prstGeom>
            <a:solidFill>
              <a:srgbClr val="57C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90" name="Group 89">
              <a:extLst>
                <a:ext uri="{FF2B5EF4-FFF2-40B4-BE49-F238E27FC236}">
                  <a16:creationId xmlns:a16="http://schemas.microsoft.com/office/drawing/2014/main" id="{575B49A9-08D2-45B5-97C0-8C3AD0D2492B}"/>
                </a:ext>
              </a:extLst>
            </p:cNvPr>
            <p:cNvGrpSpPr/>
            <p:nvPr/>
          </p:nvGrpSpPr>
          <p:grpSpPr>
            <a:xfrm>
              <a:off x="8799016" y="3429001"/>
              <a:ext cx="427704" cy="149946"/>
              <a:chOff x="8878528" y="3429001"/>
              <a:chExt cx="427704" cy="149946"/>
            </a:xfrm>
          </p:grpSpPr>
          <p:cxnSp>
            <p:nvCxnSpPr>
              <p:cNvPr id="91" name="Straight Connector 90">
                <a:extLst>
                  <a:ext uri="{FF2B5EF4-FFF2-40B4-BE49-F238E27FC236}">
                    <a16:creationId xmlns:a16="http://schemas.microsoft.com/office/drawing/2014/main" id="{634D3841-12CD-4931-99D0-7BFD480BDE4C}"/>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A7CDD38-7C45-4F45-855C-EE0319239C99}"/>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BC26945-8D99-416C-A366-FE0DE64A2D88}"/>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74BC5B49-0770-4A7D-844B-5CEDFAF6CC25}"/>
              </a:ext>
            </a:extLst>
          </p:cNvPr>
          <p:cNvGrpSpPr/>
          <p:nvPr/>
        </p:nvGrpSpPr>
        <p:grpSpPr>
          <a:xfrm>
            <a:off x="10672267" y="3979718"/>
            <a:ext cx="862835" cy="300989"/>
            <a:chOff x="8486845" y="4303250"/>
            <a:chExt cx="739875" cy="258096"/>
          </a:xfrm>
        </p:grpSpPr>
        <p:sp>
          <p:nvSpPr>
            <p:cNvPr id="84" name="Rectangle: Rounded Corners 83">
              <a:extLst>
                <a:ext uri="{FF2B5EF4-FFF2-40B4-BE49-F238E27FC236}">
                  <a16:creationId xmlns:a16="http://schemas.microsoft.com/office/drawing/2014/main" id="{57BF97DA-3966-4F66-AF20-40EA775A3698}"/>
                </a:ext>
              </a:extLst>
            </p:cNvPr>
            <p:cNvSpPr/>
            <p:nvPr/>
          </p:nvSpPr>
          <p:spPr>
            <a:xfrm>
              <a:off x="8486845" y="4303250"/>
              <a:ext cx="258096" cy="258096"/>
            </a:xfrm>
            <a:prstGeom prst="roundRect">
              <a:avLst/>
            </a:prstGeom>
            <a:solidFill>
              <a:srgbClr val="82D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85" name="Group 84">
              <a:extLst>
                <a:ext uri="{FF2B5EF4-FFF2-40B4-BE49-F238E27FC236}">
                  <a16:creationId xmlns:a16="http://schemas.microsoft.com/office/drawing/2014/main" id="{DB0D99BA-44DE-422E-B0CA-BAB99A54AC9C}"/>
                </a:ext>
              </a:extLst>
            </p:cNvPr>
            <p:cNvGrpSpPr/>
            <p:nvPr/>
          </p:nvGrpSpPr>
          <p:grpSpPr>
            <a:xfrm>
              <a:off x="8799016" y="4359782"/>
              <a:ext cx="427704" cy="149946"/>
              <a:chOff x="8878528" y="3429001"/>
              <a:chExt cx="427704" cy="149946"/>
            </a:xfrm>
          </p:grpSpPr>
          <p:cxnSp>
            <p:nvCxnSpPr>
              <p:cNvPr id="86" name="Straight Connector 85">
                <a:extLst>
                  <a:ext uri="{FF2B5EF4-FFF2-40B4-BE49-F238E27FC236}">
                    <a16:creationId xmlns:a16="http://schemas.microsoft.com/office/drawing/2014/main" id="{6500E329-8F91-4C63-8F32-C7B5B1DB5315}"/>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2DB6D57-2EBC-4D73-88AE-953861CFAE52}"/>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67FFD8F-EAE5-4AF4-99CB-71E336C1EDB5}"/>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B693CDD1-C805-4314-A357-C3C27BB0AFB3}"/>
              </a:ext>
            </a:extLst>
          </p:cNvPr>
          <p:cNvGrpSpPr/>
          <p:nvPr/>
        </p:nvGrpSpPr>
        <p:grpSpPr>
          <a:xfrm>
            <a:off x="11083412" y="3444977"/>
            <a:ext cx="418440" cy="418440"/>
            <a:chOff x="17424571" y="5002114"/>
            <a:chExt cx="535082" cy="534943"/>
          </a:xfrm>
          <a:solidFill>
            <a:srgbClr val="3955A3"/>
          </a:solidFill>
        </p:grpSpPr>
        <p:sp>
          <p:nvSpPr>
            <p:cNvPr id="81" name="Freeform 101">
              <a:extLst>
                <a:ext uri="{FF2B5EF4-FFF2-40B4-BE49-F238E27FC236}">
                  <a16:creationId xmlns:a16="http://schemas.microsoft.com/office/drawing/2014/main" id="{92D03BA4-8721-4395-8EB0-8AC16D625A79}"/>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82" name="Freeform 102">
              <a:extLst>
                <a:ext uri="{FF2B5EF4-FFF2-40B4-BE49-F238E27FC236}">
                  <a16:creationId xmlns:a16="http://schemas.microsoft.com/office/drawing/2014/main" id="{6A54FA13-B787-47FD-BF85-1F49EAFD111F}"/>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83" name="Rectangle 82">
              <a:extLst>
                <a:ext uri="{FF2B5EF4-FFF2-40B4-BE49-F238E27FC236}">
                  <a16:creationId xmlns:a16="http://schemas.microsoft.com/office/drawing/2014/main" id="{9F1A20D4-A529-4B75-9D53-F1980232B771}"/>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cxnSp>
        <p:nvCxnSpPr>
          <p:cNvPr id="73" name="Straight Arrow Connector 72">
            <a:extLst>
              <a:ext uri="{FF2B5EF4-FFF2-40B4-BE49-F238E27FC236}">
                <a16:creationId xmlns:a16="http://schemas.microsoft.com/office/drawing/2014/main" id="{212F3B99-DBA5-4E24-9237-79C04C33FD3A}"/>
              </a:ext>
            </a:extLst>
          </p:cNvPr>
          <p:cNvCxnSpPr>
            <a:cxnSpLocks/>
          </p:cNvCxnSpPr>
          <p:nvPr/>
        </p:nvCxnSpPr>
        <p:spPr>
          <a:xfrm>
            <a:off x="9431137" y="3422762"/>
            <a:ext cx="416265" cy="1238"/>
          </a:xfrm>
          <a:prstGeom prst="straightConnector1">
            <a:avLst/>
          </a:prstGeom>
          <a:ln w="12700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DAC88230-4148-4002-9235-07E46928EF4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06787" y="2453579"/>
            <a:ext cx="1305204" cy="426546"/>
          </a:xfrm>
          <a:prstGeom prst="rect">
            <a:avLst/>
          </a:prstGeom>
        </p:spPr>
      </p:pic>
      <p:sp>
        <p:nvSpPr>
          <p:cNvPr id="75" name="Rectangle 74">
            <a:extLst>
              <a:ext uri="{FF2B5EF4-FFF2-40B4-BE49-F238E27FC236}">
                <a16:creationId xmlns:a16="http://schemas.microsoft.com/office/drawing/2014/main" id="{1304087A-235A-4984-9C79-4EC5E0A49DDB}"/>
              </a:ext>
            </a:extLst>
          </p:cNvPr>
          <p:cNvSpPr/>
          <p:nvPr/>
        </p:nvSpPr>
        <p:spPr>
          <a:xfrm>
            <a:off x="6512963" y="3137973"/>
            <a:ext cx="550928" cy="5509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76" name="Group 75">
            <a:extLst>
              <a:ext uri="{FF2B5EF4-FFF2-40B4-BE49-F238E27FC236}">
                <a16:creationId xmlns:a16="http://schemas.microsoft.com/office/drawing/2014/main" id="{9706BA27-5E4D-4E26-854B-995E69BA1102}"/>
              </a:ext>
            </a:extLst>
          </p:cNvPr>
          <p:cNvGrpSpPr/>
          <p:nvPr/>
        </p:nvGrpSpPr>
        <p:grpSpPr>
          <a:xfrm>
            <a:off x="6606969" y="2893774"/>
            <a:ext cx="362916" cy="362916"/>
            <a:chOff x="17424571" y="5002114"/>
            <a:chExt cx="535082" cy="534943"/>
          </a:xfrm>
          <a:solidFill>
            <a:srgbClr val="3955A3"/>
          </a:solidFill>
        </p:grpSpPr>
        <p:sp>
          <p:nvSpPr>
            <p:cNvPr id="78" name="Freeform 101">
              <a:extLst>
                <a:ext uri="{FF2B5EF4-FFF2-40B4-BE49-F238E27FC236}">
                  <a16:creationId xmlns:a16="http://schemas.microsoft.com/office/drawing/2014/main" id="{52715514-2FB5-430C-954B-0628A422D67A}"/>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79" name="Freeform 102">
              <a:extLst>
                <a:ext uri="{FF2B5EF4-FFF2-40B4-BE49-F238E27FC236}">
                  <a16:creationId xmlns:a16="http://schemas.microsoft.com/office/drawing/2014/main" id="{9BBE1722-7E19-4865-92EE-E92B90BF87C9}"/>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80" name="Rectangle 79">
              <a:extLst>
                <a:ext uri="{FF2B5EF4-FFF2-40B4-BE49-F238E27FC236}">
                  <a16:creationId xmlns:a16="http://schemas.microsoft.com/office/drawing/2014/main" id="{E391452A-D77F-48E2-9C6D-897101485B96}"/>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pic>
        <p:nvPicPr>
          <p:cNvPr id="77" name="Graphic 76">
            <a:extLst>
              <a:ext uri="{FF2B5EF4-FFF2-40B4-BE49-F238E27FC236}">
                <a16:creationId xmlns:a16="http://schemas.microsoft.com/office/drawing/2014/main" id="{4549AA5C-E837-4A3C-85C1-3B778BF7594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73284" y="3212582"/>
            <a:ext cx="430284" cy="401710"/>
          </a:xfrm>
          <a:prstGeom prst="rect">
            <a:avLst/>
          </a:prstGeom>
        </p:spPr>
      </p:pic>
      <p:grpSp>
        <p:nvGrpSpPr>
          <p:cNvPr id="105" name="Group 104">
            <a:extLst>
              <a:ext uri="{FF2B5EF4-FFF2-40B4-BE49-F238E27FC236}">
                <a16:creationId xmlns:a16="http://schemas.microsoft.com/office/drawing/2014/main" id="{5EEC5091-99CA-40DA-8E50-C81018943033}"/>
              </a:ext>
            </a:extLst>
          </p:cNvPr>
          <p:cNvGrpSpPr/>
          <p:nvPr/>
        </p:nvGrpSpPr>
        <p:grpSpPr>
          <a:xfrm>
            <a:off x="113098" y="233613"/>
            <a:ext cx="1987481" cy="2221697"/>
            <a:chOff x="115365" y="4026777"/>
            <a:chExt cx="2027334" cy="2266247"/>
          </a:xfrm>
        </p:grpSpPr>
        <p:grpSp>
          <p:nvGrpSpPr>
            <p:cNvPr id="106" name="Group 105">
              <a:extLst>
                <a:ext uri="{FF2B5EF4-FFF2-40B4-BE49-F238E27FC236}">
                  <a16:creationId xmlns:a16="http://schemas.microsoft.com/office/drawing/2014/main" id="{962062F7-A9A2-4752-99B3-8E32EA069381}"/>
                </a:ext>
              </a:extLst>
            </p:cNvPr>
            <p:cNvGrpSpPr/>
            <p:nvPr/>
          </p:nvGrpSpPr>
          <p:grpSpPr>
            <a:xfrm>
              <a:off x="186276" y="4026777"/>
              <a:ext cx="1849756" cy="582401"/>
              <a:chOff x="205662" y="237801"/>
              <a:chExt cx="1849756" cy="582401"/>
            </a:xfrm>
          </p:grpSpPr>
          <p:sp>
            <p:nvSpPr>
              <p:cNvPr id="108" name="TextBox 107">
                <a:extLst>
                  <a:ext uri="{FF2B5EF4-FFF2-40B4-BE49-F238E27FC236}">
                    <a16:creationId xmlns:a16="http://schemas.microsoft.com/office/drawing/2014/main" id="{CD78E164-A496-4E2B-957C-AE2C9436E668}"/>
                  </a:ext>
                </a:extLst>
              </p:cNvPr>
              <p:cNvSpPr txBox="1"/>
              <p:nvPr/>
            </p:nvSpPr>
            <p:spPr>
              <a:xfrm>
                <a:off x="205662" y="237801"/>
                <a:ext cx="184975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09" name="Group 108">
                <a:extLst>
                  <a:ext uri="{FF2B5EF4-FFF2-40B4-BE49-F238E27FC236}">
                    <a16:creationId xmlns:a16="http://schemas.microsoft.com/office/drawing/2014/main" id="{84A4FEDC-0EBF-42B2-BBC3-1FD466D811A7}"/>
                  </a:ext>
                </a:extLst>
              </p:cNvPr>
              <p:cNvGrpSpPr/>
              <p:nvPr/>
            </p:nvGrpSpPr>
            <p:grpSpPr>
              <a:xfrm>
                <a:off x="211574" y="512425"/>
                <a:ext cx="1812591" cy="307777"/>
                <a:chOff x="255683" y="512425"/>
                <a:chExt cx="1812591" cy="307777"/>
              </a:xfrm>
            </p:grpSpPr>
            <p:sp>
              <p:nvSpPr>
                <p:cNvPr id="110" name="TextBox 109">
                  <a:extLst>
                    <a:ext uri="{FF2B5EF4-FFF2-40B4-BE49-F238E27FC236}">
                      <a16:creationId xmlns:a16="http://schemas.microsoft.com/office/drawing/2014/main" id="{969B6839-CEE7-4C0B-A702-5F7A0B06B0B2}"/>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Professional Services</a:t>
                  </a:r>
                </a:p>
              </p:txBody>
            </p:sp>
            <p:cxnSp>
              <p:nvCxnSpPr>
                <p:cNvPr id="111" name="Straight Connector 110">
                  <a:extLst>
                    <a:ext uri="{FF2B5EF4-FFF2-40B4-BE49-F238E27FC236}">
                      <a16:creationId xmlns:a16="http://schemas.microsoft.com/office/drawing/2014/main" id="{68FA3320-E77C-4D11-BD65-FCD85B9334C7}"/>
                    </a:ext>
                  </a:extLst>
                </p:cNvPr>
                <p:cNvCxnSpPr>
                  <a:cxnSpLocks/>
                </p:cNvCxnSpPr>
                <p:nvPr/>
              </p:nvCxnSpPr>
              <p:spPr>
                <a:xfrm>
                  <a:off x="255683" y="666313"/>
                  <a:ext cx="104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AF636BB-C478-494A-9094-186722BBEB55}"/>
                    </a:ext>
                  </a:extLst>
                </p:cNvPr>
                <p:cNvCxnSpPr>
                  <a:cxnSpLocks/>
                </p:cNvCxnSpPr>
                <p:nvPr/>
              </p:nvCxnSpPr>
              <p:spPr>
                <a:xfrm>
                  <a:off x="1967690" y="666313"/>
                  <a:ext cx="1005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07" name="TextBox 106">
              <a:extLst>
                <a:ext uri="{FF2B5EF4-FFF2-40B4-BE49-F238E27FC236}">
                  <a16:creationId xmlns:a16="http://schemas.microsoft.com/office/drawing/2014/main" id="{3829D43F-6794-4AFA-B069-379855BF7A21}"/>
                </a:ext>
              </a:extLst>
            </p:cNvPr>
            <p:cNvSpPr txBox="1"/>
            <p:nvPr/>
          </p:nvSpPr>
          <p:spPr>
            <a:xfrm>
              <a:off x="115365" y="4691169"/>
              <a:ext cx="2027334" cy="160185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SaaS solution provides extensibility through webhooks, which can be implemented through Functions, to automate certain workflows.</a:t>
              </a:r>
            </a:p>
          </p:txBody>
        </p:sp>
      </p:grpSp>
      <p:sp>
        <p:nvSpPr>
          <p:cNvPr id="113" name="TextBox 112">
            <a:extLst>
              <a:ext uri="{FF2B5EF4-FFF2-40B4-BE49-F238E27FC236}">
                <a16:creationId xmlns:a16="http://schemas.microsoft.com/office/drawing/2014/main" id="{DB5A1B47-6E9D-41BC-ADD7-4297C6703BBC}"/>
              </a:ext>
            </a:extLst>
          </p:cNvPr>
          <p:cNvSpPr txBox="1"/>
          <p:nvPr/>
        </p:nvSpPr>
        <p:spPr>
          <a:xfrm>
            <a:off x="5721665" y="4626002"/>
            <a:ext cx="213560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triggers a webhook call</a:t>
            </a:r>
          </a:p>
        </p:txBody>
      </p:sp>
      <p:sp>
        <p:nvSpPr>
          <p:cNvPr id="114" name="Isosceles Triangle 113">
            <a:extLst>
              <a:ext uri="{FF2B5EF4-FFF2-40B4-BE49-F238E27FC236}">
                <a16:creationId xmlns:a16="http://schemas.microsoft.com/office/drawing/2014/main" id="{CDDA5C2E-E74B-46F3-A347-D542B488B758}"/>
              </a:ext>
            </a:extLst>
          </p:cNvPr>
          <p:cNvSpPr/>
          <p:nvPr/>
        </p:nvSpPr>
        <p:spPr>
          <a:xfrm rot="5400000">
            <a:off x="9771408" y="3298988"/>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15" name="Group 114">
            <a:extLst>
              <a:ext uri="{FF2B5EF4-FFF2-40B4-BE49-F238E27FC236}">
                <a16:creationId xmlns:a16="http://schemas.microsoft.com/office/drawing/2014/main" id="{5173E138-F65A-403F-B6C7-87A780BE3489}"/>
              </a:ext>
            </a:extLst>
          </p:cNvPr>
          <p:cNvGrpSpPr/>
          <p:nvPr/>
        </p:nvGrpSpPr>
        <p:grpSpPr>
          <a:xfrm>
            <a:off x="7674086" y="2484471"/>
            <a:ext cx="580227" cy="576273"/>
            <a:chOff x="10257340" y="1680054"/>
            <a:chExt cx="394878" cy="392187"/>
          </a:xfrm>
        </p:grpSpPr>
        <p:sp>
          <p:nvSpPr>
            <p:cNvPr id="116" name="Rectangle 115">
              <a:extLst>
                <a:ext uri="{FF2B5EF4-FFF2-40B4-BE49-F238E27FC236}">
                  <a16:creationId xmlns:a16="http://schemas.microsoft.com/office/drawing/2014/main" id="{C9873BC8-6F64-40F6-8516-C5572255E517}"/>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17" name="Picture 116" descr="Image result for azure functions logo png">
              <a:extLst>
                <a:ext uri="{FF2B5EF4-FFF2-40B4-BE49-F238E27FC236}">
                  <a16:creationId xmlns:a16="http://schemas.microsoft.com/office/drawing/2014/main" id="{C1655C6A-E8AD-41D9-8B7A-8209B17A0A8A}"/>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AC42F3C4-091B-40BD-A0C0-81467387EBC6}"/>
              </a:ext>
            </a:extLst>
          </p:cNvPr>
          <p:cNvSpPr>
            <a:spLocks noGrp="1"/>
          </p:cNvSpPr>
          <p:nvPr>
            <p:ph type="title"/>
          </p:nvPr>
        </p:nvSpPr>
        <p:spPr>
          <a:xfrm>
            <a:off x="2561900" y="289959"/>
            <a:ext cx="11655840" cy="553998"/>
          </a:xfrm>
        </p:spPr>
        <p:txBody>
          <a:bodyPr/>
          <a:lstStyle/>
          <a:p>
            <a:r>
              <a:rPr lang="en-US">
                <a:gradFill>
                  <a:gsLst>
                    <a:gs pos="1250">
                      <a:schemeClr val="tx2"/>
                    </a:gs>
                    <a:gs pos="100000">
                      <a:schemeClr val="tx2"/>
                    </a:gs>
                  </a:gsLst>
                  <a:lin ang="5400000" scaled="0"/>
                </a:gradFill>
              </a:rPr>
              <a:t>Extending SaaS </a:t>
            </a:r>
            <a:r>
              <a:rPr lang="en-US"/>
              <a:t>applications</a:t>
            </a:r>
          </a:p>
        </p:txBody>
      </p:sp>
    </p:spTree>
    <p:extLst>
      <p:ext uri="{BB962C8B-B14F-4D97-AF65-F5344CB8AC3E}">
        <p14:creationId xmlns:p14="http://schemas.microsoft.com/office/powerpoint/2010/main" val="115094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A group of people sitting at a desk&#10;&#10;Description generated with very high confidence">
            <a:extLst>
              <a:ext uri="{FF2B5EF4-FFF2-40B4-BE49-F238E27FC236}">
                <a16:creationId xmlns:a16="http://schemas.microsoft.com/office/drawing/2014/main" id="{04EE6B9B-0275-4F97-A18C-17EFDBE0AD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 y="3978375"/>
            <a:ext cx="12192000" cy="2879140"/>
          </a:xfrm>
          <a:custGeom>
            <a:avLst/>
            <a:gdLst>
              <a:gd name="connsiteX0" fmla="*/ 6275387 w 12436475"/>
              <a:gd name="connsiteY0" fmla="*/ 0 h 2936873"/>
              <a:gd name="connsiteX1" fmla="*/ 12152756 w 12436475"/>
              <a:gd name="connsiteY1" fmla="*/ 1775897 h 2936873"/>
              <a:gd name="connsiteX2" fmla="*/ 12436475 w 12436475"/>
              <a:gd name="connsiteY2" fmla="*/ 1977012 h 2936873"/>
              <a:gd name="connsiteX3" fmla="*/ 12436475 w 12436475"/>
              <a:gd name="connsiteY3" fmla="*/ 2936873 h 2936873"/>
              <a:gd name="connsiteX4" fmla="*/ 0 w 12436475"/>
              <a:gd name="connsiteY4" fmla="*/ 2936873 h 2936873"/>
              <a:gd name="connsiteX5" fmla="*/ 0 w 12436475"/>
              <a:gd name="connsiteY5" fmla="*/ 2058033 h 2936873"/>
              <a:gd name="connsiteX6" fmla="*/ 398018 w 12436475"/>
              <a:gd name="connsiteY6" fmla="*/ 1775897 h 2936873"/>
              <a:gd name="connsiteX7" fmla="*/ 6275387 w 12436475"/>
              <a:gd name="connsiteY7" fmla="*/ 0 h 293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2936873">
                <a:moveTo>
                  <a:pt x="6275387" y="0"/>
                </a:moveTo>
                <a:cubicBezTo>
                  <a:pt x="8449252" y="0"/>
                  <a:pt x="10470376" y="653966"/>
                  <a:pt x="12152756" y="1775897"/>
                </a:cubicBezTo>
                <a:lnTo>
                  <a:pt x="12436475" y="1977012"/>
                </a:lnTo>
                <a:lnTo>
                  <a:pt x="12436475" y="2936873"/>
                </a:lnTo>
                <a:lnTo>
                  <a:pt x="0" y="2936873"/>
                </a:lnTo>
                <a:lnTo>
                  <a:pt x="0" y="2058033"/>
                </a:lnTo>
                <a:lnTo>
                  <a:pt x="398018" y="1775897"/>
                </a:lnTo>
                <a:cubicBezTo>
                  <a:pt x="2080399" y="653966"/>
                  <a:pt x="4101522" y="0"/>
                  <a:pt x="6275387" y="0"/>
                </a:cubicBezTo>
                <a:close/>
              </a:path>
            </a:pathLst>
          </a:custGeom>
        </p:spPr>
      </p:pic>
      <p:grpSp>
        <p:nvGrpSpPr>
          <p:cNvPr id="13" name="Group 12">
            <a:extLst>
              <a:ext uri="{FF2B5EF4-FFF2-40B4-BE49-F238E27FC236}">
                <a16:creationId xmlns:a16="http://schemas.microsoft.com/office/drawing/2014/main" id="{9764AA84-4803-41FA-9F6F-9A03AD3ECF58}"/>
              </a:ext>
            </a:extLst>
          </p:cNvPr>
          <p:cNvGrpSpPr/>
          <p:nvPr/>
        </p:nvGrpSpPr>
        <p:grpSpPr>
          <a:xfrm>
            <a:off x="184651" y="2712116"/>
            <a:ext cx="2069599" cy="1773362"/>
            <a:chOff x="806911" y="2747825"/>
            <a:chExt cx="2539634" cy="1808922"/>
          </a:xfrm>
        </p:grpSpPr>
        <p:sp>
          <p:nvSpPr>
            <p:cNvPr id="14" name="TextBox 13">
              <a:extLst>
                <a:ext uri="{FF2B5EF4-FFF2-40B4-BE49-F238E27FC236}">
                  <a16:creationId xmlns:a16="http://schemas.microsoft.com/office/drawing/2014/main" id="{5165570B-704C-4B1A-B3AF-0240578A20A9}"/>
                </a:ext>
              </a:extLst>
            </p:cNvPr>
            <p:cNvSpPr txBox="1"/>
            <p:nvPr/>
          </p:nvSpPr>
          <p:spPr>
            <a:xfrm>
              <a:off x="806911" y="2747825"/>
              <a:ext cx="2420526" cy="338554"/>
            </a:xfrm>
            <a:prstGeom prst="rect">
              <a:avLst/>
            </a:prstGeom>
            <a:noFill/>
          </p:spPr>
          <p:txBody>
            <a:bodyPr wrap="none" rtlCol="0">
              <a:spAutoFit/>
            </a:bodyPr>
            <a:lstStyle/>
            <a:p>
              <a:r>
                <a:rPr lang="en-US" sz="1568">
                  <a:gradFill>
                    <a:gsLst>
                      <a:gs pos="0">
                        <a:srgbClr val="004D8A"/>
                      </a:gs>
                      <a:gs pos="85000">
                        <a:srgbClr val="004D8A"/>
                      </a:gs>
                    </a:gsLst>
                    <a:lin ang="16200000" scaled="1"/>
                  </a:gradFill>
                  <a:latin typeface="Segoe UI Semibold" panose="020B0702040204020203" pitchFamily="34" charset="0"/>
                  <a:cs typeface="Segoe UI Semibold" panose="020B0702040204020203" pitchFamily="34" charset="0"/>
                </a:rPr>
                <a:t>Intuitive experience</a:t>
              </a:r>
            </a:p>
          </p:txBody>
        </p:sp>
        <p:sp>
          <p:nvSpPr>
            <p:cNvPr id="15" name="TextBox 14">
              <a:extLst>
                <a:ext uri="{FF2B5EF4-FFF2-40B4-BE49-F238E27FC236}">
                  <a16:creationId xmlns:a16="http://schemas.microsoft.com/office/drawing/2014/main" id="{C470FA69-B978-4AF4-AA0E-6F012EBB5945}"/>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Easy-to-use, familiar tools like the Azure portal and Visual Studio help you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get running on serverless fast</a:t>
              </a:r>
            </a:p>
          </p:txBody>
        </p:sp>
      </p:grpSp>
      <p:sp>
        <p:nvSpPr>
          <p:cNvPr id="28" name="Freeform: Shape 27">
            <a:extLst>
              <a:ext uri="{FF2B5EF4-FFF2-40B4-BE49-F238E27FC236}">
                <a16:creationId xmlns:a16="http://schemas.microsoft.com/office/drawing/2014/main" id="{5A0CC0C7-2EE6-403F-87DB-D86522A57AD6}"/>
              </a:ext>
            </a:extLst>
          </p:cNvPr>
          <p:cNvSpPr/>
          <p:nvPr/>
        </p:nvSpPr>
        <p:spPr>
          <a:xfrm rot="16200000">
            <a:off x="4927007" y="-1332312"/>
            <a:ext cx="2337987" cy="12952261"/>
          </a:xfrm>
          <a:custGeom>
            <a:avLst/>
            <a:gdLst>
              <a:gd name="connsiteX0" fmla="*/ 0 w 5510464"/>
              <a:gd name="connsiteY0" fmla="*/ 0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0 w 5510464"/>
              <a:gd name="connsiteY0" fmla="*/ 6994525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2 w 1252112"/>
              <a:gd name="connsiteY0" fmla="*/ 6994525 h 6994525"/>
              <a:gd name="connsiteX1" fmla="*/ 0 w 1252112"/>
              <a:gd name="connsiteY1" fmla="*/ 0 h 6994525"/>
              <a:gd name="connsiteX2" fmla="*/ 157378 w 1252112"/>
              <a:gd name="connsiteY2" fmla="*/ 200265 h 6994525"/>
              <a:gd name="connsiteX3" fmla="*/ 376088 w 1252112"/>
              <a:gd name="connsiteY3" fmla="*/ 517819 h 6994525"/>
              <a:gd name="connsiteX4" fmla="*/ 418418 w 1252112"/>
              <a:gd name="connsiteY4" fmla="*/ 583848 h 6994525"/>
              <a:gd name="connsiteX5" fmla="*/ 606666 w 1252112"/>
              <a:gd name="connsiteY5" fmla="*/ 908989 h 6994525"/>
              <a:gd name="connsiteX6" fmla="*/ 690372 w 1252112"/>
              <a:gd name="connsiteY6" fmla="*/ 1072424 h 6994525"/>
              <a:gd name="connsiteX7" fmla="*/ 711780 w 1252112"/>
              <a:gd name="connsiteY7" fmla="*/ 1115016 h 6994525"/>
              <a:gd name="connsiteX8" fmla="*/ 812970 w 1252112"/>
              <a:gd name="connsiteY8" fmla="*/ 1338842 h 6994525"/>
              <a:gd name="connsiteX9" fmla="*/ 838398 w 1252112"/>
              <a:gd name="connsiteY9" fmla="*/ 1401353 h 6994525"/>
              <a:gd name="connsiteX10" fmla="*/ 904692 w 1252112"/>
              <a:gd name="connsiteY10" fmla="*/ 1569491 h 6994525"/>
              <a:gd name="connsiteX11" fmla="*/ 934336 w 1252112"/>
              <a:gd name="connsiteY11" fmla="*/ 1651633 h 6994525"/>
              <a:gd name="connsiteX12" fmla="*/ 987630 w 1252112"/>
              <a:gd name="connsiteY12" fmla="*/ 1809141 h 6994525"/>
              <a:gd name="connsiteX13" fmla="*/ 1014098 w 1252112"/>
              <a:gd name="connsiteY13" fmla="*/ 1892871 h 6994525"/>
              <a:gd name="connsiteX14" fmla="*/ 1063962 w 1252112"/>
              <a:gd name="connsiteY14" fmla="*/ 2068469 h 6994525"/>
              <a:gd name="connsiteX15" fmla="*/ 1081996 w 1252112"/>
              <a:gd name="connsiteY15" fmla="*/ 2134702 h 6994525"/>
              <a:gd name="connsiteX16" fmla="*/ 1138438 w 1252112"/>
              <a:gd name="connsiteY16" fmla="*/ 2379255 h 6994525"/>
              <a:gd name="connsiteX17" fmla="*/ 1147390 w 1252112"/>
              <a:gd name="connsiteY17" fmla="*/ 2427203 h 6994525"/>
              <a:gd name="connsiteX18" fmla="*/ 1183394 w 1252112"/>
              <a:gd name="connsiteY18" fmla="*/ 2628812 h 6994525"/>
              <a:gd name="connsiteX19" fmla="*/ 1195748 w 1252112"/>
              <a:gd name="connsiteY19" fmla="*/ 2714177 h 6994525"/>
              <a:gd name="connsiteX20" fmla="*/ 1217492 w 1252112"/>
              <a:gd name="connsiteY20" fmla="*/ 2885296 h 6994525"/>
              <a:gd name="connsiteX21" fmla="*/ 1226928 w 1252112"/>
              <a:gd name="connsiteY21" fmla="*/ 2976796 h 6994525"/>
              <a:gd name="connsiteX22" fmla="*/ 1240482 w 1252112"/>
              <a:gd name="connsiteY22" fmla="*/ 3155042 h 6994525"/>
              <a:gd name="connsiteX23" fmla="*/ 1245522 w 1252112"/>
              <a:gd name="connsiteY23" fmla="*/ 3236654 h 6994525"/>
              <a:gd name="connsiteX24" fmla="*/ 1252112 w 1252112"/>
              <a:gd name="connsiteY24" fmla="*/ 3497263 h 6994525"/>
              <a:gd name="connsiteX25" fmla="*/ 1245522 w 1252112"/>
              <a:gd name="connsiteY25" fmla="*/ 3757872 h 6994525"/>
              <a:gd name="connsiteX26" fmla="*/ 1240482 w 1252112"/>
              <a:gd name="connsiteY26" fmla="*/ 3839486 h 6994525"/>
              <a:gd name="connsiteX27" fmla="*/ 1226928 w 1252112"/>
              <a:gd name="connsiteY27" fmla="*/ 4017730 h 6994525"/>
              <a:gd name="connsiteX28" fmla="*/ 1217492 w 1252112"/>
              <a:gd name="connsiteY28" fmla="*/ 4109231 h 6994525"/>
              <a:gd name="connsiteX29" fmla="*/ 1195748 w 1252112"/>
              <a:gd name="connsiteY29" fmla="*/ 4280349 h 6994525"/>
              <a:gd name="connsiteX30" fmla="*/ 1183394 w 1252112"/>
              <a:gd name="connsiteY30" fmla="*/ 4365714 h 6994525"/>
              <a:gd name="connsiteX31" fmla="*/ 1147390 w 1252112"/>
              <a:gd name="connsiteY31" fmla="*/ 4567327 h 6994525"/>
              <a:gd name="connsiteX32" fmla="*/ 1138438 w 1252112"/>
              <a:gd name="connsiteY32" fmla="*/ 4615270 h 6994525"/>
              <a:gd name="connsiteX33" fmla="*/ 1081994 w 1252112"/>
              <a:gd name="connsiteY33" fmla="*/ 4859826 h 6994525"/>
              <a:gd name="connsiteX34" fmla="*/ 1063966 w 1252112"/>
              <a:gd name="connsiteY34" fmla="*/ 4926050 h 6994525"/>
              <a:gd name="connsiteX35" fmla="*/ 1014098 w 1252112"/>
              <a:gd name="connsiteY35" fmla="*/ 5101658 h 6994525"/>
              <a:gd name="connsiteX36" fmla="*/ 987632 w 1252112"/>
              <a:gd name="connsiteY36" fmla="*/ 5185383 h 6994525"/>
              <a:gd name="connsiteX37" fmla="*/ 934336 w 1252112"/>
              <a:gd name="connsiteY37" fmla="*/ 5342895 h 6994525"/>
              <a:gd name="connsiteX38" fmla="*/ 904692 w 1252112"/>
              <a:gd name="connsiteY38" fmla="*/ 5425034 h 6994525"/>
              <a:gd name="connsiteX39" fmla="*/ 838394 w 1252112"/>
              <a:gd name="connsiteY39" fmla="*/ 5593178 h 6994525"/>
              <a:gd name="connsiteX40" fmla="*/ 812970 w 1252112"/>
              <a:gd name="connsiteY40" fmla="*/ 5655683 h 6994525"/>
              <a:gd name="connsiteX41" fmla="*/ 711778 w 1252112"/>
              <a:gd name="connsiteY41" fmla="*/ 5879515 h 6994525"/>
              <a:gd name="connsiteX42" fmla="*/ 690386 w 1252112"/>
              <a:gd name="connsiteY42" fmla="*/ 5922076 h 6994525"/>
              <a:gd name="connsiteX43" fmla="*/ 606662 w 1252112"/>
              <a:gd name="connsiteY43" fmla="*/ 6085542 h 6994525"/>
              <a:gd name="connsiteX44" fmla="*/ 418422 w 1252112"/>
              <a:gd name="connsiteY44" fmla="*/ 6410673 h 6994525"/>
              <a:gd name="connsiteX45" fmla="*/ 376080 w 1252112"/>
              <a:gd name="connsiteY45" fmla="*/ 6476717 h 6994525"/>
              <a:gd name="connsiteX46" fmla="*/ 157388 w 1252112"/>
              <a:gd name="connsiteY46" fmla="*/ 6794249 h 6994525"/>
              <a:gd name="connsiteX47" fmla="*/ 157378 w 1252112"/>
              <a:gd name="connsiteY47" fmla="*/ 6794261 h 6994525"/>
              <a:gd name="connsiteX48" fmla="*/ 45522 w 1252112"/>
              <a:gd name="connsiteY48" fmla="*/ 6936601 h 6994525"/>
              <a:gd name="connsiteX49" fmla="*/ 2 w 1252112"/>
              <a:gd name="connsiteY49" fmla="*/ 6994525 h 6994525"/>
              <a:gd name="connsiteX0" fmla="*/ 0 w 1252112"/>
              <a:gd name="connsiteY0" fmla="*/ 0 h 7082414"/>
              <a:gd name="connsiteX1" fmla="*/ 157378 w 1252112"/>
              <a:gd name="connsiteY1" fmla="*/ 200265 h 7082414"/>
              <a:gd name="connsiteX2" fmla="*/ 376088 w 1252112"/>
              <a:gd name="connsiteY2" fmla="*/ 517819 h 7082414"/>
              <a:gd name="connsiteX3" fmla="*/ 418418 w 1252112"/>
              <a:gd name="connsiteY3" fmla="*/ 583848 h 7082414"/>
              <a:gd name="connsiteX4" fmla="*/ 606666 w 1252112"/>
              <a:gd name="connsiteY4" fmla="*/ 908989 h 7082414"/>
              <a:gd name="connsiteX5" fmla="*/ 690372 w 1252112"/>
              <a:gd name="connsiteY5" fmla="*/ 1072424 h 7082414"/>
              <a:gd name="connsiteX6" fmla="*/ 711780 w 1252112"/>
              <a:gd name="connsiteY6" fmla="*/ 1115016 h 7082414"/>
              <a:gd name="connsiteX7" fmla="*/ 812970 w 1252112"/>
              <a:gd name="connsiteY7" fmla="*/ 1338842 h 7082414"/>
              <a:gd name="connsiteX8" fmla="*/ 838398 w 1252112"/>
              <a:gd name="connsiteY8" fmla="*/ 1401353 h 7082414"/>
              <a:gd name="connsiteX9" fmla="*/ 904692 w 1252112"/>
              <a:gd name="connsiteY9" fmla="*/ 1569491 h 7082414"/>
              <a:gd name="connsiteX10" fmla="*/ 934336 w 1252112"/>
              <a:gd name="connsiteY10" fmla="*/ 1651633 h 7082414"/>
              <a:gd name="connsiteX11" fmla="*/ 987630 w 1252112"/>
              <a:gd name="connsiteY11" fmla="*/ 1809141 h 7082414"/>
              <a:gd name="connsiteX12" fmla="*/ 1014098 w 1252112"/>
              <a:gd name="connsiteY12" fmla="*/ 1892871 h 7082414"/>
              <a:gd name="connsiteX13" fmla="*/ 1063962 w 1252112"/>
              <a:gd name="connsiteY13" fmla="*/ 2068469 h 7082414"/>
              <a:gd name="connsiteX14" fmla="*/ 1081996 w 1252112"/>
              <a:gd name="connsiteY14" fmla="*/ 2134702 h 7082414"/>
              <a:gd name="connsiteX15" fmla="*/ 1138438 w 1252112"/>
              <a:gd name="connsiteY15" fmla="*/ 2379255 h 7082414"/>
              <a:gd name="connsiteX16" fmla="*/ 1147390 w 1252112"/>
              <a:gd name="connsiteY16" fmla="*/ 2427203 h 7082414"/>
              <a:gd name="connsiteX17" fmla="*/ 1183394 w 1252112"/>
              <a:gd name="connsiteY17" fmla="*/ 2628812 h 7082414"/>
              <a:gd name="connsiteX18" fmla="*/ 1195748 w 1252112"/>
              <a:gd name="connsiteY18" fmla="*/ 2714177 h 7082414"/>
              <a:gd name="connsiteX19" fmla="*/ 1217492 w 1252112"/>
              <a:gd name="connsiteY19" fmla="*/ 2885296 h 7082414"/>
              <a:gd name="connsiteX20" fmla="*/ 1226928 w 1252112"/>
              <a:gd name="connsiteY20" fmla="*/ 2976796 h 7082414"/>
              <a:gd name="connsiteX21" fmla="*/ 1240482 w 1252112"/>
              <a:gd name="connsiteY21" fmla="*/ 3155042 h 7082414"/>
              <a:gd name="connsiteX22" fmla="*/ 1245522 w 1252112"/>
              <a:gd name="connsiteY22" fmla="*/ 3236654 h 7082414"/>
              <a:gd name="connsiteX23" fmla="*/ 1252112 w 1252112"/>
              <a:gd name="connsiteY23" fmla="*/ 3497263 h 7082414"/>
              <a:gd name="connsiteX24" fmla="*/ 1245522 w 1252112"/>
              <a:gd name="connsiteY24" fmla="*/ 3757872 h 7082414"/>
              <a:gd name="connsiteX25" fmla="*/ 1240482 w 1252112"/>
              <a:gd name="connsiteY25" fmla="*/ 3839486 h 7082414"/>
              <a:gd name="connsiteX26" fmla="*/ 1226928 w 1252112"/>
              <a:gd name="connsiteY26" fmla="*/ 4017730 h 7082414"/>
              <a:gd name="connsiteX27" fmla="*/ 1217492 w 1252112"/>
              <a:gd name="connsiteY27" fmla="*/ 4109231 h 7082414"/>
              <a:gd name="connsiteX28" fmla="*/ 1195748 w 1252112"/>
              <a:gd name="connsiteY28" fmla="*/ 4280349 h 7082414"/>
              <a:gd name="connsiteX29" fmla="*/ 1183394 w 1252112"/>
              <a:gd name="connsiteY29" fmla="*/ 4365714 h 7082414"/>
              <a:gd name="connsiteX30" fmla="*/ 1147390 w 1252112"/>
              <a:gd name="connsiteY30" fmla="*/ 4567327 h 7082414"/>
              <a:gd name="connsiteX31" fmla="*/ 1138438 w 1252112"/>
              <a:gd name="connsiteY31" fmla="*/ 4615270 h 7082414"/>
              <a:gd name="connsiteX32" fmla="*/ 1081994 w 1252112"/>
              <a:gd name="connsiteY32" fmla="*/ 4859826 h 7082414"/>
              <a:gd name="connsiteX33" fmla="*/ 1063966 w 1252112"/>
              <a:gd name="connsiteY33" fmla="*/ 4926050 h 7082414"/>
              <a:gd name="connsiteX34" fmla="*/ 1014098 w 1252112"/>
              <a:gd name="connsiteY34" fmla="*/ 5101658 h 7082414"/>
              <a:gd name="connsiteX35" fmla="*/ 987632 w 1252112"/>
              <a:gd name="connsiteY35" fmla="*/ 5185383 h 7082414"/>
              <a:gd name="connsiteX36" fmla="*/ 934336 w 1252112"/>
              <a:gd name="connsiteY36" fmla="*/ 5342895 h 7082414"/>
              <a:gd name="connsiteX37" fmla="*/ 904692 w 1252112"/>
              <a:gd name="connsiteY37" fmla="*/ 5425034 h 7082414"/>
              <a:gd name="connsiteX38" fmla="*/ 838394 w 1252112"/>
              <a:gd name="connsiteY38" fmla="*/ 5593178 h 7082414"/>
              <a:gd name="connsiteX39" fmla="*/ 812970 w 1252112"/>
              <a:gd name="connsiteY39" fmla="*/ 5655683 h 7082414"/>
              <a:gd name="connsiteX40" fmla="*/ 711778 w 1252112"/>
              <a:gd name="connsiteY40" fmla="*/ 5879515 h 7082414"/>
              <a:gd name="connsiteX41" fmla="*/ 690386 w 1252112"/>
              <a:gd name="connsiteY41" fmla="*/ 5922076 h 7082414"/>
              <a:gd name="connsiteX42" fmla="*/ 606662 w 1252112"/>
              <a:gd name="connsiteY42" fmla="*/ 6085542 h 7082414"/>
              <a:gd name="connsiteX43" fmla="*/ 418422 w 1252112"/>
              <a:gd name="connsiteY43" fmla="*/ 6410673 h 7082414"/>
              <a:gd name="connsiteX44" fmla="*/ 376080 w 1252112"/>
              <a:gd name="connsiteY44" fmla="*/ 6476717 h 7082414"/>
              <a:gd name="connsiteX45" fmla="*/ 157388 w 1252112"/>
              <a:gd name="connsiteY45" fmla="*/ 6794249 h 7082414"/>
              <a:gd name="connsiteX46" fmla="*/ 157378 w 1252112"/>
              <a:gd name="connsiteY46" fmla="*/ 6794261 h 7082414"/>
              <a:gd name="connsiteX47" fmla="*/ 45522 w 1252112"/>
              <a:gd name="connsiteY47" fmla="*/ 6936601 h 7082414"/>
              <a:gd name="connsiteX48" fmla="*/ 87891 w 1252112"/>
              <a:gd name="connsiteY48" fmla="*/ 7082414 h 7082414"/>
              <a:gd name="connsiteX0" fmla="*/ 0 w 1252112"/>
              <a:gd name="connsiteY0" fmla="*/ 0 h 6936601"/>
              <a:gd name="connsiteX1" fmla="*/ 157378 w 1252112"/>
              <a:gd name="connsiteY1" fmla="*/ 200265 h 6936601"/>
              <a:gd name="connsiteX2" fmla="*/ 376088 w 1252112"/>
              <a:gd name="connsiteY2" fmla="*/ 517819 h 6936601"/>
              <a:gd name="connsiteX3" fmla="*/ 418418 w 1252112"/>
              <a:gd name="connsiteY3" fmla="*/ 583848 h 6936601"/>
              <a:gd name="connsiteX4" fmla="*/ 606666 w 1252112"/>
              <a:gd name="connsiteY4" fmla="*/ 908989 h 6936601"/>
              <a:gd name="connsiteX5" fmla="*/ 690372 w 1252112"/>
              <a:gd name="connsiteY5" fmla="*/ 1072424 h 6936601"/>
              <a:gd name="connsiteX6" fmla="*/ 711780 w 1252112"/>
              <a:gd name="connsiteY6" fmla="*/ 1115016 h 6936601"/>
              <a:gd name="connsiteX7" fmla="*/ 812970 w 1252112"/>
              <a:gd name="connsiteY7" fmla="*/ 1338842 h 6936601"/>
              <a:gd name="connsiteX8" fmla="*/ 838398 w 1252112"/>
              <a:gd name="connsiteY8" fmla="*/ 1401353 h 6936601"/>
              <a:gd name="connsiteX9" fmla="*/ 904692 w 1252112"/>
              <a:gd name="connsiteY9" fmla="*/ 1569491 h 6936601"/>
              <a:gd name="connsiteX10" fmla="*/ 934336 w 1252112"/>
              <a:gd name="connsiteY10" fmla="*/ 1651633 h 6936601"/>
              <a:gd name="connsiteX11" fmla="*/ 987630 w 1252112"/>
              <a:gd name="connsiteY11" fmla="*/ 1809141 h 6936601"/>
              <a:gd name="connsiteX12" fmla="*/ 1014098 w 1252112"/>
              <a:gd name="connsiteY12" fmla="*/ 1892871 h 6936601"/>
              <a:gd name="connsiteX13" fmla="*/ 1063962 w 1252112"/>
              <a:gd name="connsiteY13" fmla="*/ 2068469 h 6936601"/>
              <a:gd name="connsiteX14" fmla="*/ 1081996 w 1252112"/>
              <a:gd name="connsiteY14" fmla="*/ 2134702 h 6936601"/>
              <a:gd name="connsiteX15" fmla="*/ 1138438 w 1252112"/>
              <a:gd name="connsiteY15" fmla="*/ 2379255 h 6936601"/>
              <a:gd name="connsiteX16" fmla="*/ 1147390 w 1252112"/>
              <a:gd name="connsiteY16" fmla="*/ 2427203 h 6936601"/>
              <a:gd name="connsiteX17" fmla="*/ 1183394 w 1252112"/>
              <a:gd name="connsiteY17" fmla="*/ 2628812 h 6936601"/>
              <a:gd name="connsiteX18" fmla="*/ 1195748 w 1252112"/>
              <a:gd name="connsiteY18" fmla="*/ 2714177 h 6936601"/>
              <a:gd name="connsiteX19" fmla="*/ 1217492 w 1252112"/>
              <a:gd name="connsiteY19" fmla="*/ 2885296 h 6936601"/>
              <a:gd name="connsiteX20" fmla="*/ 1226928 w 1252112"/>
              <a:gd name="connsiteY20" fmla="*/ 2976796 h 6936601"/>
              <a:gd name="connsiteX21" fmla="*/ 1240482 w 1252112"/>
              <a:gd name="connsiteY21" fmla="*/ 3155042 h 6936601"/>
              <a:gd name="connsiteX22" fmla="*/ 1245522 w 1252112"/>
              <a:gd name="connsiteY22" fmla="*/ 3236654 h 6936601"/>
              <a:gd name="connsiteX23" fmla="*/ 1252112 w 1252112"/>
              <a:gd name="connsiteY23" fmla="*/ 3497263 h 6936601"/>
              <a:gd name="connsiteX24" fmla="*/ 1245522 w 1252112"/>
              <a:gd name="connsiteY24" fmla="*/ 3757872 h 6936601"/>
              <a:gd name="connsiteX25" fmla="*/ 1240482 w 1252112"/>
              <a:gd name="connsiteY25" fmla="*/ 3839486 h 6936601"/>
              <a:gd name="connsiteX26" fmla="*/ 1226928 w 1252112"/>
              <a:gd name="connsiteY26" fmla="*/ 4017730 h 6936601"/>
              <a:gd name="connsiteX27" fmla="*/ 1217492 w 1252112"/>
              <a:gd name="connsiteY27" fmla="*/ 4109231 h 6936601"/>
              <a:gd name="connsiteX28" fmla="*/ 1195748 w 1252112"/>
              <a:gd name="connsiteY28" fmla="*/ 4280349 h 6936601"/>
              <a:gd name="connsiteX29" fmla="*/ 1183394 w 1252112"/>
              <a:gd name="connsiteY29" fmla="*/ 4365714 h 6936601"/>
              <a:gd name="connsiteX30" fmla="*/ 1147390 w 1252112"/>
              <a:gd name="connsiteY30" fmla="*/ 4567327 h 6936601"/>
              <a:gd name="connsiteX31" fmla="*/ 1138438 w 1252112"/>
              <a:gd name="connsiteY31" fmla="*/ 4615270 h 6936601"/>
              <a:gd name="connsiteX32" fmla="*/ 1081994 w 1252112"/>
              <a:gd name="connsiteY32" fmla="*/ 4859826 h 6936601"/>
              <a:gd name="connsiteX33" fmla="*/ 1063966 w 1252112"/>
              <a:gd name="connsiteY33" fmla="*/ 4926050 h 6936601"/>
              <a:gd name="connsiteX34" fmla="*/ 1014098 w 1252112"/>
              <a:gd name="connsiteY34" fmla="*/ 5101658 h 6936601"/>
              <a:gd name="connsiteX35" fmla="*/ 987632 w 1252112"/>
              <a:gd name="connsiteY35" fmla="*/ 5185383 h 6936601"/>
              <a:gd name="connsiteX36" fmla="*/ 934336 w 1252112"/>
              <a:gd name="connsiteY36" fmla="*/ 5342895 h 6936601"/>
              <a:gd name="connsiteX37" fmla="*/ 904692 w 1252112"/>
              <a:gd name="connsiteY37" fmla="*/ 5425034 h 6936601"/>
              <a:gd name="connsiteX38" fmla="*/ 838394 w 1252112"/>
              <a:gd name="connsiteY38" fmla="*/ 5593178 h 6936601"/>
              <a:gd name="connsiteX39" fmla="*/ 812970 w 1252112"/>
              <a:gd name="connsiteY39" fmla="*/ 5655683 h 6936601"/>
              <a:gd name="connsiteX40" fmla="*/ 711778 w 1252112"/>
              <a:gd name="connsiteY40" fmla="*/ 5879515 h 6936601"/>
              <a:gd name="connsiteX41" fmla="*/ 690386 w 1252112"/>
              <a:gd name="connsiteY41" fmla="*/ 5922076 h 6936601"/>
              <a:gd name="connsiteX42" fmla="*/ 606662 w 1252112"/>
              <a:gd name="connsiteY42" fmla="*/ 6085542 h 6936601"/>
              <a:gd name="connsiteX43" fmla="*/ 418422 w 1252112"/>
              <a:gd name="connsiteY43" fmla="*/ 6410673 h 6936601"/>
              <a:gd name="connsiteX44" fmla="*/ 376080 w 1252112"/>
              <a:gd name="connsiteY44" fmla="*/ 6476717 h 6936601"/>
              <a:gd name="connsiteX45" fmla="*/ 157388 w 1252112"/>
              <a:gd name="connsiteY45" fmla="*/ 6794249 h 6936601"/>
              <a:gd name="connsiteX46" fmla="*/ 157378 w 1252112"/>
              <a:gd name="connsiteY46" fmla="*/ 6794261 h 6936601"/>
              <a:gd name="connsiteX47" fmla="*/ 45522 w 1252112"/>
              <a:gd name="connsiteY47" fmla="*/ 6936601 h 69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52112" h="6936601">
                <a:moveTo>
                  <a:pt x="0" y="0"/>
                </a:moveTo>
                <a:lnTo>
                  <a:pt x="157378" y="200265"/>
                </a:lnTo>
                <a:lnTo>
                  <a:pt x="376088" y="517819"/>
                </a:lnTo>
                <a:lnTo>
                  <a:pt x="418418" y="583848"/>
                </a:lnTo>
                <a:lnTo>
                  <a:pt x="606666" y="908989"/>
                </a:lnTo>
                <a:lnTo>
                  <a:pt x="690372" y="1072424"/>
                </a:lnTo>
                <a:lnTo>
                  <a:pt x="711780" y="1115016"/>
                </a:lnTo>
                <a:lnTo>
                  <a:pt x="812970" y="1338842"/>
                </a:lnTo>
                <a:lnTo>
                  <a:pt x="838398" y="1401353"/>
                </a:lnTo>
                <a:lnTo>
                  <a:pt x="904692" y="1569491"/>
                </a:lnTo>
                <a:lnTo>
                  <a:pt x="934336" y="1651633"/>
                </a:lnTo>
                <a:lnTo>
                  <a:pt x="987630" y="1809141"/>
                </a:lnTo>
                <a:lnTo>
                  <a:pt x="1014098" y="1892871"/>
                </a:lnTo>
                <a:lnTo>
                  <a:pt x="1063962" y="2068469"/>
                </a:lnTo>
                <a:lnTo>
                  <a:pt x="1081996" y="2134702"/>
                </a:lnTo>
                <a:lnTo>
                  <a:pt x="1138438" y="2379255"/>
                </a:lnTo>
                <a:lnTo>
                  <a:pt x="1147390" y="2427203"/>
                </a:lnTo>
                <a:lnTo>
                  <a:pt x="1183394" y="2628812"/>
                </a:lnTo>
                <a:lnTo>
                  <a:pt x="1195748" y="2714177"/>
                </a:lnTo>
                <a:lnTo>
                  <a:pt x="1217492" y="2885296"/>
                </a:lnTo>
                <a:lnTo>
                  <a:pt x="1226928" y="2976796"/>
                </a:lnTo>
                <a:lnTo>
                  <a:pt x="1240482" y="3155042"/>
                </a:lnTo>
                <a:lnTo>
                  <a:pt x="1245522" y="3236654"/>
                </a:lnTo>
                <a:lnTo>
                  <a:pt x="1252112" y="3497263"/>
                </a:lnTo>
                <a:lnTo>
                  <a:pt x="1245522" y="3757872"/>
                </a:lnTo>
                <a:lnTo>
                  <a:pt x="1240482" y="3839486"/>
                </a:lnTo>
                <a:lnTo>
                  <a:pt x="1226928" y="4017730"/>
                </a:lnTo>
                <a:lnTo>
                  <a:pt x="1217492" y="4109231"/>
                </a:lnTo>
                <a:lnTo>
                  <a:pt x="1195748" y="4280349"/>
                </a:lnTo>
                <a:lnTo>
                  <a:pt x="1183394" y="4365714"/>
                </a:lnTo>
                <a:lnTo>
                  <a:pt x="1147390" y="4567327"/>
                </a:lnTo>
                <a:lnTo>
                  <a:pt x="1138438" y="4615270"/>
                </a:lnTo>
                <a:lnTo>
                  <a:pt x="1081994" y="4859826"/>
                </a:lnTo>
                <a:lnTo>
                  <a:pt x="1063966" y="4926050"/>
                </a:lnTo>
                <a:lnTo>
                  <a:pt x="1014098" y="5101658"/>
                </a:lnTo>
                <a:lnTo>
                  <a:pt x="987632" y="5185383"/>
                </a:lnTo>
                <a:lnTo>
                  <a:pt x="934336" y="5342895"/>
                </a:lnTo>
                <a:lnTo>
                  <a:pt x="904692" y="5425034"/>
                </a:lnTo>
                <a:lnTo>
                  <a:pt x="838394" y="5593178"/>
                </a:lnTo>
                <a:lnTo>
                  <a:pt x="812970" y="5655683"/>
                </a:lnTo>
                <a:lnTo>
                  <a:pt x="711778" y="5879515"/>
                </a:lnTo>
                <a:lnTo>
                  <a:pt x="690386" y="5922076"/>
                </a:lnTo>
                <a:lnTo>
                  <a:pt x="606662" y="6085542"/>
                </a:lnTo>
                <a:lnTo>
                  <a:pt x="418422" y="6410673"/>
                </a:lnTo>
                <a:lnTo>
                  <a:pt x="376080" y="6476717"/>
                </a:lnTo>
                <a:lnTo>
                  <a:pt x="157388" y="6794249"/>
                </a:lnTo>
                <a:cubicBezTo>
                  <a:pt x="157385" y="6794253"/>
                  <a:pt x="157381" y="6794257"/>
                  <a:pt x="157378" y="6794261"/>
                </a:cubicBezTo>
                <a:lnTo>
                  <a:pt x="45522" y="6936601"/>
                </a:lnTo>
              </a:path>
            </a:pathLst>
          </a:custGeom>
          <a:noFill/>
          <a:ln w="1270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0" name="Oval 29">
            <a:extLst>
              <a:ext uri="{FF2B5EF4-FFF2-40B4-BE49-F238E27FC236}">
                <a16:creationId xmlns:a16="http://schemas.microsoft.com/office/drawing/2014/main" id="{19B13EFF-B63C-4C2C-9061-C1515F2122CD}"/>
              </a:ext>
            </a:extLst>
          </p:cNvPr>
          <p:cNvSpPr/>
          <p:nvPr/>
        </p:nvSpPr>
        <p:spPr>
          <a:xfrm>
            <a:off x="3400471" y="3780404"/>
            <a:ext cx="896425" cy="896425"/>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1" name="Oval 30">
            <a:extLst>
              <a:ext uri="{FF2B5EF4-FFF2-40B4-BE49-F238E27FC236}">
                <a16:creationId xmlns:a16="http://schemas.microsoft.com/office/drawing/2014/main" id="{F5EF1CA1-C38E-4B3C-AAD4-1C458D6868D5}"/>
              </a:ext>
            </a:extLst>
          </p:cNvPr>
          <p:cNvSpPr/>
          <p:nvPr/>
        </p:nvSpPr>
        <p:spPr>
          <a:xfrm>
            <a:off x="5647788" y="3534325"/>
            <a:ext cx="896425" cy="896425"/>
          </a:xfrm>
          <a:prstGeom prst="ellipse">
            <a:avLst/>
          </a:prstGeom>
          <a:solidFill>
            <a:srgbClr val="F2F2F2"/>
          </a:solidFill>
          <a:ln w="38100">
            <a:solidFill>
              <a:srgbClr val="19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2" name="Oval 31">
            <a:extLst>
              <a:ext uri="{FF2B5EF4-FFF2-40B4-BE49-F238E27FC236}">
                <a16:creationId xmlns:a16="http://schemas.microsoft.com/office/drawing/2014/main" id="{89ED5A92-4E76-4627-B9BB-4B2F88DED641}"/>
              </a:ext>
            </a:extLst>
          </p:cNvPr>
          <p:cNvSpPr/>
          <p:nvPr/>
        </p:nvSpPr>
        <p:spPr>
          <a:xfrm>
            <a:off x="7895106" y="3780404"/>
            <a:ext cx="896425" cy="896425"/>
          </a:xfrm>
          <a:prstGeom prst="ellipse">
            <a:avLst/>
          </a:prstGeom>
          <a:solidFill>
            <a:srgbClr val="F2F2F2"/>
          </a:solidFill>
          <a:ln w="38100">
            <a:solidFill>
              <a:srgbClr val="A37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3" name="Oval 32">
            <a:extLst>
              <a:ext uri="{FF2B5EF4-FFF2-40B4-BE49-F238E27FC236}">
                <a16:creationId xmlns:a16="http://schemas.microsoft.com/office/drawing/2014/main" id="{CB2DFAB7-3932-4A1C-A21E-2A4FBE30D850}"/>
              </a:ext>
            </a:extLst>
          </p:cNvPr>
          <p:cNvSpPr/>
          <p:nvPr/>
        </p:nvSpPr>
        <p:spPr>
          <a:xfrm>
            <a:off x="10142424" y="4540607"/>
            <a:ext cx="896425" cy="896425"/>
          </a:xfrm>
          <a:prstGeom prst="ellipse">
            <a:avLst/>
          </a:prstGeom>
          <a:solidFill>
            <a:srgbClr val="F2F2F2"/>
          </a:solidFill>
          <a:ln w="38100">
            <a:solidFill>
              <a:srgbClr val="D7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40" name="Group 39">
            <a:extLst>
              <a:ext uri="{FF2B5EF4-FFF2-40B4-BE49-F238E27FC236}">
                <a16:creationId xmlns:a16="http://schemas.microsoft.com/office/drawing/2014/main" id="{74ECDD64-A3E5-4D89-B4D4-870177B632B3}"/>
              </a:ext>
            </a:extLst>
          </p:cNvPr>
          <p:cNvGrpSpPr/>
          <p:nvPr/>
        </p:nvGrpSpPr>
        <p:grpSpPr>
          <a:xfrm>
            <a:off x="2621255" y="1872816"/>
            <a:ext cx="2069599" cy="1773362"/>
            <a:chOff x="806911" y="2747825"/>
            <a:chExt cx="2539634" cy="1808922"/>
          </a:xfrm>
        </p:grpSpPr>
        <p:sp>
          <p:nvSpPr>
            <p:cNvPr id="41" name="TextBox 40">
              <a:extLst>
                <a:ext uri="{FF2B5EF4-FFF2-40B4-BE49-F238E27FC236}">
                  <a16:creationId xmlns:a16="http://schemas.microsoft.com/office/drawing/2014/main" id="{6CF6DF87-C553-489B-948D-64DD468290D8}"/>
                </a:ext>
              </a:extLst>
            </p:cNvPr>
            <p:cNvSpPr txBox="1"/>
            <p:nvPr/>
          </p:nvSpPr>
          <p:spPr>
            <a:xfrm>
              <a:off x="806911" y="2747825"/>
              <a:ext cx="2430169" cy="338554"/>
            </a:xfrm>
            <a:prstGeom prst="rect">
              <a:avLst/>
            </a:prstGeom>
            <a:noFill/>
          </p:spPr>
          <p:txBody>
            <a:bodyPr wrap="none" rtlCol="0">
              <a:spAutoFit/>
            </a:bodyPr>
            <a:lstStyle/>
            <a:p>
              <a:r>
                <a:rPr lang="en-US" sz="1568">
                  <a:gradFill>
                    <a:gsLst>
                      <a:gs pos="0">
                        <a:srgbClr val="0078D7"/>
                      </a:gs>
                      <a:gs pos="85000">
                        <a:srgbClr val="0078D7"/>
                      </a:gs>
                    </a:gsLst>
                    <a:lin ang="16200000" scaled="1"/>
                  </a:gradFill>
                  <a:latin typeface="Segoe UI Semibold" panose="020B0702040204020203" pitchFamily="34" charset="0"/>
                  <a:cs typeface="Segoe UI Semibold" panose="020B0702040204020203" pitchFamily="34" charset="0"/>
                </a:rPr>
                <a:t>Flexible run options</a:t>
              </a:r>
            </a:p>
          </p:txBody>
        </p:sp>
        <p:sp>
          <p:nvSpPr>
            <p:cNvPr id="42" name="TextBox 41">
              <a:extLst>
                <a:ext uri="{FF2B5EF4-FFF2-40B4-BE49-F238E27FC236}">
                  <a16:creationId xmlns:a16="http://schemas.microsoft.com/office/drawing/2014/main" id="{DC127749-D88D-4CB1-AA86-98411637A712}"/>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With so many plan options, you can choose the level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of access that’s best for your company and customers</a:t>
              </a:r>
            </a:p>
          </p:txBody>
        </p:sp>
      </p:grpSp>
      <p:grpSp>
        <p:nvGrpSpPr>
          <p:cNvPr id="43" name="Group 42">
            <a:extLst>
              <a:ext uri="{FF2B5EF4-FFF2-40B4-BE49-F238E27FC236}">
                <a16:creationId xmlns:a16="http://schemas.microsoft.com/office/drawing/2014/main" id="{97360609-F5E8-427A-A970-0E0293A70949}"/>
              </a:ext>
            </a:extLst>
          </p:cNvPr>
          <p:cNvGrpSpPr/>
          <p:nvPr/>
        </p:nvGrpSpPr>
        <p:grpSpPr>
          <a:xfrm>
            <a:off x="5057860" y="1626737"/>
            <a:ext cx="2069599" cy="1773362"/>
            <a:chOff x="806911" y="2747825"/>
            <a:chExt cx="2539634" cy="1808922"/>
          </a:xfrm>
        </p:grpSpPr>
        <p:sp>
          <p:nvSpPr>
            <p:cNvPr id="44" name="TextBox 43">
              <a:extLst>
                <a:ext uri="{FF2B5EF4-FFF2-40B4-BE49-F238E27FC236}">
                  <a16:creationId xmlns:a16="http://schemas.microsoft.com/office/drawing/2014/main" id="{05845CC1-495A-47D2-87F6-E48B1024FEA1}"/>
                </a:ext>
              </a:extLst>
            </p:cNvPr>
            <p:cNvSpPr txBox="1"/>
            <p:nvPr/>
          </p:nvSpPr>
          <p:spPr>
            <a:xfrm>
              <a:off x="806911" y="2747825"/>
              <a:ext cx="1876255" cy="338554"/>
            </a:xfrm>
            <a:prstGeom prst="rect">
              <a:avLst/>
            </a:prstGeom>
            <a:noFill/>
          </p:spPr>
          <p:txBody>
            <a:bodyPr wrap="none" rtlCol="0">
              <a:spAutoFit/>
            </a:bodyPr>
            <a:lstStyle/>
            <a:p>
              <a:r>
                <a:rPr lang="en-US" sz="1568">
                  <a:gradFill>
                    <a:gsLst>
                      <a:gs pos="0">
                        <a:srgbClr val="199AFF"/>
                      </a:gs>
                      <a:gs pos="85000">
                        <a:srgbClr val="199AFF"/>
                      </a:gs>
                    </a:gsLst>
                    <a:lin ang="16200000" scaled="1"/>
                  </a:gradFill>
                  <a:latin typeface="Segoe UI Semibold" panose="020B0702040204020203" pitchFamily="34" charset="0"/>
                  <a:cs typeface="Segoe UI Semibold" panose="020B0702040204020203" pitchFamily="34" charset="0"/>
                </a:rPr>
                <a:t>Feature variety</a:t>
              </a:r>
            </a:p>
          </p:txBody>
        </p:sp>
        <p:sp>
          <p:nvSpPr>
            <p:cNvPr id="45" name="TextBox 44">
              <a:extLst>
                <a:ext uri="{FF2B5EF4-FFF2-40B4-BE49-F238E27FC236}">
                  <a16:creationId xmlns:a16="http://schemas.microsoft.com/office/drawing/2014/main" id="{4983D134-DB63-4955-9258-4E3928AE09EC}"/>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host of features, from bindings to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code editors, gives you the tools needed to quickly create the best apps</a:t>
              </a:r>
            </a:p>
          </p:txBody>
        </p:sp>
      </p:grpSp>
      <p:grpSp>
        <p:nvGrpSpPr>
          <p:cNvPr id="46" name="Group 45">
            <a:extLst>
              <a:ext uri="{FF2B5EF4-FFF2-40B4-BE49-F238E27FC236}">
                <a16:creationId xmlns:a16="http://schemas.microsoft.com/office/drawing/2014/main" id="{F67AAB3C-D1C9-4008-9A02-1DA5ADA65500}"/>
              </a:ext>
            </a:extLst>
          </p:cNvPr>
          <p:cNvGrpSpPr/>
          <p:nvPr/>
        </p:nvGrpSpPr>
        <p:grpSpPr>
          <a:xfrm>
            <a:off x="7494464" y="1868423"/>
            <a:ext cx="2069599" cy="1531982"/>
            <a:chOff x="806911" y="2747825"/>
            <a:chExt cx="2539634" cy="1562701"/>
          </a:xfrm>
        </p:grpSpPr>
        <p:sp>
          <p:nvSpPr>
            <p:cNvPr id="47" name="TextBox 46">
              <a:extLst>
                <a:ext uri="{FF2B5EF4-FFF2-40B4-BE49-F238E27FC236}">
                  <a16:creationId xmlns:a16="http://schemas.microsoft.com/office/drawing/2014/main" id="{D0FCF448-0973-4F9C-A483-F5A7CBEBFA54}"/>
                </a:ext>
              </a:extLst>
            </p:cNvPr>
            <p:cNvSpPr txBox="1"/>
            <p:nvPr/>
          </p:nvSpPr>
          <p:spPr>
            <a:xfrm>
              <a:off x="806911" y="2747825"/>
              <a:ext cx="2252757" cy="338554"/>
            </a:xfrm>
            <a:prstGeom prst="rect">
              <a:avLst/>
            </a:prstGeom>
            <a:noFill/>
          </p:spPr>
          <p:txBody>
            <a:bodyPr wrap="none" rtlCol="0">
              <a:spAutoFit/>
            </a:bodyPr>
            <a:lstStyle/>
            <a:p>
              <a:r>
                <a:rPr lang="en-US" sz="1568">
                  <a:gradFill>
                    <a:gsLst>
                      <a:gs pos="0">
                        <a:srgbClr val="A37939"/>
                      </a:gs>
                      <a:gs pos="85000">
                        <a:srgbClr val="A37939"/>
                      </a:gs>
                    </a:gsLst>
                    <a:lin ang="16200000" scaled="1"/>
                  </a:gradFill>
                  <a:latin typeface="Segoe UI Semibold" panose="020B0702040204020203" pitchFamily="34" charset="0"/>
                  <a:cs typeface="Segoe UI Semibold" panose="020B0702040204020203" pitchFamily="34" charset="0"/>
                </a:rPr>
                <a:t>Durable Functions</a:t>
              </a:r>
            </a:p>
          </p:txBody>
        </p:sp>
        <p:sp>
          <p:nvSpPr>
            <p:cNvPr id="48" name="TextBox 47">
              <a:extLst>
                <a:ext uri="{FF2B5EF4-FFF2-40B4-BE49-F238E27FC236}">
                  <a16:creationId xmlns:a16="http://schemas.microsoft.com/office/drawing/2014/main" id="{45587EC1-4BED-43EC-9B41-C058784A079C}"/>
                </a:ext>
              </a:extLst>
            </p:cNvPr>
            <p:cNvSpPr txBox="1"/>
            <p:nvPr/>
          </p:nvSpPr>
          <p:spPr>
            <a:xfrm>
              <a:off x="806911" y="2987087"/>
              <a:ext cx="2539634" cy="1323439"/>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With this extension Azure Functions help you simplify complex, stateful orchestration problems</a:t>
              </a:r>
            </a:p>
          </p:txBody>
        </p:sp>
      </p:grpSp>
      <p:grpSp>
        <p:nvGrpSpPr>
          <p:cNvPr id="49" name="Group 48">
            <a:extLst>
              <a:ext uri="{FF2B5EF4-FFF2-40B4-BE49-F238E27FC236}">
                <a16:creationId xmlns:a16="http://schemas.microsoft.com/office/drawing/2014/main" id="{CB0C4149-BE4A-42EA-ADCF-50AD3C92C7BD}"/>
              </a:ext>
            </a:extLst>
          </p:cNvPr>
          <p:cNvGrpSpPr/>
          <p:nvPr/>
        </p:nvGrpSpPr>
        <p:grpSpPr>
          <a:xfrm>
            <a:off x="9931069" y="2637414"/>
            <a:ext cx="2069599" cy="1773362"/>
            <a:chOff x="806911" y="2747825"/>
            <a:chExt cx="2539634" cy="1808922"/>
          </a:xfrm>
        </p:grpSpPr>
        <p:sp>
          <p:nvSpPr>
            <p:cNvPr id="50" name="TextBox 49">
              <a:extLst>
                <a:ext uri="{FF2B5EF4-FFF2-40B4-BE49-F238E27FC236}">
                  <a16:creationId xmlns:a16="http://schemas.microsoft.com/office/drawing/2014/main" id="{529E374E-68FF-4FB8-AF2E-46952EFAFB57}"/>
                </a:ext>
              </a:extLst>
            </p:cNvPr>
            <p:cNvSpPr txBox="1"/>
            <p:nvPr/>
          </p:nvSpPr>
          <p:spPr>
            <a:xfrm>
              <a:off x="806911" y="2747825"/>
              <a:ext cx="2309605" cy="338554"/>
            </a:xfrm>
            <a:prstGeom prst="rect">
              <a:avLst/>
            </a:prstGeom>
            <a:noFill/>
          </p:spPr>
          <p:txBody>
            <a:bodyPr wrap="none" rtlCol="0">
              <a:spAutoFit/>
            </a:bodyPr>
            <a:lstStyle/>
            <a:p>
              <a:r>
                <a:rPr lang="en-US" sz="1568">
                  <a:gradFill>
                    <a:gsLst>
                      <a:gs pos="0">
                        <a:srgbClr val="D78200"/>
                      </a:gs>
                      <a:gs pos="85000">
                        <a:srgbClr val="D78200"/>
                      </a:gs>
                    </a:gsLst>
                    <a:lin ang="16200000" scaled="1"/>
                  </a:gradFill>
                  <a:latin typeface="Segoe UI Semibold" panose="020B0702040204020203" pitchFamily="34" charset="0"/>
                  <a:cs typeface="Segoe UI Semibold" panose="020B0702040204020203" pitchFamily="34" charset="0"/>
                </a:rPr>
                <a:t>Consolidated tools</a:t>
              </a:r>
            </a:p>
          </p:txBody>
        </p:sp>
        <p:sp>
          <p:nvSpPr>
            <p:cNvPr id="51" name="TextBox 50">
              <a:extLst>
                <a:ext uri="{FF2B5EF4-FFF2-40B4-BE49-F238E27FC236}">
                  <a16:creationId xmlns:a16="http://schemas.microsoft.com/office/drawing/2014/main" id="{8487FB29-60BA-491F-A469-84992704F98D}"/>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Thanks to so many built-in solutions,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you can do more in Functions than AWS, which often requires external tools</a:t>
              </a:r>
            </a:p>
          </p:txBody>
        </p:sp>
      </p:grpSp>
      <p:grpSp>
        <p:nvGrpSpPr>
          <p:cNvPr id="69" name="Group 68">
            <a:extLst>
              <a:ext uri="{FF2B5EF4-FFF2-40B4-BE49-F238E27FC236}">
                <a16:creationId xmlns:a16="http://schemas.microsoft.com/office/drawing/2014/main" id="{C175BD4D-719C-4CC7-A87D-01F82E7DA04A}"/>
              </a:ext>
            </a:extLst>
          </p:cNvPr>
          <p:cNvGrpSpPr/>
          <p:nvPr/>
        </p:nvGrpSpPr>
        <p:grpSpPr>
          <a:xfrm>
            <a:off x="1153153" y="4540607"/>
            <a:ext cx="896425" cy="896425"/>
            <a:chOff x="1176276" y="4631159"/>
            <a:chExt cx="914400" cy="914400"/>
          </a:xfrm>
        </p:grpSpPr>
        <p:sp>
          <p:nvSpPr>
            <p:cNvPr id="29" name="Oval 28">
              <a:extLst>
                <a:ext uri="{FF2B5EF4-FFF2-40B4-BE49-F238E27FC236}">
                  <a16:creationId xmlns:a16="http://schemas.microsoft.com/office/drawing/2014/main" id="{E14665F4-78DB-42BA-8A51-6E5446687AB7}"/>
                </a:ext>
              </a:extLst>
            </p:cNvPr>
            <p:cNvSpPr/>
            <p:nvPr/>
          </p:nvSpPr>
          <p:spPr>
            <a:xfrm>
              <a:off x="1176276" y="4631159"/>
              <a:ext cx="914400" cy="914400"/>
            </a:xfrm>
            <a:prstGeom prst="ellipse">
              <a:avLst/>
            </a:prstGeom>
            <a:solidFill>
              <a:srgbClr val="F2F2F2"/>
            </a:solidFill>
            <a:ln w="3810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68" name="Freeform 44">
              <a:extLst>
                <a:ext uri="{FF2B5EF4-FFF2-40B4-BE49-F238E27FC236}">
                  <a16:creationId xmlns:a16="http://schemas.microsoft.com/office/drawing/2014/main" id="{0B87C896-54BE-41B4-984F-D51306E3B4E4}"/>
                </a:ext>
              </a:extLst>
            </p:cNvPr>
            <p:cNvSpPr>
              <a:spLocks noChangeAspect="1"/>
            </p:cNvSpPr>
            <p:nvPr/>
          </p:nvSpPr>
          <p:spPr bwMode="black">
            <a:xfrm>
              <a:off x="1534847" y="4916489"/>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4D8A"/>
            </a:solidFill>
            <a:ln>
              <a:noFill/>
            </a:ln>
          </p:spPr>
          <p:txBody>
            <a:bodyPr vert="horz" wrap="square" lIns="67226" tIns="33613" rIns="67226" bIns="33613" numCol="1" anchor="t" anchorCtr="0" compatLnSpc="1">
              <a:prstTxWarp prst="textNoShape">
                <a:avLst/>
              </a:prstTxWarp>
              <a:noAutofit/>
            </a:bodyPr>
            <a:lstStyle/>
            <a:p>
              <a:endParaRPr lang="en-US" sz="1323"/>
            </a:p>
          </p:txBody>
        </p:sp>
      </p:grpSp>
      <p:pic>
        <p:nvPicPr>
          <p:cNvPr id="73" name="Picture 72">
            <a:extLst>
              <a:ext uri="{FF2B5EF4-FFF2-40B4-BE49-F238E27FC236}">
                <a16:creationId xmlns:a16="http://schemas.microsoft.com/office/drawing/2014/main" id="{45300E95-B8E8-4B3E-8877-C4933C4D7138}"/>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676330" y="4049331"/>
            <a:ext cx="344709" cy="358570"/>
          </a:xfrm>
          <a:custGeom>
            <a:avLst/>
            <a:gdLst>
              <a:gd name="connsiteX0" fmla="*/ 0 w 3487214"/>
              <a:gd name="connsiteY0" fmla="*/ 0 h 3627434"/>
              <a:gd name="connsiteX1" fmla="*/ 3487214 w 3487214"/>
              <a:gd name="connsiteY1" fmla="*/ 0 h 3627434"/>
              <a:gd name="connsiteX2" fmla="*/ 3487214 w 3487214"/>
              <a:gd name="connsiteY2" fmla="*/ 3627434 h 3627434"/>
              <a:gd name="connsiteX3" fmla="*/ 2768849 w 3487214"/>
              <a:gd name="connsiteY3" fmla="*/ 3627434 h 3627434"/>
              <a:gd name="connsiteX4" fmla="*/ 2782911 w 3487214"/>
              <a:gd name="connsiteY4" fmla="*/ 3483656 h 3627434"/>
              <a:gd name="connsiteX5" fmla="*/ 947806 w 3487214"/>
              <a:gd name="connsiteY5" fmla="*/ 3304177 h 3627434"/>
              <a:gd name="connsiteX6" fmla="*/ 916190 w 3487214"/>
              <a:gd name="connsiteY6" fmla="*/ 3627434 h 3627434"/>
              <a:gd name="connsiteX7" fmla="*/ 0 w 3487214"/>
              <a:gd name="connsiteY7" fmla="*/ 3627434 h 362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7214" h="3627434">
                <a:moveTo>
                  <a:pt x="0" y="0"/>
                </a:moveTo>
                <a:lnTo>
                  <a:pt x="3487214" y="0"/>
                </a:lnTo>
                <a:lnTo>
                  <a:pt x="3487214" y="3627434"/>
                </a:lnTo>
                <a:lnTo>
                  <a:pt x="2768849" y="3627434"/>
                </a:lnTo>
                <a:lnTo>
                  <a:pt x="2782911" y="3483656"/>
                </a:lnTo>
                <a:lnTo>
                  <a:pt x="947806" y="3304177"/>
                </a:lnTo>
                <a:lnTo>
                  <a:pt x="916190" y="3627434"/>
                </a:lnTo>
                <a:lnTo>
                  <a:pt x="0" y="3627434"/>
                </a:lnTo>
                <a:close/>
              </a:path>
            </a:pathLst>
          </a:custGeom>
        </p:spPr>
      </p:pic>
      <p:sp>
        <p:nvSpPr>
          <p:cNvPr id="74" name="Freeform 17">
            <a:extLst>
              <a:ext uri="{FF2B5EF4-FFF2-40B4-BE49-F238E27FC236}">
                <a16:creationId xmlns:a16="http://schemas.microsoft.com/office/drawing/2014/main" id="{9D8EA433-80CF-4452-A98F-7ADC3402B3E1}"/>
              </a:ext>
            </a:extLst>
          </p:cNvPr>
          <p:cNvSpPr>
            <a:spLocks noChangeAspect="1" noEditPoints="1"/>
          </p:cNvSpPr>
          <p:nvPr/>
        </p:nvSpPr>
        <p:spPr bwMode="black">
          <a:xfrm>
            <a:off x="5927935" y="3814278"/>
            <a:ext cx="336131" cy="33651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199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43">
            <a:extLst>
              <a:ext uri="{FF2B5EF4-FFF2-40B4-BE49-F238E27FC236}">
                <a16:creationId xmlns:a16="http://schemas.microsoft.com/office/drawing/2014/main" id="{60CBAA50-7051-4016-B26A-BB7AA65E3C05}"/>
              </a:ext>
            </a:extLst>
          </p:cNvPr>
          <p:cNvSpPr>
            <a:spLocks noChangeAspect="1" noEditPoints="1"/>
          </p:cNvSpPr>
          <p:nvPr/>
        </p:nvSpPr>
        <p:spPr bwMode="black">
          <a:xfrm>
            <a:off x="10447961" y="4818499"/>
            <a:ext cx="364446" cy="340641"/>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D78200"/>
          </a:solidFill>
          <a:ln>
            <a:noFill/>
          </a:ln>
        </p:spPr>
        <p:txBody>
          <a:bodyPr vert="horz" wrap="square" lIns="80687" tIns="40344" rIns="80687" bIns="40344" numCol="1" anchor="t" anchorCtr="0" compatLnSpc="1">
            <a:prstTxWarp prst="textNoShape">
              <a:avLst/>
            </a:prstTxWarp>
          </a:bodyPr>
          <a:lstStyle/>
          <a:p>
            <a:endParaRPr lang="en-US" sz="1568">
              <a:latin typeface="Segoe Pro" pitchFamily="34" charset="0"/>
            </a:endParaRPr>
          </a:p>
        </p:txBody>
      </p:sp>
      <p:pic>
        <p:nvPicPr>
          <p:cNvPr id="2" name="Picture 1">
            <a:extLst>
              <a:ext uri="{FF2B5EF4-FFF2-40B4-BE49-F238E27FC236}">
                <a16:creationId xmlns:a16="http://schemas.microsoft.com/office/drawing/2014/main" id="{2CA99865-4950-4493-BD6E-4D4AF4E98B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4901" y="4071607"/>
            <a:ext cx="313749" cy="314020"/>
          </a:xfrm>
          <a:prstGeom prst="rect">
            <a:avLst/>
          </a:prstGeom>
        </p:spPr>
      </p:pic>
      <p:sp>
        <p:nvSpPr>
          <p:cNvPr id="3" name="Title 2">
            <a:extLst>
              <a:ext uri="{FF2B5EF4-FFF2-40B4-BE49-F238E27FC236}">
                <a16:creationId xmlns:a16="http://schemas.microsoft.com/office/drawing/2014/main" id="{4191ED19-A8F4-4FB3-A5DF-8111CA796143}"/>
              </a:ext>
            </a:extLst>
          </p:cNvPr>
          <p:cNvSpPr>
            <a:spLocks noGrp="1"/>
          </p:cNvSpPr>
          <p:nvPr>
            <p:ph type="title"/>
          </p:nvPr>
        </p:nvSpPr>
        <p:spPr/>
        <p:txBody>
          <a:bodyPr/>
          <a:lstStyle/>
          <a:p>
            <a:r>
              <a:rPr lang="en-US"/>
              <a:t>What makes Functions unique?</a:t>
            </a:r>
          </a:p>
        </p:txBody>
      </p:sp>
    </p:spTree>
    <p:extLst>
      <p:ext uri="{BB962C8B-B14F-4D97-AF65-F5344CB8AC3E}">
        <p14:creationId xmlns:p14="http://schemas.microsoft.com/office/powerpoint/2010/main" val="228575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F624E2E-01D0-4AAF-99B2-D4DBCB7521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5783" y="1661252"/>
            <a:ext cx="4320434" cy="4320434"/>
          </a:xfrm>
          <a:prstGeom prst="rect">
            <a:avLst/>
          </a:prstGeom>
        </p:spPr>
      </p:pic>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a:xfrm>
            <a:off x="269241" y="289959"/>
            <a:ext cx="11655840" cy="1086131"/>
          </a:xfrm>
        </p:spPr>
        <p:txBody>
          <a:bodyPr/>
          <a:lstStyle/>
          <a:p>
            <a:pPr algn="ctr"/>
            <a:r>
              <a:rPr lang="en-US" sz="4705">
                <a:solidFill>
                  <a:schemeClr val="bg1"/>
                </a:solidFill>
                <a:latin typeface="Segoe UI Semilight" panose="020B0402040204020203" pitchFamily="34" charset="0"/>
                <a:cs typeface="Segoe UI Semilight" panose="020B0402040204020203" pitchFamily="34" charset="0"/>
              </a:rPr>
              <a:t>Azure Functions is an </a:t>
            </a:r>
            <a:r>
              <a:rPr lang="en-US" sz="4705">
                <a:solidFill>
                  <a:schemeClr val="bg1"/>
                </a:solidFill>
                <a:latin typeface="Segoe UI Semibold" panose="020B0702040204020203" pitchFamily="34" charset="0"/>
                <a:cs typeface="Segoe UI Semibold" panose="020B0702040204020203" pitchFamily="34" charset="0"/>
              </a:rPr>
              <a:t>open-source</a:t>
            </a:r>
            <a:r>
              <a:rPr lang="en-US" sz="4705">
                <a:solidFill>
                  <a:schemeClr val="bg1"/>
                </a:solidFill>
                <a:latin typeface="Segoe UI Semilight" panose="020B0402040204020203" pitchFamily="34" charset="0"/>
                <a:cs typeface="Segoe UI Semilight" panose="020B0402040204020203" pitchFamily="34" charset="0"/>
              </a:rPr>
              <a:t> project</a:t>
            </a:r>
            <a:br>
              <a:rPr lang="en-US" sz="4705">
                <a:solidFill>
                  <a:schemeClr val="bg1"/>
                </a:solidFill>
                <a:latin typeface="Segoe UI Semilight" panose="020B0402040204020203" pitchFamily="34" charset="0"/>
                <a:cs typeface="Segoe UI Semilight" panose="020B0402040204020203" pitchFamily="34" charset="0"/>
              </a:rPr>
            </a:br>
            <a:r>
              <a:rPr lang="en-US" sz="2353">
                <a:solidFill>
                  <a:schemeClr val="bg1"/>
                </a:solidFill>
                <a:latin typeface="Segoe UI Semilight" panose="020B0402040204020203" pitchFamily="34" charset="0"/>
                <a:cs typeface="Segoe UI Semilight" panose="020B0402040204020203" pitchFamily="34" charset="0"/>
              </a:rPr>
              <a:t>Functions runtime and all extensions are fully open source</a:t>
            </a:r>
            <a:endParaRPr lang="en-US">
              <a:solidFill>
                <a:schemeClr val="bg1"/>
              </a:solidFill>
            </a:endParaRPr>
          </a:p>
        </p:txBody>
      </p:sp>
      <p:sp>
        <p:nvSpPr>
          <p:cNvPr id="4" name="Title 2">
            <a:extLst>
              <a:ext uri="{FF2B5EF4-FFF2-40B4-BE49-F238E27FC236}">
                <a16:creationId xmlns:a16="http://schemas.microsoft.com/office/drawing/2014/main" id="{A8993B57-DB3D-4D06-91FF-6C926E44C653}"/>
              </a:ext>
            </a:extLst>
          </p:cNvPr>
          <p:cNvSpPr txBox="1">
            <a:spLocks/>
          </p:cNvSpPr>
          <p:nvPr/>
        </p:nvSpPr>
        <p:spPr>
          <a:xfrm>
            <a:off x="268080" y="6108600"/>
            <a:ext cx="11655840" cy="748914"/>
          </a:xfrm>
          <a:prstGeom prst="rect">
            <a:avLst/>
          </a:prstGeom>
        </p:spPr>
        <p:txBody>
          <a:bodyPr vert="horz" wrap="square" lIns="143428" tIns="89642" rIns="143428" bIns="89642" rtlCol="0" anchor="ctr" anchorCtr="0">
            <a:noAutofit/>
          </a:bodyPr>
          <a:lst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defRPr/>
            </a:pPr>
            <a:r>
              <a:rPr lang="en-US" sz="2353" spc="-100">
                <a:solidFill>
                  <a:schemeClr val="bg1"/>
                </a:solidFill>
                <a:latin typeface="Segoe UI Semilight" panose="020B0402040204020203" pitchFamily="34" charset="0"/>
                <a:cs typeface="Segoe UI Semilight" panose="020B0402040204020203" pitchFamily="34" charset="0"/>
              </a:rPr>
              <a:t>https://github.com/Azure/Azure-Functions</a:t>
            </a:r>
            <a:endParaRPr lang="en-US" sz="5882" spc="-100">
              <a:solidFill>
                <a:schemeClr val="bg1"/>
              </a:solidFill>
              <a:latin typeface="Segoe UI Light"/>
            </a:endParaRPr>
          </a:p>
        </p:txBody>
      </p:sp>
    </p:spTree>
    <p:extLst>
      <p:ext uri="{BB962C8B-B14F-4D97-AF65-F5344CB8AC3E}">
        <p14:creationId xmlns:p14="http://schemas.microsoft.com/office/powerpoint/2010/main" val="158353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896624" y="1604769"/>
            <a:ext cx="1406799" cy="331899"/>
          </a:xfrm>
          <a:prstGeom prst="rect">
            <a:avLst/>
          </a:prstGeom>
          <a:noFill/>
        </p:spPr>
        <p:txBody>
          <a:bodyPr wrap="none" rtlCol="0">
            <a:spAutoFit/>
          </a:bodyPr>
          <a:lstStyle/>
          <a:p>
            <a:r>
              <a:rPr lang="en-US" sz="1568">
                <a:gradFill>
                  <a:gsLst>
                    <a:gs pos="0">
                      <a:schemeClr val="tx1"/>
                    </a:gs>
                    <a:gs pos="85000">
                      <a:schemeClr val="tx1"/>
                    </a:gs>
                  </a:gsLst>
                  <a:lin ang="16200000" scaled="1"/>
                </a:gradFill>
                <a:latin typeface="Segoe UI Semibold" panose="020B0702040204020203" pitchFamily="34" charset="0"/>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039842" y="1604769"/>
            <a:ext cx="968353" cy="331899"/>
          </a:xfrm>
          <a:prstGeom prst="rect">
            <a:avLst/>
          </a:prstGeom>
          <a:noFill/>
        </p:spPr>
        <p:txBody>
          <a:bodyPr wrap="none" rtlCol="0">
            <a:spAutoFit/>
          </a:bodyPr>
          <a:lstStyle/>
          <a:p>
            <a:r>
              <a:rPr lang="en-US" sz="1568">
                <a:gradFill>
                  <a:gsLst>
                    <a:gs pos="0">
                      <a:schemeClr val="tx2"/>
                    </a:gs>
                    <a:gs pos="85000">
                      <a:schemeClr val="tx2"/>
                    </a:gs>
                  </a:gsLst>
                  <a:lin ang="16200000" scaled="1"/>
                </a:gradFill>
                <a:latin typeface="Segoe UI Semibold" panose="020B0702040204020203" pitchFamily="34" charset="0"/>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63392" y="3591840"/>
            <a:ext cx="2320752" cy="743824"/>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a:solidFill>
                  <a:srgbClr val="505050"/>
                </a:solidFill>
                <a:latin typeface="Segoe UI"/>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63392" y="4376379"/>
            <a:ext cx="2320752" cy="743824"/>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a:solidFill>
                  <a:srgbClr val="505050"/>
                </a:solidFill>
                <a:latin typeface="Segoe UI"/>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13231" y="2026481"/>
            <a:ext cx="2373588" cy="740104"/>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63392" y="2807301"/>
            <a:ext cx="2320752" cy="743824"/>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63392" y="5160919"/>
            <a:ext cx="2320752" cy="743824"/>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01921" y="4789901"/>
            <a:ext cx="1320348" cy="1114842"/>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720022" y="4789901"/>
            <a:ext cx="1320348" cy="1114842"/>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572894" y="4789901"/>
            <a:ext cx="1320348" cy="1114842"/>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154793" y="4789901"/>
            <a:ext cx="1320348" cy="1114842"/>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423440" y="4789901"/>
            <a:ext cx="1320348" cy="1114842"/>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005339" y="4789901"/>
            <a:ext cx="1320348" cy="1114842"/>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005339"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3318"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005339"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0">
                      <a:schemeClr val="tx1"/>
                    </a:gs>
                    <a:gs pos="85000">
                      <a:schemeClr val="tx1"/>
                    </a:gs>
                  </a:gsLst>
                  <a:lin ang="16200000" scaled="1"/>
                </a:gradFill>
                <a:latin typeface="Segoe UI" panose="020B0502040204020203" pitchFamily="34" charset="0"/>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213865" y="2192807"/>
            <a:ext cx="489221" cy="267904"/>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a:solidFill>
                  <a:srgbClr val="505050"/>
                </a:solidFill>
                <a:latin typeface="Segoe UI"/>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a:solidFill>
                  <a:srgbClr val="505050"/>
                </a:solidFill>
                <a:latin typeface="Segoe UI"/>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a:solidFill>
                  <a:srgbClr val="505050"/>
                </a:solidFill>
                <a:latin typeface="Segoe UI"/>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01922"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01922"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0">
                      <a:schemeClr val="tx1"/>
                    </a:gs>
                    <a:gs pos="85000">
                      <a:schemeClr val="tx1"/>
                    </a:gs>
                  </a:gsLst>
                  <a:lin ang="16200000" scaled="1"/>
                </a:gradFill>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lang="en-US" sz="1567">
              <a:gradFill>
                <a:gsLst>
                  <a:gs pos="0">
                    <a:schemeClr val="tx1"/>
                  </a:gs>
                  <a:gs pos="85000">
                    <a:schemeClr val="tx1"/>
                  </a:gs>
                </a:gsLst>
                <a:lin ang="16200000" scaled="1"/>
              </a:gradFill>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3395487" y="2154947"/>
            <a:ext cx="643607" cy="33789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154794"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96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154794"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0">
                      <a:schemeClr val="tx1"/>
                    </a:gs>
                    <a:gs pos="85000">
                      <a:schemeClr val="tx1"/>
                    </a:gs>
                  </a:gsLst>
                  <a:lin ang="16200000" scaled="1"/>
                </a:gradFill>
                <a:latin typeface="Segoe UI" panose="020B0502040204020203" pitchFamily="34" charset="0"/>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340178" y="2165730"/>
            <a:ext cx="471899" cy="315095"/>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defTabSz="913624">
                <a:defRPr/>
              </a:pPr>
              <a:endParaRPr lang="en-US">
                <a:gradFill>
                  <a:gsLst>
                    <a:gs pos="0">
                      <a:srgbClr val="505050"/>
                    </a:gs>
                    <a:gs pos="100000">
                      <a:srgbClr val="505050"/>
                    </a:gs>
                  </a:gsLst>
                  <a:lin ang="5400000" scaled="0"/>
                </a:gradFill>
                <a:latin typeface="Segoe UI"/>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044370" y="2218901"/>
            <a:ext cx="0" cy="34934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p:nvPr>
        </p:nvSpPr>
        <p:spPr>
          <a:xfrm>
            <a:off x="576699" y="448700"/>
            <a:ext cx="10801919" cy="825611"/>
          </a:xfrm>
        </p:spPr>
        <p:txBody>
          <a:bodyPr/>
          <a:lstStyle/>
          <a:p>
            <a:r>
              <a:rPr lang="en-US"/>
              <a:t>Full </a:t>
            </a:r>
            <a:r>
              <a:rPr lang="en-US">
                <a:solidFill>
                  <a:srgbClr val="0078D7"/>
                </a:solidFill>
              </a:rPr>
              <a:t>integration</a:t>
            </a:r>
            <a:r>
              <a:rPr lang="en-US"/>
              <a:t> with Azure ecosystem</a:t>
            </a:r>
            <a:br>
              <a:rPr lang="en-US"/>
            </a:br>
            <a:r>
              <a:rPr lang="en-US" sz="1765"/>
              <a:t>Functions is the center piece of the Serverless platform</a:t>
            </a:r>
            <a:endParaRPr lang="en-US"/>
          </a:p>
        </p:txBody>
      </p:sp>
    </p:spTree>
    <p:extLst>
      <p:ext uri="{BB962C8B-B14F-4D97-AF65-F5344CB8AC3E}">
        <p14:creationId xmlns:p14="http://schemas.microsoft.com/office/powerpoint/2010/main" val="294661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1 – Serverless API</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609599" y="1976438"/>
            <a:ext cx="11000509" cy="2208212"/>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latin typeface="+mj-lt"/>
            </a:endParaRPr>
          </a:p>
        </p:txBody>
      </p:sp>
    </p:spTree>
    <p:extLst>
      <p:ext uri="{BB962C8B-B14F-4D97-AF65-F5344CB8AC3E}">
        <p14:creationId xmlns:p14="http://schemas.microsoft.com/office/powerpoint/2010/main" val="17799775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2287-30C5-4EC1-9F32-BA03624F3075}"/>
              </a:ext>
            </a:extLst>
          </p:cNvPr>
          <p:cNvSpPr>
            <a:spLocks noGrp="1"/>
          </p:cNvSpPr>
          <p:nvPr>
            <p:ph type="title"/>
          </p:nvPr>
        </p:nvSpPr>
        <p:spPr/>
        <p:txBody>
          <a:bodyPr/>
          <a:lstStyle/>
          <a:p>
            <a:r>
              <a:rPr lang="en-US" dirty="0"/>
              <a:t>Cosmos DB</a:t>
            </a:r>
          </a:p>
        </p:txBody>
      </p:sp>
    </p:spTree>
    <p:extLst>
      <p:ext uri="{BB962C8B-B14F-4D97-AF65-F5344CB8AC3E}">
        <p14:creationId xmlns:p14="http://schemas.microsoft.com/office/powerpoint/2010/main" val="2986067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dirty="0"/>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631216"/>
          </a:xfrm>
        </p:spPr>
        <p:txBody>
          <a:bodyPr/>
          <a:lstStyle/>
          <a:p>
            <a:r>
              <a:rPr lang="en-US" sz="1600" dirty="0"/>
              <a:t>PUT YOUR DATA WHERE YOUR USERS ARE IN MINUTES </a:t>
            </a:r>
          </a:p>
          <a:p>
            <a:endParaRPr lang="en-US" dirty="0"/>
          </a:p>
          <a:p>
            <a:r>
              <a:rPr lang="en-US" sz="1600" b="0" dirty="0">
                <a:solidFill>
                  <a:schemeClr val="tx1"/>
                </a:solidFill>
                <a:latin typeface="Segoe UI Semilight" charset="0"/>
                <a:ea typeface="Segoe UI Semilight" charset="0"/>
                <a:cs typeface="Segoe UI Semilight" charset="0"/>
              </a:rPr>
              <a:t>Automatically replicate all your data around the world, and across more regions than AWS and Google Cloud Platform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1785" y="3406579"/>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Available in </a:t>
            </a: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hlinkClick r:id="rId3"/>
              </a:rPr>
              <a:t>all Azure regions</a:t>
            </a:r>
            <a:endPar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Manual and automatic failover</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light"/>
                <a:ea typeface="+mn-ea"/>
                <a:cs typeface="+mn-cs"/>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1009844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dirty="0"/>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0078D7"/>
                </a:solidFill>
                <a:effectLst/>
                <a:uLnTx/>
                <a:uFillTx/>
                <a:latin typeface="Segoe UI Semibold" charset="0"/>
                <a:cs typeface="Segoe UI Semibold" charset="0"/>
              </a:rPr>
              <a:t>SCALES AS YOUR APPS’ NEEDS CHANGE</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400" b="1" i="0" u="none" strike="noStrike" kern="1200" cap="none" spc="0" normalizeH="0" baseline="0" noProof="0" dirty="0">
              <a:ln>
                <a:noFill/>
              </a:ln>
              <a:solidFill>
                <a:srgbClr val="0078D7"/>
              </a:solidFill>
              <a:effectLst/>
              <a:uLnTx/>
              <a:uFillTx/>
              <a:latin typeface="Segoe UI Semibold" charset="0"/>
              <a:cs typeface="Segoe UI Semibold"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Independently and elastically scale storage and throughput across regions </a:t>
            </a:r>
            <a:r>
              <a:rPr kumimoji="0" lang="mr-IN"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t>
            </a: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even during unpredictable traffic bursts </a:t>
            </a:r>
            <a:r>
              <a:rPr kumimoji="0" lang="mr-IN"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t>
            </a: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Elastically scale throughput from 10 to 100s of millions of requests/sec across multiple regions</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Support for requests/sec for different workloads</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29935504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080" y="335608"/>
            <a:ext cx="11655840" cy="899665"/>
          </a:xfrm>
        </p:spPr>
        <p:txBody>
          <a:bodyPr/>
          <a:lstStyle/>
          <a:p>
            <a:r>
              <a:rPr lang="en-US" dirty="0"/>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6500" y="1584502"/>
            <a:ext cx="4802151" cy="1631216"/>
          </a:xfrm>
        </p:spPr>
        <p:txBody>
          <a:bodyPr/>
          <a:lstStyle/>
          <a:p>
            <a:r>
              <a:rPr lang="en-US" sz="1600" dirty="0"/>
              <a:t>PROVIDE USERS AROUND THE WORLD WITH FAST ACCESS TO DATA</a:t>
            </a:r>
          </a:p>
          <a:p>
            <a:endParaRPr lang="en-US" dirty="0"/>
          </a:p>
          <a:p>
            <a:r>
              <a:rPr lang="en-US" sz="1600" b="0" dirty="0">
                <a:solidFill>
                  <a:schemeClr val="tx1"/>
                </a:solidFill>
                <a:latin typeface="Segoe UI Semilight" charset="0"/>
                <a:ea typeface="Segoe UI Semilight" charset="0"/>
                <a:cs typeface="Segoe UI Semilight" charset="0"/>
              </a:rPr>
              <a:t>Serve &lt;10 millisecond read and write requests at the 99th percentile from the region nearest to users, while delivering data globally. </a:t>
            </a:r>
          </a:p>
        </p:txBody>
      </p:sp>
      <p:grpSp>
        <p:nvGrpSpPr>
          <p:cNvPr id="2" name="Group 1"/>
          <p:cNvGrpSpPr/>
          <p:nvPr/>
        </p:nvGrpSpPr>
        <p:grpSpPr>
          <a:xfrm>
            <a:off x="6862580" y="2112057"/>
            <a:ext cx="3381962" cy="3116483"/>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79218237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E34B0D05-B965-472C-BC81-5D6232725DEA}"/>
              </a:ext>
            </a:extLst>
          </p:cNvPr>
          <p:cNvSpPr/>
          <p:nvPr/>
        </p:nvSpPr>
        <p:spPr bwMode="auto">
          <a:xfrm>
            <a:off x="774182" y="4968133"/>
            <a:ext cx="10156041" cy="302410"/>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D782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48193"/>
            <a:endParaRPr lang="en-US">
              <a:solidFill>
                <a:prstClr val="black"/>
              </a:solidFill>
              <a:latin typeface="Calibri" panose="020F0502020204030204"/>
            </a:endParaRPr>
          </a:p>
        </p:txBody>
      </p:sp>
      <p:sp>
        <p:nvSpPr>
          <p:cNvPr id="51" name="Freeform: Shape 50">
            <a:extLst>
              <a:ext uri="{FF2B5EF4-FFF2-40B4-BE49-F238E27FC236}">
                <a16:creationId xmlns:a16="http://schemas.microsoft.com/office/drawing/2014/main" id="{709A7A6F-4ABB-41EE-803F-1C185B84BB26}"/>
              </a:ext>
            </a:extLst>
          </p:cNvPr>
          <p:cNvSpPr/>
          <p:nvPr/>
        </p:nvSpPr>
        <p:spPr bwMode="auto">
          <a:xfrm>
            <a:off x="774182" y="4733239"/>
            <a:ext cx="7970284" cy="537304"/>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48193"/>
            <a:endParaRPr lang="en-US">
              <a:solidFill>
                <a:prstClr val="black"/>
              </a:solidFill>
              <a:latin typeface="Calibri" panose="020F0502020204030204"/>
            </a:endParaRPr>
          </a:p>
        </p:txBody>
      </p:sp>
      <p:sp>
        <p:nvSpPr>
          <p:cNvPr id="39" name="Building Icon">
            <a:extLst>
              <a:ext uri="{FF2B5EF4-FFF2-40B4-BE49-F238E27FC236}">
                <a16:creationId xmlns:a16="http://schemas.microsoft.com/office/drawing/2014/main" id="{60513B26-00DE-416A-AD56-DEDCD4A8612F}"/>
              </a:ext>
            </a:extLst>
          </p:cNvPr>
          <p:cNvSpPr>
            <a:spLocks noChangeAspect="1" noEditPoints="1"/>
          </p:cNvSpPr>
          <p:nvPr/>
        </p:nvSpPr>
        <p:spPr bwMode="auto">
          <a:xfrm>
            <a:off x="150353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40" name="Building Icon">
            <a:extLst>
              <a:ext uri="{FF2B5EF4-FFF2-40B4-BE49-F238E27FC236}">
                <a16:creationId xmlns:a16="http://schemas.microsoft.com/office/drawing/2014/main" id="{5539823B-6EA3-4967-9132-07328D3A6951}"/>
              </a:ext>
            </a:extLst>
          </p:cNvPr>
          <p:cNvSpPr>
            <a:spLocks noChangeAspect="1" noEditPoints="1"/>
          </p:cNvSpPr>
          <p:nvPr/>
        </p:nvSpPr>
        <p:spPr bwMode="auto">
          <a:xfrm>
            <a:off x="4172232"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41" name="Building Icon">
            <a:extLst>
              <a:ext uri="{FF2B5EF4-FFF2-40B4-BE49-F238E27FC236}">
                <a16:creationId xmlns:a16="http://schemas.microsoft.com/office/drawing/2014/main" id="{8E93AD27-DE66-430C-8D0C-7BA9A4A1BB93}"/>
              </a:ext>
            </a:extLst>
          </p:cNvPr>
          <p:cNvSpPr>
            <a:spLocks noChangeAspect="1" noEditPoints="1"/>
          </p:cNvSpPr>
          <p:nvPr/>
        </p:nvSpPr>
        <p:spPr bwMode="auto">
          <a:xfrm>
            <a:off x="6882693"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43" name="Building Icon">
            <a:extLst>
              <a:ext uri="{FF2B5EF4-FFF2-40B4-BE49-F238E27FC236}">
                <a16:creationId xmlns:a16="http://schemas.microsoft.com/office/drawing/2014/main" id="{454533D4-066D-4E0F-8A1B-6C691F77BFD9}"/>
              </a:ext>
            </a:extLst>
          </p:cNvPr>
          <p:cNvSpPr>
            <a:spLocks noChangeAspect="1" noEditPoints="1"/>
          </p:cNvSpPr>
          <p:nvPr/>
        </p:nvSpPr>
        <p:spPr bwMode="auto">
          <a:xfrm>
            <a:off x="955439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6" name="TextBox 5">
            <a:extLst>
              <a:ext uri="{FF2B5EF4-FFF2-40B4-BE49-F238E27FC236}">
                <a16:creationId xmlns:a16="http://schemas.microsoft.com/office/drawing/2014/main" id="{7E3B9A35-A847-4B40-94E7-A75F8F18F3EF}"/>
              </a:ext>
            </a:extLst>
          </p:cNvPr>
          <p:cNvSpPr txBox="1"/>
          <p:nvPr/>
        </p:nvSpPr>
        <p:spPr>
          <a:xfrm>
            <a:off x="646067"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On-premises</a:t>
            </a:r>
          </a:p>
        </p:txBody>
      </p:sp>
      <p:sp>
        <p:nvSpPr>
          <p:cNvPr id="8" name="TextBox 7">
            <a:extLst>
              <a:ext uri="{FF2B5EF4-FFF2-40B4-BE49-F238E27FC236}">
                <a16:creationId xmlns:a16="http://schemas.microsoft.com/office/drawing/2014/main" id="{F10AF6D5-7104-4DF1-A295-CA96A9E2CA44}"/>
              </a:ext>
            </a:extLst>
          </p:cNvPr>
          <p:cNvSpPr txBox="1"/>
          <p:nvPr/>
        </p:nvSpPr>
        <p:spPr>
          <a:xfrm>
            <a:off x="3295297"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IaaS</a:t>
            </a:r>
          </a:p>
        </p:txBody>
      </p:sp>
      <p:sp>
        <p:nvSpPr>
          <p:cNvPr id="10" name="TextBox 9">
            <a:extLst>
              <a:ext uri="{FF2B5EF4-FFF2-40B4-BE49-F238E27FC236}">
                <a16:creationId xmlns:a16="http://schemas.microsoft.com/office/drawing/2014/main" id="{91C9CF8F-B340-483C-8BDB-756634821756}"/>
              </a:ext>
            </a:extLst>
          </p:cNvPr>
          <p:cNvSpPr txBox="1"/>
          <p:nvPr/>
        </p:nvSpPr>
        <p:spPr>
          <a:xfrm>
            <a:off x="6009698"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PaaS</a:t>
            </a:r>
          </a:p>
        </p:txBody>
      </p:sp>
      <p:sp>
        <p:nvSpPr>
          <p:cNvPr id="12" name="TextBox 11">
            <a:extLst>
              <a:ext uri="{FF2B5EF4-FFF2-40B4-BE49-F238E27FC236}">
                <a16:creationId xmlns:a16="http://schemas.microsoft.com/office/drawing/2014/main" id="{CEE0B515-4A52-4554-A73C-6AAE0F5EB83E}"/>
              </a:ext>
            </a:extLst>
          </p:cNvPr>
          <p:cNvSpPr txBox="1"/>
          <p:nvPr/>
        </p:nvSpPr>
        <p:spPr>
          <a:xfrm>
            <a:off x="8696927"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Serverless</a:t>
            </a:r>
          </a:p>
        </p:txBody>
      </p:sp>
      <p:sp>
        <p:nvSpPr>
          <p:cNvPr id="15" name="Freeform 111">
            <a:extLst>
              <a:ext uri="{FF2B5EF4-FFF2-40B4-BE49-F238E27FC236}">
                <a16:creationId xmlns:a16="http://schemas.microsoft.com/office/drawing/2014/main" id="{8513FBC1-7D17-49A8-952C-9E11A30957DC}"/>
              </a:ext>
            </a:extLst>
          </p:cNvPr>
          <p:cNvSpPr>
            <a:spLocks noChangeAspect="1"/>
          </p:cNvSpPr>
          <p:nvPr/>
        </p:nvSpPr>
        <p:spPr bwMode="black">
          <a:xfrm>
            <a:off x="1037835" y="5601341"/>
            <a:ext cx="336131" cy="217107"/>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 name="TextBox 15">
            <a:extLst>
              <a:ext uri="{FF2B5EF4-FFF2-40B4-BE49-F238E27FC236}">
                <a16:creationId xmlns:a16="http://schemas.microsoft.com/office/drawing/2014/main" id="{0B20FE4E-B262-40EB-8886-06CB24288CB6}"/>
              </a:ext>
            </a:extLst>
          </p:cNvPr>
          <p:cNvSpPr txBox="1"/>
          <p:nvPr/>
        </p:nvSpPr>
        <p:spPr>
          <a:xfrm>
            <a:off x="1373127" y="5543945"/>
            <a:ext cx="1763905" cy="331899"/>
          </a:xfrm>
          <a:prstGeom prst="rect">
            <a:avLst/>
          </a:prstGeom>
          <a:noFill/>
        </p:spPr>
        <p:txBody>
          <a:bodyPr wrap="none" rtlCol="0">
            <a:spAutoFit/>
          </a:bodyPr>
          <a:lstStyle/>
          <a:p>
            <a:pPr defTabSz="448193">
              <a:defRPr/>
            </a:pPr>
            <a:r>
              <a:rPr lang="en-US" sz="1568">
                <a:gradFill>
                  <a:gsLst>
                    <a:gs pos="0">
                      <a:srgbClr val="505050"/>
                    </a:gs>
                    <a:gs pos="100000">
                      <a:srgbClr val="505050"/>
                    </a:gs>
                  </a:gsLst>
                  <a:lin ang="5400000" scaled="1"/>
                </a:gradFill>
                <a:latin typeface="Segoe UI"/>
                <a:cs typeface="Segoe UI Light" panose="020B0502040204020203" pitchFamily="34" charset="0"/>
              </a:rPr>
              <a:t>Servers &amp; storage</a:t>
            </a:r>
          </a:p>
        </p:txBody>
      </p:sp>
      <p:sp>
        <p:nvSpPr>
          <p:cNvPr id="18" name="Freeform 86">
            <a:extLst>
              <a:ext uri="{FF2B5EF4-FFF2-40B4-BE49-F238E27FC236}">
                <a16:creationId xmlns:a16="http://schemas.microsoft.com/office/drawing/2014/main" id="{FFD6F843-FA6A-4F3E-8832-52B185894927}"/>
              </a:ext>
            </a:extLst>
          </p:cNvPr>
          <p:cNvSpPr>
            <a:spLocks noChangeAspect="1"/>
          </p:cNvSpPr>
          <p:nvPr/>
        </p:nvSpPr>
        <p:spPr bwMode="black">
          <a:xfrm>
            <a:off x="3510388" y="5545924"/>
            <a:ext cx="288809" cy="32794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defRPr/>
            </a:pPr>
            <a:endParaRPr lang="en-US" sz="916">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9" name="TextBox 18">
            <a:extLst>
              <a:ext uri="{FF2B5EF4-FFF2-40B4-BE49-F238E27FC236}">
                <a16:creationId xmlns:a16="http://schemas.microsoft.com/office/drawing/2014/main" id="{ABBC4668-B543-466D-B2A1-9E9BA6226C9B}"/>
              </a:ext>
            </a:extLst>
          </p:cNvPr>
          <p:cNvSpPr txBox="1"/>
          <p:nvPr/>
        </p:nvSpPr>
        <p:spPr>
          <a:xfrm>
            <a:off x="3800141" y="5543945"/>
            <a:ext cx="896425"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Security</a:t>
            </a:r>
          </a:p>
        </p:txBody>
      </p:sp>
      <p:sp>
        <p:nvSpPr>
          <p:cNvPr id="21" name="Freeform 79">
            <a:extLst>
              <a:ext uri="{FF2B5EF4-FFF2-40B4-BE49-F238E27FC236}">
                <a16:creationId xmlns:a16="http://schemas.microsoft.com/office/drawing/2014/main" id="{329400AB-AA8A-43F2-9F39-6861A688381E}"/>
              </a:ext>
            </a:extLst>
          </p:cNvPr>
          <p:cNvSpPr>
            <a:spLocks noChangeAspect="1"/>
          </p:cNvSpPr>
          <p:nvPr/>
        </p:nvSpPr>
        <p:spPr bwMode="black">
          <a:xfrm>
            <a:off x="5114706" y="5557935"/>
            <a:ext cx="285249" cy="303921"/>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tx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2" name="TextBox 21">
            <a:extLst>
              <a:ext uri="{FF2B5EF4-FFF2-40B4-BE49-F238E27FC236}">
                <a16:creationId xmlns:a16="http://schemas.microsoft.com/office/drawing/2014/main" id="{6842826D-40C8-457B-A7D6-A052FC2CB53B}"/>
              </a:ext>
            </a:extLst>
          </p:cNvPr>
          <p:cNvSpPr txBox="1"/>
          <p:nvPr/>
        </p:nvSpPr>
        <p:spPr>
          <a:xfrm>
            <a:off x="5394999" y="5543945"/>
            <a:ext cx="1465448"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OS &amp; software</a:t>
            </a:r>
          </a:p>
        </p:txBody>
      </p:sp>
      <p:sp>
        <p:nvSpPr>
          <p:cNvPr id="24" name="Freeform 9">
            <a:extLst>
              <a:ext uri="{FF2B5EF4-FFF2-40B4-BE49-F238E27FC236}">
                <a16:creationId xmlns:a16="http://schemas.microsoft.com/office/drawing/2014/main" id="{CE9E0F8C-E2E9-43CD-8BE5-43FAA00D4E3C}"/>
              </a:ext>
            </a:extLst>
          </p:cNvPr>
          <p:cNvSpPr>
            <a:spLocks noChangeAspect="1" noEditPoints="1"/>
          </p:cNvSpPr>
          <p:nvPr/>
        </p:nvSpPr>
        <p:spPr bwMode="black">
          <a:xfrm>
            <a:off x="7252719" y="5530168"/>
            <a:ext cx="443313" cy="3594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lumMod val="20000"/>
              <a:lumOff val="80000"/>
            </a:schemeClr>
          </a:solidFill>
          <a:ln>
            <a:solidFill>
              <a:schemeClr val="tx2"/>
            </a:solidFill>
          </a:ln>
        </p:spPr>
        <p:txBody>
          <a:bodyPr vert="horz" wrap="square" lIns="67226" tIns="33613" rIns="67226" bIns="33613" numCol="1" anchor="t" anchorCtr="0" compatLnSpc="1">
            <a:prstTxWarp prst="textNoShape">
              <a:avLst/>
            </a:prstTxWarp>
          </a:bodyPr>
          <a:lstStyle/>
          <a:p>
            <a:pPr defTabSz="448193">
              <a:defRPr/>
            </a:pPr>
            <a:endParaRPr lang="en-US" sz="1323">
              <a:solidFill>
                <a:prstClr val="black"/>
              </a:solidFill>
              <a:latin typeface="Calibri" panose="020F0502020204030204"/>
            </a:endParaRPr>
          </a:p>
        </p:txBody>
      </p:sp>
      <p:sp>
        <p:nvSpPr>
          <p:cNvPr id="25" name="TextBox 24">
            <a:extLst>
              <a:ext uri="{FF2B5EF4-FFF2-40B4-BE49-F238E27FC236}">
                <a16:creationId xmlns:a16="http://schemas.microsoft.com/office/drawing/2014/main" id="{1A6DAFF8-ACDF-4DAA-996B-47D5890ECA1E}"/>
              </a:ext>
            </a:extLst>
          </p:cNvPr>
          <p:cNvSpPr txBox="1"/>
          <p:nvPr/>
        </p:nvSpPr>
        <p:spPr>
          <a:xfrm>
            <a:off x="7694743" y="5543945"/>
            <a:ext cx="1013926"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Dev tools</a:t>
            </a:r>
          </a:p>
        </p:txBody>
      </p:sp>
      <p:sp>
        <p:nvSpPr>
          <p:cNvPr id="27" name="Freeform 44">
            <a:extLst>
              <a:ext uri="{FF2B5EF4-FFF2-40B4-BE49-F238E27FC236}">
                <a16:creationId xmlns:a16="http://schemas.microsoft.com/office/drawing/2014/main" id="{8272A2A1-05EE-4414-8D85-DEAA4EC76436}"/>
              </a:ext>
            </a:extLst>
          </p:cNvPr>
          <p:cNvSpPr>
            <a:spLocks noChangeAspect="1"/>
          </p:cNvSpPr>
          <p:nvPr/>
        </p:nvSpPr>
        <p:spPr bwMode="black">
          <a:xfrm>
            <a:off x="9109558" y="5541403"/>
            <a:ext cx="193380" cy="33698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2">
              <a:lumMod val="20000"/>
              <a:lumOff val="80000"/>
            </a:schemeClr>
          </a:solidFill>
          <a:ln>
            <a:solidFill>
              <a:schemeClr val="tx2"/>
            </a:solidFill>
          </a:ln>
        </p:spPr>
        <p:txBody>
          <a:bodyPr vert="horz" wrap="square" lIns="67226" tIns="33613" rIns="67226" bIns="33613" numCol="1" anchor="t" anchorCtr="0" compatLnSpc="1">
            <a:prstTxWarp prst="textNoShape">
              <a:avLst/>
            </a:prstTxWarp>
            <a:noAutofit/>
          </a:bodyPr>
          <a:lstStyle/>
          <a:p>
            <a:pPr defTabSz="448193">
              <a:defRPr/>
            </a:pPr>
            <a:endParaRPr lang="en-US" sz="1323">
              <a:solidFill>
                <a:prstClr val="black"/>
              </a:solidFill>
              <a:latin typeface="Calibri" panose="020F0502020204030204"/>
            </a:endParaRPr>
          </a:p>
        </p:txBody>
      </p:sp>
      <p:sp>
        <p:nvSpPr>
          <p:cNvPr id="28" name="TextBox 27">
            <a:extLst>
              <a:ext uri="{FF2B5EF4-FFF2-40B4-BE49-F238E27FC236}">
                <a16:creationId xmlns:a16="http://schemas.microsoft.com/office/drawing/2014/main" id="{CCB6F281-F7A7-4512-98F8-6C881142BF25}"/>
              </a:ext>
            </a:extLst>
          </p:cNvPr>
          <p:cNvSpPr txBox="1"/>
          <p:nvPr/>
        </p:nvSpPr>
        <p:spPr>
          <a:xfrm>
            <a:off x="9310979" y="5543945"/>
            <a:ext cx="1598710"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Apps &amp; services</a:t>
            </a:r>
          </a:p>
        </p:txBody>
      </p:sp>
      <p:sp>
        <p:nvSpPr>
          <p:cNvPr id="29" name="Isosceles Triangle 28">
            <a:extLst>
              <a:ext uri="{FF2B5EF4-FFF2-40B4-BE49-F238E27FC236}">
                <a16:creationId xmlns:a16="http://schemas.microsoft.com/office/drawing/2014/main" id="{C2981B46-9B4D-404F-A5FF-A700F9081388}"/>
              </a:ext>
            </a:extLst>
          </p:cNvPr>
          <p:cNvSpPr/>
          <p:nvPr/>
        </p:nvSpPr>
        <p:spPr>
          <a:xfrm>
            <a:off x="4370383" y="4225600"/>
            <a:ext cx="303203" cy="179285"/>
          </a:xfrm>
          <a:prstGeom prst="triangle">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9" name="Isosceles Triangle 78">
            <a:extLst>
              <a:ext uri="{FF2B5EF4-FFF2-40B4-BE49-F238E27FC236}">
                <a16:creationId xmlns:a16="http://schemas.microsoft.com/office/drawing/2014/main" id="{6692D3BA-E768-47F3-B509-280777EB797B}"/>
              </a:ext>
            </a:extLst>
          </p:cNvPr>
          <p:cNvSpPr/>
          <p:nvPr/>
        </p:nvSpPr>
        <p:spPr>
          <a:xfrm>
            <a:off x="7096698" y="4493648"/>
            <a:ext cx="303203" cy="17928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80" name="Isosceles Triangle 79">
            <a:extLst>
              <a:ext uri="{FF2B5EF4-FFF2-40B4-BE49-F238E27FC236}">
                <a16:creationId xmlns:a16="http://schemas.microsoft.com/office/drawing/2014/main" id="{8A3CEDA5-BB01-419A-94AC-E2F8B0F5E12F}"/>
              </a:ext>
            </a:extLst>
          </p:cNvPr>
          <p:cNvSpPr/>
          <p:nvPr/>
        </p:nvSpPr>
        <p:spPr>
          <a:xfrm>
            <a:off x="9772013" y="4748512"/>
            <a:ext cx="303203" cy="179285"/>
          </a:xfrm>
          <a:prstGeom prst="triangl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90" name="TextBox 89">
            <a:extLst>
              <a:ext uri="{FF2B5EF4-FFF2-40B4-BE49-F238E27FC236}">
                <a16:creationId xmlns:a16="http://schemas.microsoft.com/office/drawing/2014/main" id="{BAD66D30-5678-4A61-82D9-66894B2B36B5}"/>
              </a:ext>
            </a:extLst>
          </p:cNvPr>
          <p:cNvSpPr txBox="1"/>
          <p:nvPr/>
        </p:nvSpPr>
        <p:spPr>
          <a:xfrm>
            <a:off x="295413" y="1187939"/>
            <a:ext cx="10852840" cy="724143"/>
          </a:xfrm>
          <a:prstGeom prst="rect">
            <a:avLst/>
          </a:prstGeom>
        </p:spPr>
        <p:txBody>
          <a:bodyPr vert="horz" wrap="square" lIns="143428" tIns="89642" rIns="143428" bIns="89642" rtlCol="0">
            <a:spAutoFit/>
          </a:bodyPr>
          <a:lstStyle>
            <a:lvl1pPr marL="342768" marR="0" lvl="0" indent="-342768" defTabSz="932384" fontAlgn="auto">
              <a:lnSpc>
                <a:spcPct val="90000"/>
              </a:lnSpc>
              <a:spcBef>
                <a:spcPct val="20000"/>
              </a:spcBef>
              <a:spcAft>
                <a:spcPts val="0"/>
              </a:spcAft>
              <a:buClrTx/>
              <a:buSzPct val="90000"/>
              <a:buFont typeface="Arial" pitchFamily="34" charset="0"/>
              <a:buChar char="•"/>
              <a:tabLst/>
              <a:defRPr sz="3998" spc="0" baseline="0">
                <a:gradFill>
                  <a:gsLst>
                    <a:gs pos="1250">
                      <a:schemeClr val="tx1"/>
                    </a:gs>
                    <a:gs pos="100000">
                      <a:schemeClr val="tx1"/>
                    </a:gs>
                  </a:gsLst>
                  <a:lin ang="5400000" scaled="0"/>
                </a:gradFill>
                <a:latin typeface="+mj-lt"/>
              </a:defRPr>
            </a:lvl1pPr>
            <a:lvl2pPr marL="583975" marR="0" lvl="1" indent="-241206" defTabSz="93238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792" marR="0" lvl="2" indent="-228513" defTabSz="932384"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05" marR="0" lvl="3"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6817" marR="0" lvl="4"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4055" indent="-233096" defTabSz="932384">
              <a:spcBef>
                <a:spcPct val="20000"/>
              </a:spcBef>
              <a:buFont typeface="Arial" pitchFamily="34" charset="0"/>
              <a:buChar char="•"/>
              <a:defRPr sz="2000"/>
            </a:lvl6pPr>
            <a:lvl7pPr marL="3030248" indent="-233096" defTabSz="932384">
              <a:spcBef>
                <a:spcPct val="20000"/>
              </a:spcBef>
              <a:buFont typeface="Arial" pitchFamily="34" charset="0"/>
              <a:buChar char="•"/>
              <a:defRPr sz="2000"/>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indent="0" defTabSz="914016">
              <a:buNone/>
            </a:pPr>
            <a:r>
              <a:rPr lang="en-US" sz="1961">
                <a:gradFill>
                  <a:gsLst>
                    <a:gs pos="1250">
                      <a:srgbClr val="505050"/>
                    </a:gs>
                    <a:gs pos="100000">
                      <a:srgbClr val="505050"/>
                    </a:gs>
                  </a:gsLst>
                  <a:lin ang="5400000" scaled="0"/>
                </a:gradFill>
                <a:latin typeface="Segoe UI"/>
              </a:rPr>
              <a:t>Increasingly advanced cloud technologies have led companies to entrust more and more of their IT activities to service providers </a:t>
            </a:r>
          </a:p>
        </p:txBody>
      </p:sp>
      <p:sp>
        <p:nvSpPr>
          <p:cNvPr id="78" name="Rectangle 77">
            <a:extLst>
              <a:ext uri="{FF2B5EF4-FFF2-40B4-BE49-F238E27FC236}">
                <a16:creationId xmlns:a16="http://schemas.microsoft.com/office/drawing/2014/main" id="{28E7A39E-42B6-44B8-8530-C5E6497F140D}"/>
              </a:ext>
            </a:extLst>
          </p:cNvPr>
          <p:cNvSpPr/>
          <p:nvPr/>
        </p:nvSpPr>
        <p:spPr>
          <a:xfrm>
            <a:off x="4095433" y="2160053"/>
            <a:ext cx="955014" cy="60956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C51B5E9E-A2D2-4C29-9A0D-A6735FE6843C}"/>
              </a:ext>
            </a:extLst>
          </p:cNvPr>
          <p:cNvSpPr/>
          <p:nvPr/>
        </p:nvSpPr>
        <p:spPr>
          <a:xfrm>
            <a:off x="6764203" y="2160053"/>
            <a:ext cx="955014" cy="1228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6E1296DC-6C86-4EB3-BAA9-5DB110CF829D}"/>
              </a:ext>
            </a:extLst>
          </p:cNvPr>
          <p:cNvSpPr/>
          <p:nvPr/>
        </p:nvSpPr>
        <p:spPr>
          <a:xfrm>
            <a:off x="9435751" y="2160053"/>
            <a:ext cx="955014" cy="15418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4" name="Title 13">
            <a:extLst>
              <a:ext uri="{FF2B5EF4-FFF2-40B4-BE49-F238E27FC236}">
                <a16:creationId xmlns:a16="http://schemas.microsoft.com/office/drawing/2014/main" id="{8661E3F4-B6AC-4639-8D54-3F288F76AEFF}"/>
              </a:ext>
            </a:extLst>
          </p:cNvPr>
          <p:cNvSpPr>
            <a:spLocks noGrp="1"/>
          </p:cNvSpPr>
          <p:nvPr>
            <p:ph type="title"/>
          </p:nvPr>
        </p:nvSpPr>
        <p:spPr>
          <a:xfrm>
            <a:off x="269241" y="289959"/>
            <a:ext cx="11655840" cy="899537"/>
          </a:xfrm>
        </p:spPr>
        <p:txBody>
          <a:bodyPr/>
          <a:lstStyle/>
          <a:p>
            <a:r>
              <a:rPr lang="en-US" sz="3600" dirty="0">
                <a:latin typeface="Segoe UI Semibold" panose="020B0702040204020203" pitchFamily="34" charset="0"/>
                <a:cs typeface="Segoe UI Semibold" panose="020B0702040204020203" pitchFamily="34" charset="0"/>
              </a:rPr>
              <a:t>History of cloud development</a:t>
            </a:r>
          </a:p>
        </p:txBody>
      </p:sp>
      <p:sp>
        <p:nvSpPr>
          <p:cNvPr id="20" name="Freeform: Shape 19">
            <a:extLst>
              <a:ext uri="{FF2B5EF4-FFF2-40B4-BE49-F238E27FC236}">
                <a16:creationId xmlns:a16="http://schemas.microsoft.com/office/drawing/2014/main" id="{804BA05D-61C2-4FB0-B393-958F5D806D5A}"/>
              </a:ext>
            </a:extLst>
          </p:cNvPr>
          <p:cNvSpPr/>
          <p:nvPr/>
        </p:nvSpPr>
        <p:spPr bwMode="auto">
          <a:xfrm>
            <a:off x="774183" y="4462281"/>
            <a:ext cx="3977181" cy="794486"/>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00188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48193"/>
            <a:endParaRPr lang="en-US">
              <a:solidFill>
                <a:prstClr val="black"/>
              </a:solidFill>
              <a:latin typeface="Calibri" panose="020F0502020204030204"/>
            </a:endParaRPr>
          </a:p>
        </p:txBody>
      </p:sp>
      <p:sp useBgFill="1">
        <p:nvSpPr>
          <p:cNvPr id="23" name="Left Mask">
            <a:extLst>
              <a:ext uri="{FF2B5EF4-FFF2-40B4-BE49-F238E27FC236}">
                <a16:creationId xmlns:a16="http://schemas.microsoft.com/office/drawing/2014/main" id="{ACAF3CDC-0799-4D03-8AD4-238F2A747555}"/>
              </a:ext>
            </a:extLst>
          </p:cNvPr>
          <p:cNvSpPr/>
          <p:nvPr/>
        </p:nvSpPr>
        <p:spPr bwMode="auto">
          <a:xfrm>
            <a:off x="1" y="3889908"/>
            <a:ext cx="825524" cy="20867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77416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rgbClr val="004D8A"/>
                                      </p:to>
                                    </p:animClr>
                                  </p:childTnLst>
                                </p:cTn>
                              </p:par>
                            </p:childTnLst>
                          </p:cTn>
                        </p:par>
                      </p:childTnLst>
                    </p:cTn>
                  </p:par>
                  <p:par>
                    <p:cTn id="7" fill="hold">
                      <p:stCondLst>
                        <p:cond delay="indefinite"/>
                      </p:stCondLst>
                      <p:childTnLst>
                        <p:par>
                          <p:cTn id="8" fill="hold">
                            <p:stCondLst>
                              <p:cond delay="0"/>
                            </p:stCondLst>
                            <p:childTnLst>
                              <p:par>
                                <p:cTn id="9" presetID="2" presetClass="entr" presetSubtype="8" decel="10000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00" fill="hold"/>
                                        <p:tgtEl>
                                          <p:spTgt spid="20"/>
                                        </p:tgtEl>
                                        <p:attrNameLst>
                                          <p:attrName>ppt_x</p:attrName>
                                        </p:attrNameLst>
                                      </p:cBhvr>
                                      <p:tavLst>
                                        <p:tav tm="0">
                                          <p:val>
                                            <p:strVal val="0-#ppt_w/2"/>
                                          </p:val>
                                        </p:tav>
                                        <p:tav tm="100000">
                                          <p:val>
                                            <p:strVal val="#ppt_x"/>
                                          </p:val>
                                        </p:tav>
                                      </p:tavLst>
                                    </p:anim>
                                    <p:anim calcmode="lin" valueType="num">
                                      <p:cBhvr additive="base">
                                        <p:cTn id="12" dur="700" fill="hold"/>
                                        <p:tgtEl>
                                          <p:spTgt spid="20"/>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20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700"/>
                                        <p:tgtEl>
                                          <p:spTgt spid="78"/>
                                        </p:tgtEl>
                                      </p:cBhvr>
                                    </p:animEffect>
                                  </p:childTnLst>
                                </p:cTn>
                              </p:par>
                              <p:par>
                                <p:cTn id="16" presetID="19" presetClass="emph" presetSubtype="0" fill="hold" grpId="0" nodeType="withEffect">
                                  <p:stCondLst>
                                    <p:cond delay="0"/>
                                  </p:stCondLst>
                                  <p:childTnLst>
                                    <p:animClr clrSpc="rgb" dir="cw">
                                      <p:cBhvr override="childStyle">
                                        <p:cTn id="17" dur="500" fill="hold"/>
                                        <p:tgtEl>
                                          <p:spTgt spid="15"/>
                                        </p:tgtEl>
                                        <p:attrNameLst>
                                          <p:attrName>style.color</p:attrName>
                                        </p:attrNameLst>
                                      </p:cBhvr>
                                      <p:to>
                                        <a:srgbClr val="0078D7"/>
                                      </p:to>
                                    </p:animClr>
                                    <p:animClr clrSpc="rgb" dir="cw">
                                      <p:cBhvr>
                                        <p:cTn id="18" dur="500" fill="hold"/>
                                        <p:tgtEl>
                                          <p:spTgt spid="15"/>
                                        </p:tgtEl>
                                        <p:attrNameLst>
                                          <p:attrName>fillcolor</p:attrName>
                                        </p:attrNameLst>
                                      </p:cBhvr>
                                      <p:to>
                                        <a:srgbClr val="0078D7"/>
                                      </p:to>
                                    </p:animClr>
                                    <p:set>
                                      <p:cBhvr>
                                        <p:cTn id="19" dur="500" fill="hold"/>
                                        <p:tgtEl>
                                          <p:spTgt spid="15"/>
                                        </p:tgtEl>
                                        <p:attrNameLst>
                                          <p:attrName>fill.type</p:attrName>
                                        </p:attrNameLst>
                                      </p:cBhvr>
                                      <p:to>
                                        <p:strVal val="solid"/>
                                      </p:to>
                                    </p:set>
                                    <p:set>
                                      <p:cBhvr>
                                        <p:cTn id="20" dur="500" fill="hold"/>
                                        <p:tgtEl>
                                          <p:spTgt spid="15"/>
                                        </p:tgtEl>
                                        <p:attrNameLst>
                                          <p:attrName>fill.on</p:attrName>
                                        </p:attrNameLst>
                                      </p:cBhvr>
                                      <p:to>
                                        <p:strVal val="true"/>
                                      </p:to>
                                    </p:set>
                                  </p:childTnLst>
                                </p:cTn>
                              </p:par>
                              <p:par>
                                <p:cTn id="21" presetID="19" presetClass="emph" presetSubtype="0" fill="hold" grpId="0" nodeType="withEffect">
                                  <p:stCondLst>
                                    <p:cond delay="300"/>
                                  </p:stCondLst>
                                  <p:childTnLst>
                                    <p:animClr clrSpc="rgb" dir="cw">
                                      <p:cBhvr override="childStyle">
                                        <p:cTn id="22" dur="500" fill="hold"/>
                                        <p:tgtEl>
                                          <p:spTgt spid="18"/>
                                        </p:tgtEl>
                                        <p:attrNameLst>
                                          <p:attrName>style.color</p:attrName>
                                        </p:attrNameLst>
                                      </p:cBhvr>
                                      <p:to>
                                        <a:srgbClr val="0078D7"/>
                                      </p:to>
                                    </p:animClr>
                                    <p:animClr clrSpc="rgb" dir="cw">
                                      <p:cBhvr>
                                        <p:cTn id="23" dur="500" fill="hold"/>
                                        <p:tgtEl>
                                          <p:spTgt spid="18"/>
                                        </p:tgtEl>
                                        <p:attrNameLst>
                                          <p:attrName>fillcolor</p:attrName>
                                        </p:attrNameLst>
                                      </p:cBhvr>
                                      <p:to>
                                        <a:srgbClr val="0078D7"/>
                                      </p:to>
                                    </p:animClr>
                                    <p:set>
                                      <p:cBhvr>
                                        <p:cTn id="24" dur="500" fill="hold"/>
                                        <p:tgtEl>
                                          <p:spTgt spid="18"/>
                                        </p:tgtEl>
                                        <p:attrNameLst>
                                          <p:attrName>fill.type</p:attrName>
                                        </p:attrNameLst>
                                      </p:cBhvr>
                                      <p:to>
                                        <p:strVal val="solid"/>
                                      </p:to>
                                    </p:set>
                                    <p:set>
                                      <p:cBhvr>
                                        <p:cTn id="25" dur="500" fill="hold"/>
                                        <p:tgtEl>
                                          <p:spTgt spid="18"/>
                                        </p:tgtEl>
                                        <p:attrNameLst>
                                          <p:attrName>fill.on</p:attrName>
                                        </p:attrNameLst>
                                      </p:cBhvr>
                                      <p:to>
                                        <p:strVal val="true"/>
                                      </p:to>
                                    </p:set>
                                  </p:childTnLst>
                                </p:cTn>
                              </p:par>
                              <p:par>
                                <p:cTn id="26" presetID="2" presetClass="entr" presetSubtype="8" decel="100000"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700" fill="hold"/>
                                        <p:tgtEl>
                                          <p:spTgt spid="29"/>
                                        </p:tgtEl>
                                        <p:attrNameLst>
                                          <p:attrName>ppt_x</p:attrName>
                                        </p:attrNameLst>
                                      </p:cBhvr>
                                      <p:tavLst>
                                        <p:tav tm="0">
                                          <p:val>
                                            <p:strVal val="0-#ppt_w/2"/>
                                          </p:val>
                                        </p:tav>
                                        <p:tav tm="100000">
                                          <p:val>
                                            <p:strVal val="#ppt_x"/>
                                          </p:val>
                                        </p:tav>
                                      </p:tavLst>
                                    </p:anim>
                                    <p:anim calcmode="lin" valueType="num">
                                      <p:cBhvr additive="base">
                                        <p:cTn id="29" dur="700" fill="hold"/>
                                        <p:tgtEl>
                                          <p:spTgt spid="29"/>
                                        </p:tgtEl>
                                        <p:attrNameLst>
                                          <p:attrName>ppt_y</p:attrName>
                                        </p:attrNameLst>
                                      </p:cBhvr>
                                      <p:tavLst>
                                        <p:tav tm="0">
                                          <p:val>
                                            <p:strVal val="#ppt_y"/>
                                          </p:val>
                                        </p:tav>
                                        <p:tav tm="100000">
                                          <p:val>
                                            <p:strVal val="#ppt_y"/>
                                          </p:val>
                                        </p:tav>
                                      </p:tavLst>
                                    </p:anim>
                                  </p:childTnLst>
                                </p:cTn>
                              </p:par>
                              <p:par>
                                <p:cTn id="30" presetID="3" presetClass="emph" presetSubtype="2" fill="hold" grpId="0" nodeType="withEffect">
                                  <p:stCondLst>
                                    <p:cond delay="0"/>
                                  </p:stCondLst>
                                  <p:childTnLst>
                                    <p:animClr clrSpc="rgb" dir="cw">
                                      <p:cBhvr override="childStyle">
                                        <p:cTn id="31" dur="500" fill="hold"/>
                                        <p:tgtEl>
                                          <p:spTgt spid="8"/>
                                        </p:tgtEl>
                                        <p:attrNameLst>
                                          <p:attrName>style.color</p:attrName>
                                        </p:attrNameLst>
                                      </p:cBhvr>
                                      <p:to>
                                        <a:srgbClr val="00188F"/>
                                      </p:to>
                                    </p:animClr>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700" fill="hold"/>
                                        <p:tgtEl>
                                          <p:spTgt spid="51"/>
                                        </p:tgtEl>
                                        <p:attrNameLst>
                                          <p:attrName>ppt_x</p:attrName>
                                        </p:attrNameLst>
                                      </p:cBhvr>
                                      <p:tavLst>
                                        <p:tav tm="0">
                                          <p:val>
                                            <p:strVal val="0-#ppt_w/2"/>
                                          </p:val>
                                        </p:tav>
                                        <p:tav tm="100000">
                                          <p:val>
                                            <p:strVal val="#ppt_x"/>
                                          </p:val>
                                        </p:tav>
                                      </p:tavLst>
                                    </p:anim>
                                    <p:anim calcmode="lin" valueType="num">
                                      <p:cBhvr additive="base">
                                        <p:cTn id="37" dur="700" fill="hold"/>
                                        <p:tgtEl>
                                          <p:spTgt spid="51"/>
                                        </p:tgtEl>
                                        <p:attrNameLst>
                                          <p:attrName>ppt_y</p:attrName>
                                        </p:attrNameLst>
                                      </p:cBhvr>
                                      <p:tavLst>
                                        <p:tav tm="0">
                                          <p:val>
                                            <p:strVal val="#ppt_y"/>
                                          </p:val>
                                        </p:tav>
                                        <p:tav tm="100000">
                                          <p:val>
                                            <p:strVal val="#ppt_y"/>
                                          </p:val>
                                        </p:tav>
                                      </p:tavLst>
                                    </p:anim>
                                  </p:childTnLst>
                                </p:cTn>
                              </p:par>
                              <p:par>
                                <p:cTn id="38" presetID="22" presetClass="entr" presetSubtype="1" fill="hold" grpId="0" nodeType="withEffect">
                                  <p:stCondLst>
                                    <p:cond delay="20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700"/>
                                        <p:tgtEl>
                                          <p:spTgt spid="52"/>
                                        </p:tgtEl>
                                      </p:cBhvr>
                                    </p:animEffect>
                                  </p:childTnLst>
                                </p:cTn>
                              </p:par>
                              <p:par>
                                <p:cTn id="41" presetID="19" presetClass="emph" presetSubtype="0" fill="hold" grpId="0" nodeType="withEffect">
                                  <p:stCondLst>
                                    <p:cond delay="300"/>
                                  </p:stCondLst>
                                  <p:childTnLst>
                                    <p:animClr clrSpc="rgb" dir="cw">
                                      <p:cBhvr override="childStyle">
                                        <p:cTn id="42" dur="500" fill="hold"/>
                                        <p:tgtEl>
                                          <p:spTgt spid="21"/>
                                        </p:tgtEl>
                                        <p:attrNameLst>
                                          <p:attrName>style.color</p:attrName>
                                        </p:attrNameLst>
                                      </p:cBhvr>
                                      <p:to>
                                        <a:srgbClr val="0078D7"/>
                                      </p:to>
                                    </p:animClr>
                                    <p:animClr clrSpc="rgb" dir="cw">
                                      <p:cBhvr>
                                        <p:cTn id="43" dur="500" fill="hold"/>
                                        <p:tgtEl>
                                          <p:spTgt spid="21"/>
                                        </p:tgtEl>
                                        <p:attrNameLst>
                                          <p:attrName>fillcolor</p:attrName>
                                        </p:attrNameLst>
                                      </p:cBhvr>
                                      <p:to>
                                        <a:srgbClr val="0078D7"/>
                                      </p:to>
                                    </p:animClr>
                                    <p:set>
                                      <p:cBhvr>
                                        <p:cTn id="44" dur="500" fill="hold"/>
                                        <p:tgtEl>
                                          <p:spTgt spid="21"/>
                                        </p:tgtEl>
                                        <p:attrNameLst>
                                          <p:attrName>fill.type</p:attrName>
                                        </p:attrNameLst>
                                      </p:cBhvr>
                                      <p:to>
                                        <p:strVal val="solid"/>
                                      </p:to>
                                    </p:set>
                                    <p:set>
                                      <p:cBhvr>
                                        <p:cTn id="45" dur="500" fill="hold"/>
                                        <p:tgtEl>
                                          <p:spTgt spid="21"/>
                                        </p:tgtEl>
                                        <p:attrNameLst>
                                          <p:attrName>fill.on</p:attrName>
                                        </p:attrNameLst>
                                      </p:cBhvr>
                                      <p:to>
                                        <p:strVal val="true"/>
                                      </p:to>
                                    </p:set>
                                  </p:childTnLst>
                                </p:cTn>
                              </p:par>
                              <p:par>
                                <p:cTn id="46" presetID="19" presetClass="emph" presetSubtype="0" fill="hold" grpId="0" nodeType="withEffect">
                                  <p:stCondLst>
                                    <p:cond delay="500"/>
                                  </p:stCondLst>
                                  <p:childTnLst>
                                    <p:animClr clrSpc="rgb" dir="cw">
                                      <p:cBhvr override="childStyle">
                                        <p:cTn id="47" dur="500" fill="hold"/>
                                        <p:tgtEl>
                                          <p:spTgt spid="24"/>
                                        </p:tgtEl>
                                        <p:attrNameLst>
                                          <p:attrName>style.color</p:attrName>
                                        </p:attrNameLst>
                                      </p:cBhvr>
                                      <p:to>
                                        <a:srgbClr val="0078D7"/>
                                      </p:to>
                                    </p:animClr>
                                    <p:animClr clrSpc="rgb" dir="cw">
                                      <p:cBhvr>
                                        <p:cTn id="48" dur="500" fill="hold"/>
                                        <p:tgtEl>
                                          <p:spTgt spid="24"/>
                                        </p:tgtEl>
                                        <p:attrNameLst>
                                          <p:attrName>fillcolor</p:attrName>
                                        </p:attrNameLst>
                                      </p:cBhvr>
                                      <p:to>
                                        <a:srgbClr val="0078D7"/>
                                      </p:to>
                                    </p:animClr>
                                    <p:set>
                                      <p:cBhvr>
                                        <p:cTn id="49" dur="500" fill="hold"/>
                                        <p:tgtEl>
                                          <p:spTgt spid="24"/>
                                        </p:tgtEl>
                                        <p:attrNameLst>
                                          <p:attrName>fill.type</p:attrName>
                                        </p:attrNameLst>
                                      </p:cBhvr>
                                      <p:to>
                                        <p:strVal val="solid"/>
                                      </p:to>
                                    </p:set>
                                    <p:set>
                                      <p:cBhvr>
                                        <p:cTn id="50" dur="500" fill="hold"/>
                                        <p:tgtEl>
                                          <p:spTgt spid="24"/>
                                        </p:tgtEl>
                                        <p:attrNameLst>
                                          <p:attrName>fill.on</p:attrName>
                                        </p:attrNameLst>
                                      </p:cBhvr>
                                      <p:to>
                                        <p:strVal val="true"/>
                                      </p:to>
                                    </p:set>
                                  </p:childTnLst>
                                </p:cTn>
                              </p:par>
                              <p:par>
                                <p:cTn id="51" presetID="2" presetClass="entr" presetSubtype="8" decel="100000" fill="hold" grpId="0" nodeType="withEffect">
                                  <p:stCondLst>
                                    <p:cond delay="20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700" fill="hold"/>
                                        <p:tgtEl>
                                          <p:spTgt spid="79"/>
                                        </p:tgtEl>
                                        <p:attrNameLst>
                                          <p:attrName>ppt_x</p:attrName>
                                        </p:attrNameLst>
                                      </p:cBhvr>
                                      <p:tavLst>
                                        <p:tav tm="0">
                                          <p:val>
                                            <p:strVal val="0-#ppt_w/2"/>
                                          </p:val>
                                        </p:tav>
                                        <p:tav tm="100000">
                                          <p:val>
                                            <p:strVal val="#ppt_x"/>
                                          </p:val>
                                        </p:tav>
                                      </p:tavLst>
                                    </p:anim>
                                    <p:anim calcmode="lin" valueType="num">
                                      <p:cBhvr additive="base">
                                        <p:cTn id="54" dur="700" fill="hold"/>
                                        <p:tgtEl>
                                          <p:spTgt spid="79"/>
                                        </p:tgtEl>
                                        <p:attrNameLst>
                                          <p:attrName>ppt_y</p:attrName>
                                        </p:attrNameLst>
                                      </p:cBhvr>
                                      <p:tavLst>
                                        <p:tav tm="0">
                                          <p:val>
                                            <p:strVal val="#ppt_y"/>
                                          </p:val>
                                        </p:tav>
                                        <p:tav tm="100000">
                                          <p:val>
                                            <p:strVal val="#ppt_y"/>
                                          </p:val>
                                        </p:tav>
                                      </p:tavLst>
                                    </p:anim>
                                  </p:childTnLst>
                                </p:cTn>
                              </p:par>
                              <p:par>
                                <p:cTn id="55" presetID="3" presetClass="emph" presetSubtype="2" fill="hold" grpId="0" nodeType="withEffect">
                                  <p:stCondLst>
                                    <p:cond delay="0"/>
                                  </p:stCondLst>
                                  <p:childTnLst>
                                    <p:animClr clrSpc="rgb" dir="cw">
                                      <p:cBhvr override="childStyle">
                                        <p:cTn id="56" dur="500" fill="hold"/>
                                        <p:tgtEl>
                                          <p:spTgt spid="10"/>
                                        </p:tgtEl>
                                        <p:attrNameLst>
                                          <p:attrName>style.color</p:attrName>
                                        </p:attrNameLst>
                                      </p:cBhvr>
                                      <p:to>
                                        <a:srgbClr val="0078D7"/>
                                      </p:to>
                                    </p:animClr>
                                  </p:childTnLst>
                                </p:cTn>
                              </p:par>
                            </p:childTnLst>
                          </p:cTn>
                        </p:par>
                      </p:childTnLst>
                    </p:cTn>
                  </p:par>
                  <p:par>
                    <p:cTn id="57" fill="hold">
                      <p:stCondLst>
                        <p:cond delay="indefinite"/>
                      </p:stCondLst>
                      <p:childTnLst>
                        <p:par>
                          <p:cTn id="58" fill="hold">
                            <p:stCondLst>
                              <p:cond delay="0"/>
                            </p:stCondLst>
                            <p:childTnLst>
                              <p:par>
                                <p:cTn id="59" presetID="2" presetClass="entr" presetSubtype="8" decel="10000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700" fill="hold"/>
                                        <p:tgtEl>
                                          <p:spTgt spid="55"/>
                                        </p:tgtEl>
                                        <p:attrNameLst>
                                          <p:attrName>ppt_x</p:attrName>
                                        </p:attrNameLst>
                                      </p:cBhvr>
                                      <p:tavLst>
                                        <p:tav tm="0">
                                          <p:val>
                                            <p:strVal val="0-#ppt_w/2"/>
                                          </p:val>
                                        </p:tav>
                                        <p:tav tm="100000">
                                          <p:val>
                                            <p:strVal val="#ppt_x"/>
                                          </p:val>
                                        </p:tav>
                                      </p:tavLst>
                                    </p:anim>
                                    <p:anim calcmode="lin" valueType="num">
                                      <p:cBhvr additive="base">
                                        <p:cTn id="62" dur="700" fill="hold"/>
                                        <p:tgtEl>
                                          <p:spTgt spid="55"/>
                                        </p:tgtEl>
                                        <p:attrNameLst>
                                          <p:attrName>ppt_y</p:attrName>
                                        </p:attrNameLst>
                                      </p:cBhvr>
                                      <p:tavLst>
                                        <p:tav tm="0">
                                          <p:val>
                                            <p:strVal val="#ppt_y"/>
                                          </p:val>
                                        </p:tav>
                                        <p:tav tm="100000">
                                          <p:val>
                                            <p:strVal val="#ppt_y"/>
                                          </p:val>
                                        </p:tav>
                                      </p:tavLst>
                                    </p:anim>
                                  </p:childTnLst>
                                </p:cTn>
                              </p:par>
                              <p:par>
                                <p:cTn id="63" presetID="22" presetClass="entr" presetSubtype="1" fill="hold" grpId="0" nodeType="withEffect">
                                  <p:stCondLst>
                                    <p:cond delay="20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700"/>
                                        <p:tgtEl>
                                          <p:spTgt spid="54"/>
                                        </p:tgtEl>
                                      </p:cBhvr>
                                    </p:animEffect>
                                  </p:childTnLst>
                                </p:cTn>
                              </p:par>
                              <p:par>
                                <p:cTn id="66" presetID="19" presetClass="emph" presetSubtype="0" fill="hold" grpId="0" nodeType="withEffect">
                                  <p:stCondLst>
                                    <p:cond delay="500"/>
                                  </p:stCondLst>
                                  <p:childTnLst>
                                    <p:animClr clrSpc="rgb" dir="cw">
                                      <p:cBhvr override="childStyle">
                                        <p:cTn id="67" dur="500" fill="hold"/>
                                        <p:tgtEl>
                                          <p:spTgt spid="27"/>
                                        </p:tgtEl>
                                        <p:attrNameLst>
                                          <p:attrName>style.color</p:attrName>
                                        </p:attrNameLst>
                                      </p:cBhvr>
                                      <p:to>
                                        <a:srgbClr val="0078D7"/>
                                      </p:to>
                                    </p:animClr>
                                    <p:animClr clrSpc="rgb" dir="cw">
                                      <p:cBhvr>
                                        <p:cTn id="68" dur="500" fill="hold"/>
                                        <p:tgtEl>
                                          <p:spTgt spid="27"/>
                                        </p:tgtEl>
                                        <p:attrNameLst>
                                          <p:attrName>fillcolor</p:attrName>
                                        </p:attrNameLst>
                                      </p:cBhvr>
                                      <p:to>
                                        <a:srgbClr val="0078D7"/>
                                      </p:to>
                                    </p:animClr>
                                    <p:set>
                                      <p:cBhvr>
                                        <p:cTn id="69" dur="500" fill="hold"/>
                                        <p:tgtEl>
                                          <p:spTgt spid="27"/>
                                        </p:tgtEl>
                                        <p:attrNameLst>
                                          <p:attrName>fill.type</p:attrName>
                                        </p:attrNameLst>
                                      </p:cBhvr>
                                      <p:to>
                                        <p:strVal val="solid"/>
                                      </p:to>
                                    </p:set>
                                    <p:set>
                                      <p:cBhvr>
                                        <p:cTn id="70" dur="500" fill="hold"/>
                                        <p:tgtEl>
                                          <p:spTgt spid="27"/>
                                        </p:tgtEl>
                                        <p:attrNameLst>
                                          <p:attrName>fill.on</p:attrName>
                                        </p:attrNameLst>
                                      </p:cBhvr>
                                      <p:to>
                                        <p:strVal val="true"/>
                                      </p:to>
                                    </p:set>
                                  </p:childTnLst>
                                </p:cTn>
                              </p:par>
                              <p:par>
                                <p:cTn id="71" presetID="2" presetClass="entr" presetSubtype="8" decel="100000" fill="hold" grpId="0" nodeType="withEffect">
                                  <p:stCondLst>
                                    <p:cond delay="200"/>
                                  </p:stCondLst>
                                  <p:childTnLst>
                                    <p:set>
                                      <p:cBhvr>
                                        <p:cTn id="72" dur="1" fill="hold">
                                          <p:stCondLst>
                                            <p:cond delay="0"/>
                                          </p:stCondLst>
                                        </p:cTn>
                                        <p:tgtEl>
                                          <p:spTgt spid="80"/>
                                        </p:tgtEl>
                                        <p:attrNameLst>
                                          <p:attrName>style.visibility</p:attrName>
                                        </p:attrNameLst>
                                      </p:cBhvr>
                                      <p:to>
                                        <p:strVal val="visible"/>
                                      </p:to>
                                    </p:set>
                                    <p:anim calcmode="lin" valueType="num">
                                      <p:cBhvr additive="base">
                                        <p:cTn id="73" dur="700" fill="hold"/>
                                        <p:tgtEl>
                                          <p:spTgt spid="80"/>
                                        </p:tgtEl>
                                        <p:attrNameLst>
                                          <p:attrName>ppt_x</p:attrName>
                                        </p:attrNameLst>
                                      </p:cBhvr>
                                      <p:tavLst>
                                        <p:tav tm="0">
                                          <p:val>
                                            <p:strVal val="0-#ppt_w/2"/>
                                          </p:val>
                                        </p:tav>
                                        <p:tav tm="100000">
                                          <p:val>
                                            <p:strVal val="#ppt_x"/>
                                          </p:val>
                                        </p:tav>
                                      </p:tavLst>
                                    </p:anim>
                                    <p:anim calcmode="lin" valueType="num">
                                      <p:cBhvr additive="base">
                                        <p:cTn id="74" dur="700" fill="hold"/>
                                        <p:tgtEl>
                                          <p:spTgt spid="80"/>
                                        </p:tgtEl>
                                        <p:attrNameLst>
                                          <p:attrName>ppt_y</p:attrName>
                                        </p:attrNameLst>
                                      </p:cBhvr>
                                      <p:tavLst>
                                        <p:tav tm="0">
                                          <p:val>
                                            <p:strVal val="#ppt_y"/>
                                          </p:val>
                                        </p:tav>
                                        <p:tav tm="100000">
                                          <p:val>
                                            <p:strVal val="#ppt_y"/>
                                          </p:val>
                                        </p:tav>
                                      </p:tavLst>
                                    </p:anim>
                                  </p:childTnLst>
                                </p:cTn>
                              </p:par>
                              <p:par>
                                <p:cTn id="75" presetID="3" presetClass="emph" presetSubtype="2" fill="hold" grpId="0" nodeType="withEffect">
                                  <p:stCondLst>
                                    <p:cond delay="0"/>
                                  </p:stCondLst>
                                  <p:childTnLst>
                                    <p:animClr clrSpc="rgb" dir="cw">
                                      <p:cBhvr override="childStyle">
                                        <p:cTn id="76" dur="500" fill="hold"/>
                                        <p:tgtEl>
                                          <p:spTgt spid="12"/>
                                        </p:tgtEl>
                                        <p:attrNameLst>
                                          <p:attrName>style.color</p:attrName>
                                        </p:attrNameLst>
                                      </p:cBhvr>
                                      <p:to>
                                        <a:srgbClr val="D78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 grpId="0" animBg="1"/>
      <p:bldP spid="6" grpId="0"/>
      <p:bldP spid="8" grpId="0"/>
      <p:bldP spid="10" grpId="0"/>
      <p:bldP spid="12" grpId="0"/>
      <p:bldP spid="15" grpId="0" animBg="1"/>
      <p:bldP spid="18" grpId="0" animBg="1"/>
      <p:bldP spid="21" grpId="0" animBg="1"/>
      <p:bldP spid="24" grpId="0" animBg="1"/>
      <p:bldP spid="27" grpId="0" animBg="1"/>
      <p:bldP spid="29" grpId="0" animBg="1"/>
      <p:bldP spid="79" grpId="0" animBg="1"/>
      <p:bldP spid="80" grpId="0" animBg="1"/>
      <p:bldP spid="78" grpId="0" animBg="1"/>
      <p:bldP spid="52" grpId="0" animBg="1"/>
      <p:bldP spid="54"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dirty="0"/>
              <a:t>CHOOSE THE BEST CONSISTENCY MODEL FOR YOUR APP</a:t>
            </a:r>
          </a:p>
          <a:p>
            <a:endParaRPr lang="en-US" dirty="0"/>
          </a:p>
        </p:txBody>
      </p:sp>
      <p:sp>
        <p:nvSpPr>
          <p:cNvPr id="2" name="Rectangle 1"/>
          <p:cNvSpPr/>
          <p:nvPr/>
        </p:nvSpPr>
        <p:spPr>
          <a:xfrm>
            <a:off x="326756" y="2057417"/>
            <a:ext cx="5622631" cy="2139047"/>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Offers five consistency models</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Provides control over performance-consistency tradeoffs, backed by comprehensive SLAs.</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An intuitive programming model offering low latency and high availability for your planet-scale app.</a:t>
            </a: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90556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dirty="0"/>
              <a:t>Multiple data models and </a:t>
            </a:r>
            <a:r>
              <a:rPr lang="en-US" dirty="0" err="1"/>
              <a:t>api</a:t>
            </a:r>
            <a:r>
              <a:rPr lang="en-US" cap="none" dirty="0" err="1"/>
              <a:t>s</a:t>
            </a:r>
            <a:endParaRPr lang="en-US" dirty="0"/>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dirty="0"/>
              <a:t>USE THE MODEL THAT FITS YOUR REQUIREMENTS, AND THE APIS, TOOLS, AND FRAMEWORKS YOU PREFER</a:t>
            </a:r>
          </a:p>
        </p:txBody>
      </p:sp>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Document</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Key-value</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1682512"/>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Choose from multiple APIs to access and query data, including Core (SQL), MongoDB, Cassandra, Gremlin, and Table.</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Use key-value, tabular, graph, and document data</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Data is automatically indexed, with no schema or secondary indexes required.</a:t>
            </a:r>
          </a:p>
        </p:txBody>
      </p:sp>
      <p:sp>
        <p:nvSpPr>
          <p:cNvPr id="87" name="TextBox 86">
            <a:extLst>
              <a:ext uri="{FF2B5EF4-FFF2-40B4-BE49-F238E27FC236}">
                <a16:creationId xmlns:a16="http://schemas.microsoft.com/office/drawing/2014/main" id="{BC0209BC-FEF3-4F14-865D-733C61005BDA}"/>
              </a:ext>
            </a:extLst>
          </p:cNvPr>
          <p:cNvSpPr txBox="1"/>
          <p:nvPr/>
        </p:nvSpPr>
        <p:spPr>
          <a:xfrm>
            <a:off x="7853857" y="4840322"/>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88" name="Group 87">
            <a:extLst>
              <a:ext uri="{FF2B5EF4-FFF2-40B4-BE49-F238E27FC236}">
                <a16:creationId xmlns:a16="http://schemas.microsoft.com/office/drawing/2014/main" id="{AE9C56CC-DBF1-49BA-A2F0-81F91D4ACEBD}"/>
              </a:ext>
            </a:extLst>
          </p:cNvPr>
          <p:cNvGrpSpPr/>
          <p:nvPr/>
        </p:nvGrpSpPr>
        <p:grpSpPr>
          <a:xfrm>
            <a:off x="1591664" y="5103469"/>
            <a:ext cx="1294027" cy="440630"/>
            <a:chOff x="1880903" y="2175418"/>
            <a:chExt cx="1294027" cy="440630"/>
          </a:xfrm>
        </p:grpSpPr>
        <p:sp>
          <p:nvSpPr>
            <p:cNvPr id="89" name="TextBox 88">
              <a:extLst>
                <a:ext uri="{FF2B5EF4-FFF2-40B4-BE49-F238E27FC236}">
                  <a16:creationId xmlns:a16="http://schemas.microsoft.com/office/drawing/2014/main" id="{C82A4D4E-7C9A-4738-97C7-620615524E1A}"/>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0" name="Group 89">
              <a:extLst>
                <a:ext uri="{FF2B5EF4-FFF2-40B4-BE49-F238E27FC236}">
                  <a16:creationId xmlns:a16="http://schemas.microsoft.com/office/drawing/2014/main" id="{FC0975FE-BF84-443F-8145-B3E29CE12591}"/>
                </a:ext>
              </a:extLst>
            </p:cNvPr>
            <p:cNvGrpSpPr/>
            <p:nvPr/>
          </p:nvGrpSpPr>
          <p:grpSpPr>
            <a:xfrm>
              <a:off x="1880903" y="2175418"/>
              <a:ext cx="494130" cy="440630"/>
              <a:chOff x="8276702" y="3303923"/>
              <a:chExt cx="657427" cy="586247"/>
            </a:xfrm>
          </p:grpSpPr>
          <p:sp>
            <p:nvSpPr>
              <p:cNvPr id="91" name="Hexagon 90">
                <a:extLst>
                  <a:ext uri="{FF2B5EF4-FFF2-40B4-BE49-F238E27FC236}">
                    <a16:creationId xmlns:a16="http://schemas.microsoft.com/office/drawing/2014/main" id="{14D37D9B-68E6-462F-B961-D0317ECC06F2}"/>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91">
                <a:extLst>
                  <a:ext uri="{FF2B5EF4-FFF2-40B4-BE49-F238E27FC236}">
                    <a16:creationId xmlns:a16="http://schemas.microsoft.com/office/drawing/2014/main" id="{39B33D96-2165-4DDA-8D6E-AE8EE87D5CFF}"/>
                  </a:ext>
                </a:extLst>
              </p:cNvPr>
              <p:cNvGrpSpPr/>
              <p:nvPr/>
            </p:nvGrpSpPr>
            <p:grpSpPr>
              <a:xfrm>
                <a:off x="8435042" y="3437010"/>
                <a:ext cx="340743" cy="339628"/>
                <a:chOff x="9378226" y="3437014"/>
                <a:chExt cx="340743" cy="339628"/>
              </a:xfrm>
            </p:grpSpPr>
            <p:sp>
              <p:nvSpPr>
                <p:cNvPr id="93" name="Freeform: Shape 92">
                  <a:extLst>
                    <a:ext uri="{FF2B5EF4-FFF2-40B4-BE49-F238E27FC236}">
                      <a16:creationId xmlns:a16="http://schemas.microsoft.com/office/drawing/2014/main" id="{165841EA-B522-43C1-8155-AC4CA07176E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AA23BEBA-1117-4DFD-A7F0-4C1656D5AF86}"/>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31F641DB-5C59-45EB-AA25-544C8A420F0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3A859507-B51F-4192-BA6E-520A3931F898}"/>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7" name="Freeform: Shape 96">
                  <a:extLst>
                    <a:ext uri="{FF2B5EF4-FFF2-40B4-BE49-F238E27FC236}">
                      <a16:creationId xmlns:a16="http://schemas.microsoft.com/office/drawing/2014/main" id="{479EB798-5D62-4C2F-B951-6EBB408D01E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8" name="Freeform: Shape 97">
                  <a:extLst>
                    <a:ext uri="{FF2B5EF4-FFF2-40B4-BE49-F238E27FC236}">
                      <a16:creationId xmlns:a16="http://schemas.microsoft.com/office/drawing/2014/main" id="{6524A3B0-A614-4556-AFA2-C39F0554163F}"/>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Freeform: Shape 98">
                  <a:extLst>
                    <a:ext uri="{FF2B5EF4-FFF2-40B4-BE49-F238E27FC236}">
                      <a16:creationId xmlns:a16="http://schemas.microsoft.com/office/drawing/2014/main" id="{DADFD780-0CC6-4416-A908-91394732B746}"/>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Shape 99">
                  <a:extLst>
                    <a:ext uri="{FF2B5EF4-FFF2-40B4-BE49-F238E27FC236}">
                      <a16:creationId xmlns:a16="http://schemas.microsoft.com/office/drawing/2014/main" id="{9563BFEB-6D47-40E9-8744-1387D546830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Shape 100">
                  <a:extLst>
                    <a:ext uri="{FF2B5EF4-FFF2-40B4-BE49-F238E27FC236}">
                      <a16:creationId xmlns:a16="http://schemas.microsoft.com/office/drawing/2014/main" id="{4340CDF6-5A39-437D-A71F-650CC496978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Freeform: Shape 101">
                  <a:extLst>
                    <a:ext uri="{FF2B5EF4-FFF2-40B4-BE49-F238E27FC236}">
                      <a16:creationId xmlns:a16="http://schemas.microsoft.com/office/drawing/2014/main" id="{8E8FC794-ACEC-41B0-A771-95DF51F75F5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03" name="Picture 102">
            <a:extLst>
              <a:ext uri="{FF2B5EF4-FFF2-40B4-BE49-F238E27FC236}">
                <a16:creationId xmlns:a16="http://schemas.microsoft.com/office/drawing/2014/main" id="{F8EA08A6-1425-459B-8A70-D5BA28AEA48E}"/>
              </a:ext>
            </a:extLst>
          </p:cNvPr>
          <p:cNvPicPr>
            <a:picLocks noChangeAspect="1"/>
          </p:cNvPicPr>
          <p:nvPr/>
        </p:nvPicPr>
        <p:blipFill>
          <a:blip r:embed="rId3"/>
          <a:stretch>
            <a:fillRect/>
          </a:stretch>
        </p:blipFill>
        <p:spPr>
          <a:xfrm>
            <a:off x="3990842" y="4784924"/>
            <a:ext cx="631133" cy="418575"/>
          </a:xfrm>
          <a:prstGeom prst="rect">
            <a:avLst/>
          </a:prstGeom>
        </p:spPr>
      </p:pic>
      <p:pic>
        <p:nvPicPr>
          <p:cNvPr id="104" name="Picture 103">
            <a:extLst>
              <a:ext uri="{FF2B5EF4-FFF2-40B4-BE49-F238E27FC236}">
                <a16:creationId xmlns:a16="http://schemas.microsoft.com/office/drawing/2014/main" id="{1B44DB73-DF0A-46E0-8EFE-65BD6177347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9815585" y="5130497"/>
            <a:ext cx="1101486" cy="431956"/>
          </a:xfrm>
          <a:prstGeom prst="rect">
            <a:avLst/>
          </a:prstGeom>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03212010-D4A4-46E1-A2C4-E7A7086B690A}"/>
              </a:ext>
            </a:extLst>
          </p:cNvPr>
          <p:cNvSpPr txBox="1"/>
          <p:nvPr/>
        </p:nvSpPr>
        <p:spPr>
          <a:xfrm>
            <a:off x="5600754" y="466345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spTree>
    <p:extLst>
      <p:ext uri="{BB962C8B-B14F-4D97-AF65-F5344CB8AC3E}">
        <p14:creationId xmlns:p14="http://schemas.microsoft.com/office/powerpoint/2010/main" val="1321319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nodeType="withEffect">
                                  <p:stCondLst>
                                    <p:cond delay="20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38"/>
                                        </p:tgtEl>
                                        <p:attrNameLst>
                                          <p:attrName>style.visibility</p:attrName>
                                        </p:attrNameLst>
                                      </p:cBhvr>
                                      <p:to>
                                        <p:strVal val="visible"/>
                                      </p:to>
                                    </p:set>
                                    <p:animEffect transition="in" filter="fade">
                                      <p:cBhvr>
                                        <p:cTn id="16" dur="500"/>
                                        <p:tgtEl>
                                          <p:spTgt spid="13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nodeType="withEffect">
                                  <p:stCondLst>
                                    <p:cond delay="20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20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par>
                                <p:cTn id="32" presetID="9" presetClass="entr" presetSubtype="0" fill="hold" nodeType="withEffect">
                                  <p:stCondLst>
                                    <p:cond delay="600"/>
                                  </p:stCondLst>
                                  <p:childTnLst>
                                    <p:set>
                                      <p:cBhvr>
                                        <p:cTn id="33" dur="1" fill="hold">
                                          <p:stCondLst>
                                            <p:cond delay="0"/>
                                          </p:stCondLst>
                                        </p:cTn>
                                        <p:tgtEl>
                                          <p:spTgt spid="103"/>
                                        </p:tgtEl>
                                        <p:attrNameLst>
                                          <p:attrName>style.visibility</p:attrName>
                                        </p:attrNameLst>
                                      </p:cBhvr>
                                      <p:to>
                                        <p:strVal val="visible"/>
                                      </p:to>
                                    </p:set>
                                    <p:animEffect transition="in" filter="dissolve">
                                      <p:cBhvr>
                                        <p:cTn id="34" dur="500"/>
                                        <p:tgtEl>
                                          <p:spTgt spid="103"/>
                                        </p:tgtEl>
                                      </p:cBhvr>
                                    </p:animEffect>
                                  </p:childTnLst>
                                </p:cTn>
                              </p:par>
                              <p:par>
                                <p:cTn id="35" presetID="9" presetClass="entr" presetSubtype="0" fill="hold" grpId="0" nodeType="withEffect">
                                  <p:stCondLst>
                                    <p:cond delay="600"/>
                                  </p:stCondLst>
                                  <p:childTnLst>
                                    <p:set>
                                      <p:cBhvr>
                                        <p:cTn id="36" dur="1" fill="hold">
                                          <p:stCondLst>
                                            <p:cond delay="0"/>
                                          </p:stCondLst>
                                        </p:cTn>
                                        <p:tgtEl>
                                          <p:spTgt spid="87"/>
                                        </p:tgtEl>
                                        <p:attrNameLst>
                                          <p:attrName>style.visibility</p:attrName>
                                        </p:attrNameLst>
                                      </p:cBhvr>
                                      <p:to>
                                        <p:strVal val="visible"/>
                                      </p:to>
                                    </p:set>
                                    <p:animEffect transition="in" filter="dissolve">
                                      <p:cBhvr>
                                        <p:cTn id="37" dur="500"/>
                                        <p:tgtEl>
                                          <p:spTgt spid="87"/>
                                        </p:tgtEl>
                                      </p:cBhvr>
                                    </p:animEffect>
                                  </p:childTnLst>
                                </p:cTn>
                              </p:par>
                              <p:par>
                                <p:cTn id="38" presetID="9" presetClass="entr" presetSubtype="0" fill="hold" nodeType="withEffect">
                                  <p:stCondLst>
                                    <p:cond delay="600"/>
                                  </p:stCondLst>
                                  <p:childTnLst>
                                    <p:set>
                                      <p:cBhvr>
                                        <p:cTn id="39" dur="1" fill="hold">
                                          <p:stCondLst>
                                            <p:cond delay="0"/>
                                          </p:stCondLst>
                                        </p:cTn>
                                        <p:tgtEl>
                                          <p:spTgt spid="104"/>
                                        </p:tgtEl>
                                        <p:attrNameLst>
                                          <p:attrName>style.visibility</p:attrName>
                                        </p:attrNameLst>
                                      </p:cBhvr>
                                      <p:to>
                                        <p:strVal val="visible"/>
                                      </p:to>
                                    </p:set>
                                    <p:animEffect transition="in" filter="dissolve">
                                      <p:cBhvr>
                                        <p:cTn id="40" dur="500"/>
                                        <p:tgtEl>
                                          <p:spTgt spid="104"/>
                                        </p:tgtEl>
                                      </p:cBhvr>
                                    </p:animEffect>
                                  </p:childTnLst>
                                </p:cTn>
                              </p:par>
                              <p:par>
                                <p:cTn id="41" presetID="9" presetClass="entr" presetSubtype="0" fill="hold" nodeType="withEffect">
                                  <p:stCondLst>
                                    <p:cond delay="60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par>
                                <p:cTn id="44" presetID="9" presetClass="entr" presetSubtype="0" fill="hold" grpId="0" nodeType="withEffect">
                                  <p:stCondLst>
                                    <p:cond delay="600"/>
                                  </p:stCondLst>
                                  <p:childTnLst>
                                    <p:set>
                                      <p:cBhvr>
                                        <p:cTn id="45" dur="1" fill="hold">
                                          <p:stCondLst>
                                            <p:cond delay="0"/>
                                          </p:stCondLst>
                                        </p:cTn>
                                        <p:tgtEl>
                                          <p:spTgt spid="106"/>
                                        </p:tgtEl>
                                        <p:attrNameLst>
                                          <p:attrName>style.visibility</p:attrName>
                                        </p:attrNameLst>
                                      </p:cBhvr>
                                      <p:to>
                                        <p:strVal val="visible"/>
                                      </p:to>
                                    </p:set>
                                    <p:animEffect transition="in" filter="dissolve">
                                      <p:cBhvr>
                                        <p:cTn id="4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58" grpId="0"/>
      <p:bldP spid="175" grpId="0"/>
      <p:bldP spid="87" grpId="0"/>
      <p:bldP spid="10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080" y="344989"/>
            <a:ext cx="11655840" cy="899665"/>
          </a:xfrm>
        </p:spPr>
        <p:txBody>
          <a:bodyPr/>
          <a:lstStyle/>
          <a:p>
            <a:pPr lvl="0"/>
            <a:r>
              <a:rPr lang="en-US" dirty="0"/>
              <a:t>COMPREHENSIVE SLA</a:t>
            </a:r>
            <a:r>
              <a:rPr lang="en-US" cap="none" dirty="0"/>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5734" y="1575607"/>
            <a:ext cx="7028966" cy="1256754"/>
          </a:xfrm>
        </p:spPr>
        <p:txBody>
          <a:bodyPr/>
          <a:lstStyle/>
          <a:p>
            <a:pPr>
              <a:lnSpc>
                <a:spcPct val="100000"/>
              </a:lnSpc>
              <a:spcBef>
                <a:spcPts val="1400"/>
              </a:spcBef>
            </a:pPr>
            <a:r>
              <a:rPr lang="en-US" sz="1600" cap="small" dirty="0"/>
              <a:t>RUN YOUR APP ON WORLD-CLASS INFRASTRUCTURE</a:t>
            </a:r>
          </a:p>
          <a:p>
            <a:pPr>
              <a:lnSpc>
                <a:spcPct val="100000"/>
              </a:lnSpc>
              <a:spcBef>
                <a:spcPts val="1400"/>
              </a:spcBef>
            </a:pPr>
            <a:r>
              <a:rPr lang="en-US" sz="1600" b="0" dirty="0">
                <a:solidFill>
                  <a:schemeClr val="tx1"/>
                </a:solidFill>
                <a:latin typeface="Segoe UI Semilight" charset="0"/>
                <a:ea typeface="Segoe UI Semilight" charset="0"/>
                <a:cs typeface="Segoe UI Semilight" charset="0"/>
              </a:rPr>
              <a:t>Azure Cosmos DB is the only service with financially-backed SLAs for single-digit millisecond read and write latency at the 99th percentile, 99.999% high availability and guaranteed throughput and consistency</a:t>
            </a:r>
          </a:p>
        </p:txBody>
      </p:sp>
      <p:grpSp>
        <p:nvGrpSpPr>
          <p:cNvPr id="4" name="Group 3"/>
          <p:cNvGrpSpPr/>
          <p:nvPr/>
        </p:nvGrpSpPr>
        <p:grpSpPr>
          <a:xfrm>
            <a:off x="1189038" y="3552953"/>
            <a:ext cx="4436769" cy="2596104"/>
            <a:chOff x="1189038" y="3552953"/>
            <a:chExt cx="4436769" cy="2596104"/>
          </a:xfrm>
        </p:grpSpPr>
        <p:sp>
          <p:nvSpPr>
            <p:cNvPr id="83" name="TextBox 82"/>
            <p:cNvSpPr txBox="1"/>
            <p:nvPr/>
          </p:nvSpPr>
          <p:spPr>
            <a:xfrm>
              <a:off x="3932238" y="3552953"/>
              <a:ext cx="16935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High Availability</a:t>
              </a:r>
            </a:p>
          </p:txBody>
        </p:sp>
        <p:sp>
          <p:nvSpPr>
            <p:cNvPr id="90" name="TextBox 89"/>
            <p:cNvSpPr txBox="1"/>
            <p:nvPr/>
          </p:nvSpPr>
          <p:spPr>
            <a:xfrm>
              <a:off x="1517071" y="3552953"/>
              <a:ext cx="9833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3"/>
              <a:ext cx="892267" cy="490725"/>
              <a:chOff x="4750839" y="7810511"/>
              <a:chExt cx="936953" cy="515301"/>
            </a:xfrm>
            <a:solidFill>
              <a:schemeClr val="bg1"/>
            </a:solidFill>
          </p:grpSpPr>
          <p:sp>
            <p:nvSpPr>
              <p:cNvPr id="89" name="TextBox 88"/>
              <p:cNvSpPr txBox="1"/>
              <p:nvPr/>
            </p:nvSpPr>
            <p:spPr>
              <a:xfrm>
                <a:off x="4791720" y="7810511"/>
                <a:ext cx="816055" cy="358741"/>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&lt;10</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 </a:t>
                </a:r>
                <a:r>
                  <a:rPr kumimoji="0" lang="en-US" sz="1200" b="0" i="0" u="none" strike="noStrike" kern="1200" cap="none" spc="0" normalizeH="0" baseline="0" noProof="0" dirty="0" err="1">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ms</a:t>
                </a:r>
                <a:endPar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03133"/>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99</a:t>
                </a:r>
                <a:r>
                  <a:rPr kumimoji="0" lang="en-US" sz="900" b="0" i="0" u="none" strike="noStrike" kern="1200" cap="none" spc="0" normalizeH="0" baseline="3000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th</a:t>
                </a: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 </a:t>
                </a:r>
                <a:r>
                  <a:rPr kumimoji="0" lang="en-US" sz="80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rPr>
                  <a:t>percentile</a:t>
                </a:r>
                <a:endParaRPr kumimoji="0" lang="en-US" sz="95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5" name="TextBox 44"/>
            <p:cNvSpPr txBox="1"/>
            <p:nvPr/>
          </p:nvSpPr>
          <p:spPr>
            <a:xfrm>
              <a:off x="4300091" y="4611654"/>
              <a:ext cx="103746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99</a:t>
              </a:r>
              <a:r>
                <a:rPr kumimoji="0" lang="en-US" sz="20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.999</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a:t>
              </a:r>
            </a:p>
          </p:txBody>
        </p:sp>
      </p:grpSp>
      <p:grpSp>
        <p:nvGrpSpPr>
          <p:cNvPr id="5" name="Group 4"/>
          <p:cNvGrpSpPr/>
          <p:nvPr/>
        </p:nvGrpSpPr>
        <p:grpSpPr>
          <a:xfrm>
            <a:off x="6610862" y="3552953"/>
            <a:ext cx="4441935" cy="2590938"/>
            <a:chOff x="6610862" y="3552953"/>
            <a:chExt cx="4441935" cy="2590938"/>
          </a:xfrm>
        </p:grpSpPr>
        <p:sp>
          <p:nvSpPr>
            <p:cNvPr id="62" name="TextBox 61"/>
            <p:cNvSpPr txBox="1"/>
            <p:nvPr/>
          </p:nvSpPr>
          <p:spPr>
            <a:xfrm>
              <a:off x="6810674" y="3552953"/>
              <a:ext cx="12954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Throughput</a:t>
              </a:r>
            </a:p>
          </p:txBody>
        </p:sp>
        <p:sp>
          <p:nvSpPr>
            <p:cNvPr id="66" name="TextBox 65"/>
            <p:cNvSpPr txBox="1"/>
            <p:nvPr/>
          </p:nvSpPr>
          <p:spPr>
            <a:xfrm>
              <a:off x="9540000" y="3552953"/>
              <a:ext cx="1286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0757165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dirty="0"/>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dirty="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dirty="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dirty="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Automatic index management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Synchronous auto-indexing</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No schemas or secondary indices needed</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solidFill>
                <a:effectLst/>
                <a:uLnTx/>
                <a:uFillTx/>
                <a:latin typeface="Segoe UI Semilight"/>
                <a:ea typeface="+mn-ea"/>
                <a:cs typeface="+mn-cs"/>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177D7"/>
                    </a:solidFill>
                    <a:effectLst/>
                    <a:uLnTx/>
                    <a:uFillTx/>
                    <a:latin typeface="Segoe UI Semilight"/>
                    <a:ea typeface="+mn-ea"/>
                    <a:cs typeface="+mn-cs"/>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6360273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8329037" cy="899665"/>
          </a:xfrm>
        </p:spPr>
        <p:txBody>
          <a:bodyPr/>
          <a:lstStyle/>
          <a:p>
            <a:pPr algn="l"/>
            <a:r>
              <a:rPr lang="en-US" dirty="0"/>
              <a:t>Trust your data to industry-leading Security &amp; Compliance</a:t>
            </a:r>
          </a:p>
        </p:txBody>
      </p:sp>
      <p:sp>
        <p:nvSpPr>
          <p:cNvPr id="3" name="Text Placeholder 2"/>
          <p:cNvSpPr>
            <a:spLocks noGrp="1"/>
          </p:cNvSpPr>
          <p:nvPr>
            <p:ph type="body" sz="quarter" idx="10"/>
          </p:nvPr>
        </p:nvSpPr>
        <p:spPr>
          <a:xfrm>
            <a:off x="315539" y="1811760"/>
            <a:ext cx="5853769" cy="897682"/>
          </a:xfrm>
        </p:spPr>
        <p:txBody>
          <a:bodyPr/>
          <a:lstStyle/>
          <a:p>
            <a:pPr lvl="0"/>
            <a:r>
              <a:rPr lang="en-US" sz="1600" dirty="0"/>
              <a:t>Azure is the world’s most trusted cloud, with more certifications than any other cloud provider.</a:t>
            </a:r>
          </a:p>
          <a:p>
            <a:pPr lvl="0" defTabSz="914400">
              <a:spcBef>
                <a:spcPts val="1000"/>
              </a:spcBef>
              <a:spcAft>
                <a:spcPts val="0"/>
              </a:spcAft>
              <a:buClr>
                <a:schemeClr val="bg1"/>
              </a:buClr>
              <a:buSzTx/>
            </a:pPr>
            <a:endParaRPr lang="en-US" sz="1200" spc="50" dirty="0">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583" y="2976875"/>
            <a:ext cx="2325010" cy="246287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2" name="Rectangle 1"/>
          <p:cNvSpPr/>
          <p:nvPr/>
        </p:nvSpPr>
        <p:spPr>
          <a:xfrm>
            <a:off x="358757" y="2515121"/>
            <a:ext cx="6096000" cy="1461939"/>
          </a:xfrm>
          <a:prstGeom prst="rect">
            <a:avLst/>
          </a:prstGeom>
        </p:spPr>
        <p:txBody>
          <a:bodyPr>
            <a:spAutoFit/>
          </a:bodyPr>
          <a:lstStyle/>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Enterprise grade security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Encryption at Rest</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Encryption is enabled automatically by default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6920502" y="1990487"/>
            <a:ext cx="4445122" cy="4386629"/>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883721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lstStyle/>
          <a:p>
            <a:r>
              <a:rPr lang="en-US"/>
              <a:t>Leveraging Azure Cosmos DB to automatically scale your data across the globe</a:t>
            </a:r>
          </a:p>
          <a:p>
            <a:endParaRPr lang="en-US"/>
          </a:p>
          <a:p>
            <a:pPr algn="ctr"/>
            <a:r>
              <a:rPr lang="en-US" i="1"/>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182C01B6-1BA8-4642-9246-68BAA29CB925}"/>
              </a:ext>
            </a:extLst>
          </p:cNvPr>
          <p:cNvCxnSpPr>
            <a:cxnSpLocks/>
            <a:stCxn id="27" idx="2"/>
            <a:endCxn id="32"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008030E-A2D6-4131-B92E-794937543746}"/>
              </a:ext>
            </a:extLst>
          </p:cNvPr>
          <p:cNvCxnSpPr>
            <a:cxnSpLocks/>
            <a:stCxn id="32" idx="2"/>
            <a:endCxn id="36"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3EDEDC2-3370-4F8A-B695-51AABC27CA2F}"/>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28" name="Connector: Elbow 27">
            <a:extLst>
              <a:ext uri="{FF2B5EF4-FFF2-40B4-BE49-F238E27FC236}">
                <a16:creationId xmlns:a16="http://schemas.microsoft.com/office/drawing/2014/main" id="{15317F89-847D-4CBC-94D8-AAA28CAB8187}"/>
              </a:ext>
            </a:extLst>
          </p:cNvPr>
          <p:cNvCxnSpPr>
            <a:cxnSpLocks/>
            <a:stCxn id="36" idx="2"/>
            <a:endCxn id="40"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03B469B9-144C-4BC5-91B3-C711FC0E6E06}"/>
              </a:ext>
            </a:extLst>
          </p:cNvPr>
          <p:cNvGrpSpPr/>
          <p:nvPr/>
        </p:nvGrpSpPr>
        <p:grpSpPr>
          <a:xfrm>
            <a:off x="2347341" y="3319107"/>
            <a:ext cx="1025826" cy="604852"/>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E9CCF0B1-0F6A-4B33-95A8-B1BE2AAE829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1" name="Rectangle 30">
              <a:extLst>
                <a:ext uri="{FF2B5EF4-FFF2-40B4-BE49-F238E27FC236}">
                  <a16:creationId xmlns:a16="http://schemas.microsoft.com/office/drawing/2014/main" id="{C636140D-E91F-46D5-AD57-917F4590E51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2" name="Rectangle 31">
              <a:extLst>
                <a:ext uri="{FF2B5EF4-FFF2-40B4-BE49-F238E27FC236}">
                  <a16:creationId xmlns:a16="http://schemas.microsoft.com/office/drawing/2014/main" id="{1A1F10C4-0805-4F6A-90B3-47378CBCE41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33" name="Group 32">
            <a:extLst>
              <a:ext uri="{FF2B5EF4-FFF2-40B4-BE49-F238E27FC236}">
                <a16:creationId xmlns:a16="http://schemas.microsoft.com/office/drawing/2014/main" id="{D1B378C9-1E48-4C87-A1D3-71EA4C43E56D}"/>
              </a:ext>
            </a:extLst>
          </p:cNvPr>
          <p:cNvGrpSpPr/>
          <p:nvPr/>
        </p:nvGrpSpPr>
        <p:grpSpPr>
          <a:xfrm>
            <a:off x="3333439" y="4319953"/>
            <a:ext cx="1025826" cy="604852"/>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7F4FEF22-540E-45C9-BF37-429E97E5CD7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5" name="Rectangle 34">
              <a:extLst>
                <a:ext uri="{FF2B5EF4-FFF2-40B4-BE49-F238E27FC236}">
                  <a16:creationId xmlns:a16="http://schemas.microsoft.com/office/drawing/2014/main" id="{D9712CC0-5745-44B2-AE5F-9E8C36AFE18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6" name="Rectangle 35">
              <a:extLst>
                <a:ext uri="{FF2B5EF4-FFF2-40B4-BE49-F238E27FC236}">
                  <a16:creationId xmlns:a16="http://schemas.microsoft.com/office/drawing/2014/main" id="{A5846840-B7E1-4C53-AC1C-732B9B209A9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37" name="Group 36">
            <a:extLst>
              <a:ext uri="{FF2B5EF4-FFF2-40B4-BE49-F238E27FC236}">
                <a16:creationId xmlns:a16="http://schemas.microsoft.com/office/drawing/2014/main" id="{C4C8B4E2-CBFF-4D16-8B9A-1CB9C01190A2}"/>
              </a:ext>
            </a:extLst>
          </p:cNvPr>
          <p:cNvGrpSpPr/>
          <p:nvPr/>
        </p:nvGrpSpPr>
        <p:grpSpPr>
          <a:xfrm>
            <a:off x="4319537" y="5320800"/>
            <a:ext cx="1025826" cy="604852"/>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31B8CF7F-A510-4A9C-AF5E-913936AC2D6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9" name="Rectangle 38">
              <a:extLst>
                <a:ext uri="{FF2B5EF4-FFF2-40B4-BE49-F238E27FC236}">
                  <a16:creationId xmlns:a16="http://schemas.microsoft.com/office/drawing/2014/main" id="{A5BF91BE-7ACE-4421-AD95-A0F4F7BAF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0" name="Rectangle 39">
              <a:extLst>
                <a:ext uri="{FF2B5EF4-FFF2-40B4-BE49-F238E27FC236}">
                  <a16:creationId xmlns:a16="http://schemas.microsoft.com/office/drawing/2014/main" id="{35D6AC8F-9082-4EAF-AB1A-195FE235135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Account URI and Credentials</a:t>
            </a:r>
          </a:p>
        </p:txBody>
      </p:sp>
      <p:sp>
        <p:nvSpPr>
          <p:cNvPr id="19" name="Rectangle 18">
            <a:extLst>
              <a:ext uri="{FF2B5EF4-FFF2-40B4-BE49-F238E27FC236}">
                <a16:creationId xmlns:a16="http://schemas.microsoft.com/office/drawing/2014/main" id="{EE22263F-C0DD-46A6-A95B-4A6496CCEEEF}"/>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63267B5E-DDAD-4315-8E57-6FF0EE16ABCE}"/>
              </a:ext>
            </a:extLst>
          </p:cNvPr>
          <p:cNvSpPr txBox="1"/>
          <p:nvPr/>
        </p:nvSpPr>
        <p:spPr>
          <a:xfrm>
            <a:off x="7473749" y="2432224"/>
            <a:ext cx="18202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mn-cs"/>
              </a:rPr>
              <a:t>********.azure.com</a:t>
            </a:r>
          </a:p>
        </p:txBody>
      </p:sp>
      <p:sp>
        <p:nvSpPr>
          <p:cNvPr id="23" name="TextBox 22">
            <a:extLst>
              <a:ext uri="{FF2B5EF4-FFF2-40B4-BE49-F238E27FC236}">
                <a16:creationId xmlns:a16="http://schemas.microsoft.com/office/drawing/2014/main" id="{79B71DDA-078D-48CB-9DEC-6D4EF95ACB0D}"/>
              </a:ext>
            </a:extLst>
          </p:cNvPr>
          <p:cNvSpPr txBox="1"/>
          <p:nvPr/>
        </p:nvSpPr>
        <p:spPr>
          <a:xfrm>
            <a:off x="7473749" y="3600549"/>
            <a:ext cx="1281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mn-cs"/>
              </a:rPr>
              <a:t>IGeAvVUp …</a:t>
            </a:r>
          </a:p>
        </p:txBody>
      </p:sp>
      <p:sp>
        <p:nvSpPr>
          <p:cNvPr id="41" name="key">
            <a:extLst>
              <a:ext uri="{FF2B5EF4-FFF2-40B4-BE49-F238E27FC236}">
                <a16:creationId xmlns:a16="http://schemas.microsoft.com/office/drawing/2014/main" id="{B82355C6-6582-4D46-A87C-3339F353BB23}"/>
              </a:ext>
            </a:extLst>
          </p:cNvPr>
          <p:cNvSpPr>
            <a:spLocks noChangeAspect="1" noEditPoints="1"/>
          </p:cNvSpPr>
          <p:nvPr/>
        </p:nvSpPr>
        <p:spPr bwMode="auto">
          <a:xfrm>
            <a:off x="6678551" y="3560646"/>
            <a:ext cx="417808" cy="41566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C8D66993-16E3-4C48-AB0B-7CC02178C5CC}"/>
              </a:ext>
            </a:extLst>
          </p:cNvPr>
          <p:cNvGrpSpPr/>
          <p:nvPr/>
        </p:nvGrpSpPr>
        <p:grpSpPr>
          <a:xfrm>
            <a:off x="6683053" y="2384717"/>
            <a:ext cx="433568" cy="433568"/>
            <a:chOff x="11679011" y="5307417"/>
            <a:chExt cx="457200" cy="457200"/>
          </a:xfrm>
        </p:grpSpPr>
        <p:sp>
          <p:nvSpPr>
            <p:cNvPr id="43" name="Oval 42">
              <a:extLst>
                <a:ext uri="{FF2B5EF4-FFF2-40B4-BE49-F238E27FC236}">
                  <a16:creationId xmlns:a16="http://schemas.microsoft.com/office/drawing/2014/main" id="{A5C2A02C-6C6B-4B7C-B444-0FEF9E89DC3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a:extLst>
                <a:ext uri="{FF2B5EF4-FFF2-40B4-BE49-F238E27FC236}">
                  <a16:creationId xmlns:a16="http://schemas.microsoft.com/office/drawing/2014/main" id="{38EEC095-47C7-4B28-847E-C02C84F4D7F8}"/>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9E29F778-CD8E-43AD-835E-8A18866E641C}"/>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E20B9B-B126-49AE-923F-19BD34221816}"/>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ED7FB8-E2CA-4E9D-999D-E748C3FD4AF4}"/>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162416-BEFB-4026-9BCF-569037F86C7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414E9872-51F0-4044-A89E-A5528B685455}"/>
              </a:ext>
            </a:extLst>
          </p:cNvPr>
          <p:cNvCxnSpPr>
            <a:cxnSpLocks/>
          </p:cNvCxnSpPr>
          <p:nvPr/>
        </p:nvCxnSpPr>
        <p:spPr>
          <a:xfrm>
            <a:off x="2593459" y="2683905"/>
            <a:ext cx="380038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03CD88DC-753C-49B1-B313-BE82254E8B3E}"/>
              </a:ext>
            </a:extLst>
          </p:cNvPr>
          <p:cNvSpPr/>
          <p:nvPr/>
        </p:nvSpPr>
        <p:spPr>
          <a:xfrm>
            <a:off x="6393845" y="2166852"/>
            <a:ext cx="107210" cy="2014300"/>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7087178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34371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4.16667E-7 -2.59259E-6 L 0.04622 0.17454 " pathEditMode="relative" rAng="0" ptsTypes="AA">
                                      <p:cBhvr>
                                        <p:cTn id="11" dur="2000" fill="hold"/>
                                        <p:tgtEl>
                                          <p:spTgt spid="25"/>
                                        </p:tgtEl>
                                        <p:attrNameLst>
                                          <p:attrName>ppt_x</p:attrName>
                                          <p:attrName>ppt_y</p:attrName>
                                        </p:attrNameLst>
                                      </p:cBhvr>
                                      <p:rCtr x="2305" y="8727"/>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0.04622 0.17454 L 0.15508 0.40579 " pathEditMode="relative" rAng="0" ptsTypes="AA">
                                      <p:cBhvr>
                                        <p:cTn id="15" dur="2000" fill="hold"/>
                                        <p:tgtEl>
                                          <p:spTgt spid="25"/>
                                        </p:tgtEl>
                                        <p:attrNameLst>
                                          <p:attrName>ppt_x</p:attrName>
                                          <p:attrName>ppt_y</p:attrName>
                                        </p:attrNameLst>
                                      </p:cBhvr>
                                      <p:rCtr x="5443" y="11551"/>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0.15508 0.40579 L 0.32253 0.0257 " pathEditMode="relative" rAng="0" ptsTypes="AA">
                                      <p:cBhvr>
                                        <p:cTn id="19" dur="2000" fill="hold"/>
                                        <p:tgtEl>
                                          <p:spTgt spid="25"/>
                                        </p:tgtEl>
                                        <p:attrNameLst>
                                          <p:attrName>ppt_x</p:attrName>
                                          <p:attrName>ppt_y</p:attrName>
                                        </p:attrNameLst>
                                      </p:cBhvr>
                                      <p:rCtr x="8372" y="-19005"/>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4" nodeType="clickEffect">
                                  <p:stCondLst>
                                    <p:cond delay="0"/>
                                  </p:stCondLst>
                                  <p:childTnLst>
                                    <p:animMotion origin="layout" path="M 0.32253 0.0257 L 0.32318 0.0713 " pathEditMode="relative" rAng="0" ptsTypes="AA">
                                      <p:cBhvr>
                                        <p:cTn id="23" dur="1250" fill="hold"/>
                                        <p:tgtEl>
                                          <p:spTgt spid="25"/>
                                        </p:tgtEl>
                                        <p:attrNameLst>
                                          <p:attrName>ppt_x</p:attrName>
                                          <p:attrName>ppt_y</p:attrName>
                                        </p:attrNameLst>
                                      </p:cBhvr>
                                      <p:rCtr x="26" y="2269"/>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5" nodeType="clickEffect">
                                  <p:stCondLst>
                                    <p:cond delay="0"/>
                                  </p:stCondLst>
                                  <p:childTnLst>
                                    <p:animMotion origin="layout" path="M 0.32318 0.0713 L 0.32253 0.1213 " pathEditMode="relative" rAng="0" ptsTypes="AA">
                                      <p:cBhvr>
                                        <p:cTn id="27" dur="1250" fill="hold"/>
                                        <p:tgtEl>
                                          <p:spTgt spid="25"/>
                                        </p:tgtEl>
                                        <p:attrNameLst>
                                          <p:attrName>ppt_x</p:attrName>
                                          <p:attrName>ppt_y</p:attrName>
                                        </p:attrNameLst>
                                      </p:cBhvr>
                                      <p:rCtr x="-39" y="2500"/>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6" nodeType="clickEffect">
                                  <p:stCondLst>
                                    <p:cond delay="0"/>
                                  </p:stCondLst>
                                  <p:childTnLst>
                                    <p:animMotion origin="layout" path="M 0.32253 0.1213 L 0.32435 0.19028 " pathEditMode="relative" rAng="0" ptsTypes="AA">
                                      <p:cBhvr>
                                        <p:cTn id="31" dur="1250" fill="hold"/>
                                        <p:tgtEl>
                                          <p:spTgt spid="25"/>
                                        </p:tgtEl>
                                        <p:attrNameLst>
                                          <p:attrName>ppt_x</p:attrName>
                                          <p:attrName>ppt_y</p:attrName>
                                        </p:attrNameLst>
                                      </p:cBhvr>
                                      <p:rCtr x="91" y="3449"/>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7" nodeType="clickEffect">
                                  <p:stCondLst>
                                    <p:cond delay="0"/>
                                  </p:stCondLst>
                                  <p:childTnLst>
                                    <p:animMotion origin="layout" path="M 0.32435 0.19028 L 0.32435 0.23797 " pathEditMode="relative" rAng="0" ptsTypes="AA">
                                      <p:cBhvr>
                                        <p:cTn id="35" dur="1250" fill="hold"/>
                                        <p:tgtEl>
                                          <p:spTgt spid="25"/>
                                        </p:tgtEl>
                                        <p:attrNameLst>
                                          <p:attrName>ppt_x</p:attrName>
                                          <p:attrName>ppt_y</p:attrName>
                                        </p:attrNameLst>
                                      </p:cBhvr>
                                      <p:rCtr x="0" y="2384"/>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8" nodeType="clickEffect">
                                  <p:stCondLst>
                                    <p:cond delay="0"/>
                                  </p:stCondLst>
                                  <p:childTnLst>
                                    <p:animMotion origin="layout" path="M 0.32435 0.23797 L 0.32253 0.48357 " pathEditMode="relative" rAng="0" ptsTypes="AA">
                                      <p:cBhvr>
                                        <p:cTn id="39" dur="2000" fill="hold"/>
                                        <p:tgtEl>
                                          <p:spTgt spid="25"/>
                                        </p:tgtEl>
                                        <p:attrNameLst>
                                          <p:attrName>ppt_x</p:attrName>
                                          <p:attrName>ppt_y</p:attrName>
                                        </p:attrNameLst>
                                      </p:cBhvr>
                                      <p:rCtr x="-91" y="1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5" grpId="3" animBg="1"/>
      <p:bldP spid="25" grpId="4" animBg="1"/>
      <p:bldP spid="25" grpId="5" animBg="1"/>
      <p:bldP spid="25" grpId="6" animBg="1"/>
      <p:bldP spid="25" grpId="7" animBg="1"/>
      <p:bldP spid="25" grpId="8"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47" name="Group 46">
            <a:extLst>
              <a:ext uri="{FF2B5EF4-FFF2-40B4-BE49-F238E27FC236}">
                <a16:creationId xmlns:a16="http://schemas.microsoft.com/office/drawing/2014/main" id="{668E5A11-97E0-4117-B70D-67A6089FBA86}"/>
              </a:ext>
            </a:extLst>
          </p:cNvPr>
          <p:cNvGrpSpPr/>
          <p:nvPr/>
        </p:nvGrpSpPr>
        <p:grpSpPr>
          <a:xfrm>
            <a:off x="5138950" y="4319954"/>
            <a:ext cx="1025826" cy="604852"/>
            <a:chOff x="9117601" y="1599941"/>
            <a:chExt cx="1025826" cy="604852"/>
          </a:xfrm>
          <a:solidFill>
            <a:schemeClr val="bg1">
              <a:lumMod val="95000"/>
            </a:schemeClr>
          </a:solidFill>
        </p:grpSpPr>
        <p:sp>
          <p:nvSpPr>
            <p:cNvPr id="48" name="Rectangle 47">
              <a:extLst>
                <a:ext uri="{FF2B5EF4-FFF2-40B4-BE49-F238E27FC236}">
                  <a16:creationId xmlns:a16="http://schemas.microsoft.com/office/drawing/2014/main" id="{F45F26BC-952F-4E8A-A724-9C21ECB418AC}"/>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49" name="Rectangle 48">
              <a:extLst>
                <a:ext uri="{FF2B5EF4-FFF2-40B4-BE49-F238E27FC236}">
                  <a16:creationId xmlns:a16="http://schemas.microsoft.com/office/drawing/2014/main" id="{7049D015-6225-4916-BFA0-3ECC6A57DB6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50" name="Rectangle 49">
              <a:extLst>
                <a:ext uri="{FF2B5EF4-FFF2-40B4-BE49-F238E27FC236}">
                  <a16:creationId xmlns:a16="http://schemas.microsoft.com/office/drawing/2014/main" id="{8CD118DA-EA57-4E5A-AD8C-F2BEFA79245F}"/>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Light" panose="020B0502040204020203" pitchFamily="34" charset="0"/>
                </a:rPr>
                <a:t>Collection</a:t>
              </a:r>
            </a:p>
          </p:txBody>
        </p:sp>
      </p:grpSp>
      <p:grpSp>
        <p:nvGrpSpPr>
          <p:cNvPr id="51" name="Group 50">
            <a:extLst>
              <a:ext uri="{FF2B5EF4-FFF2-40B4-BE49-F238E27FC236}">
                <a16:creationId xmlns:a16="http://schemas.microsoft.com/office/drawing/2014/main" id="{A340A42A-47F2-42BE-9841-E5336B7396D4}"/>
              </a:ext>
            </a:extLst>
          </p:cNvPr>
          <p:cNvGrpSpPr/>
          <p:nvPr/>
        </p:nvGrpSpPr>
        <p:grpSpPr>
          <a:xfrm>
            <a:off x="6125048" y="5320801"/>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19D08934-712F-4F23-8BE4-6FD65CAD3F0F}"/>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60E3B48B-E68E-49F0-B278-35CFADAA5F3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11FBFA30-9359-4AD2-A668-C5AF4B5BEFA9}"/>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Light" panose="020B0502040204020203" pitchFamily="34" charset="0"/>
                </a:rPr>
                <a:t>Document</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2DD761BC-CDF9-4029-A959-EE4120941F04}"/>
              </a:ext>
            </a:extLst>
          </p:cNvPr>
          <p:cNvCxnSpPr>
            <a:cxnSpLocks/>
            <a:stCxn id="50" idx="2"/>
            <a:endCxn id="54" idx="1"/>
          </p:cNvCxnSpPr>
          <p:nvPr/>
        </p:nvCxnSpPr>
        <p:spPr>
          <a:xfrm rot="16200000" flipH="1">
            <a:off x="5477641" y="5039041"/>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5F41E211-AFC5-4AD6-8E30-ACEC99507FC6}"/>
              </a:ext>
            </a:extLst>
          </p:cNvPr>
          <p:cNvCxnSpPr>
            <a:cxnSpLocks/>
            <a:stCxn id="23" idx="2"/>
            <a:endCxn id="48" idx="0"/>
          </p:cNvCxnSpPr>
          <p:nvPr/>
        </p:nvCxnSpPr>
        <p:spPr>
          <a:xfrm rot="16200000" flipH="1">
            <a:off x="4058061" y="2666165"/>
            <a:ext cx="395995" cy="2911581"/>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4139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algn="r" defTabSz="448193"/>
            <a:r>
              <a:rPr lang="en-US" sz="784">
                <a:gradFill>
                  <a:gsLst>
                    <a:gs pos="0">
                      <a:srgbClr val="505050"/>
                    </a:gs>
                    <a:gs pos="85000">
                      <a:srgbClr val="505050"/>
                    </a:gs>
                  </a:gsLst>
                  <a:lin ang="16200000" scaled="1"/>
                </a:gradFill>
                <a:latin typeface="Segoe UI Semilight" panose="020B0402040204020203" pitchFamily="34" charset="0"/>
                <a:cs typeface="Segoe UI Semilight" panose="020B0402040204020203" pitchFamily="34" charset="0"/>
              </a:rPr>
              <a:t>*Supporting services, like storage and networking, may be charged separately.</a:t>
            </a:r>
          </a:p>
        </p:txBody>
      </p:sp>
      <p:grpSp>
        <p:nvGrpSpPr>
          <p:cNvPr id="18" name="Group 17">
            <a:extLst>
              <a:ext uri="{FF2B5EF4-FFF2-40B4-BE49-F238E27FC236}">
                <a16:creationId xmlns:a16="http://schemas.microsoft.com/office/drawing/2014/main" id="{4C3C31C8-4278-4DB1-B5E6-4E141A83B628}"/>
              </a:ext>
            </a:extLst>
          </p:cNvPr>
          <p:cNvGrpSpPr/>
          <p:nvPr/>
        </p:nvGrpSpPr>
        <p:grpSpPr>
          <a:xfrm>
            <a:off x="5504345" y="4248595"/>
            <a:ext cx="5240587" cy="971885"/>
            <a:chOff x="5641612" y="4333291"/>
            <a:chExt cx="5345672" cy="991373"/>
          </a:xfrm>
        </p:grpSpPr>
        <p:grpSp>
          <p:nvGrpSpPr>
            <p:cNvPr id="17" name="Group 16">
              <a:extLst>
                <a:ext uri="{FF2B5EF4-FFF2-40B4-BE49-F238E27FC236}">
                  <a16:creationId xmlns:a16="http://schemas.microsoft.com/office/drawing/2014/main" id="{10ED040F-08DA-4540-8BA3-408C2C19098D}"/>
                </a:ext>
              </a:extLst>
            </p:cNvPr>
            <p:cNvGrpSpPr/>
            <p:nvPr/>
          </p:nvGrpSpPr>
          <p:grpSpPr>
            <a:xfrm>
              <a:off x="5641612" y="4333291"/>
              <a:ext cx="5345672" cy="991373"/>
              <a:chOff x="5641612" y="4333291"/>
              <a:chExt cx="5345672" cy="991373"/>
            </a:xfrm>
          </p:grpSpPr>
          <p:grpSp>
            <p:nvGrpSpPr>
              <p:cNvPr id="10" name="Group 9">
                <a:extLst>
                  <a:ext uri="{FF2B5EF4-FFF2-40B4-BE49-F238E27FC236}">
                    <a16:creationId xmlns:a16="http://schemas.microsoft.com/office/drawing/2014/main" id="{1FBCF7CA-B811-4A67-B932-FDBC344EF3FF}"/>
                  </a:ext>
                </a:extLst>
              </p:cNvPr>
              <p:cNvGrpSpPr/>
              <p:nvPr/>
            </p:nvGrpSpPr>
            <p:grpSpPr>
              <a:xfrm>
                <a:off x="6689604" y="4333291"/>
                <a:ext cx="4297680" cy="991373"/>
                <a:chOff x="6635816" y="4329674"/>
                <a:chExt cx="4297680" cy="991373"/>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299266" cy="338554"/>
                </a:xfrm>
                <a:prstGeom prst="rect">
                  <a:avLst/>
                </a:prstGeom>
                <a:noFill/>
              </p:spPr>
              <p:txBody>
                <a:bodyPr wrap="none" rtlCol="0">
                  <a:spAutoFit/>
                </a:bodyPr>
                <a:lstStyle/>
                <a:p>
                  <a:pP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38664"/>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Only pay for what you use: billing is typically calculated on the number of function calls, </a:t>
                  </a:r>
                  <a:b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641612" y="4371777"/>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gradFill>
                    <a:gsLst>
                      <a:gs pos="1250">
                        <a:srgbClr val="505050"/>
                      </a:gs>
                      <a:gs pos="100000">
                        <a:srgbClr val="505050"/>
                      </a:gs>
                    </a:gsLst>
                    <a:lin ang="5400000" scaled="0"/>
                  </a:gradFill>
                  <a:latin typeface="Segoe UI"/>
                </a:endParaRPr>
              </a:p>
            </p:txBody>
          </p:sp>
        </p:gr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p:spPr>
          <p:txBody>
            <a:bodyPr vert="horz" wrap="square" lIns="80687" tIns="40344" rIns="80687" bIns="40344" numCol="1" anchor="t" anchorCtr="0" compatLnSpc="1">
              <a:prstTxWarp prst="textNoShape">
                <a:avLst/>
              </a:prstTxWarp>
            </a:bodyPr>
            <a:lstStyle/>
            <a:p>
              <a:pPr defTabSz="448193"/>
              <a:endParaRPr lang="en-US" sz="1568">
                <a:gradFill>
                  <a:gsLst>
                    <a:gs pos="1250">
                      <a:srgbClr val="505050"/>
                    </a:gs>
                    <a:gs pos="100000">
                      <a:srgbClr val="505050"/>
                    </a:gs>
                  </a:gsLst>
                  <a:lin ang="5400000" scaled="0"/>
                </a:gradFill>
                <a:latin typeface="Segoe Pro" pitchFamily="34" charset="0"/>
              </a:endParaRPr>
            </a:p>
          </p:txBody>
        </p:sp>
      </p:grpSp>
      <p:grpSp>
        <p:nvGrpSpPr>
          <p:cNvPr id="13" name="Group 12">
            <a:extLst>
              <a:ext uri="{FF2B5EF4-FFF2-40B4-BE49-F238E27FC236}">
                <a16:creationId xmlns:a16="http://schemas.microsoft.com/office/drawing/2014/main" id="{E93FF254-52C9-44ED-8C12-DA06FE0F04EA}"/>
              </a:ext>
            </a:extLst>
          </p:cNvPr>
          <p:cNvGrpSpPr/>
          <p:nvPr/>
        </p:nvGrpSpPr>
        <p:grpSpPr>
          <a:xfrm>
            <a:off x="5693822" y="2943058"/>
            <a:ext cx="5008034" cy="971885"/>
            <a:chOff x="5807994" y="3005193"/>
            <a:chExt cx="5108456" cy="991373"/>
          </a:xfrm>
        </p:grpSpPr>
        <p:grpSp>
          <p:nvGrpSpPr>
            <p:cNvPr id="53" name="Group 52">
              <a:extLst>
                <a:ext uri="{FF2B5EF4-FFF2-40B4-BE49-F238E27FC236}">
                  <a16:creationId xmlns:a16="http://schemas.microsoft.com/office/drawing/2014/main" id="{642DC2F2-4654-4009-A99D-8E1600F75919}"/>
                </a:ext>
              </a:extLst>
            </p:cNvPr>
            <p:cNvGrpSpPr/>
            <p:nvPr/>
          </p:nvGrpSpPr>
          <p:grpSpPr>
            <a:xfrm>
              <a:off x="6844031" y="3005193"/>
              <a:ext cx="4072419" cy="991373"/>
              <a:chOff x="6844031" y="4084501"/>
              <a:chExt cx="4072419" cy="99137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3081293" cy="338554"/>
              </a:xfrm>
              <a:prstGeom prst="rect">
                <a:avLst/>
              </a:prstGeom>
              <a:noFill/>
            </p:spPr>
            <p:txBody>
              <a:bodyPr wrap="none" rtlCol="0">
                <a:spAutoFit/>
              </a:bodyPr>
              <a:lstStyle/>
              <a:p>
                <a:pP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664"/>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Application components react to events and triggers in near real-time with virtually unlimited scalability; compute resources are used as needed.  </a:t>
                </a:r>
              </a:p>
            </p:txBody>
          </p:sp>
        </p:grpSp>
        <p:grpSp>
          <p:nvGrpSpPr>
            <p:cNvPr id="8" name="Group 7">
              <a:extLst>
                <a:ext uri="{FF2B5EF4-FFF2-40B4-BE49-F238E27FC236}">
                  <a16:creationId xmlns:a16="http://schemas.microsoft.com/office/drawing/2014/main" id="{208B97CA-FAA8-4CFB-96F5-138817E04524}"/>
                </a:ext>
              </a:extLst>
            </p:cNvPr>
            <p:cNvGrpSpPr/>
            <p:nvPr/>
          </p:nvGrpSpPr>
          <p:grpSpPr>
            <a:xfrm>
              <a:off x="5807994" y="3043679"/>
              <a:ext cx="914400" cy="914400"/>
              <a:chOff x="5846094" y="3085782"/>
              <a:chExt cx="914400" cy="914400"/>
            </a:xfrm>
          </p:grpSpPr>
          <p:sp>
            <p:nvSpPr>
              <p:cNvPr id="16" name="Oval 15">
                <a:extLst>
                  <a:ext uri="{FF2B5EF4-FFF2-40B4-BE49-F238E27FC236}">
                    <a16:creationId xmlns:a16="http://schemas.microsoft.com/office/drawing/2014/main" id="{C7E39427-6CE5-4E16-ABA9-5DDE11F51E19}"/>
                  </a:ext>
                </a:extLst>
              </p:cNvPr>
              <p:cNvSpPr/>
              <p:nvPr/>
            </p:nvSpPr>
            <p:spPr>
              <a:xfrm>
                <a:off x="5846094" y="308578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gradFill>
                    <a:gsLst>
                      <a:gs pos="1250">
                        <a:srgbClr val="505050"/>
                      </a:gs>
                      <a:gs pos="100000">
                        <a:srgbClr val="505050"/>
                      </a:gs>
                    </a:gsLst>
                    <a:lin ang="5400000" scaled="0"/>
                  </a:gradFill>
                  <a:latin typeface="Segoe UI"/>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pPr>
                <a:endParaRPr lang="en-US" sz="916">
                  <a:gradFill>
                    <a:gsLst>
                      <a:gs pos="1250">
                        <a:srgbClr val="505050"/>
                      </a:gs>
                      <a:gs pos="100000">
                        <a:srgbClr val="505050"/>
                      </a:gs>
                    </a:gsLst>
                    <a:lin ang="5400000" scaled="0"/>
                  </a:gradFill>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2DD05E3C-63E3-4084-8F05-9412E019E172}"/>
              </a:ext>
            </a:extLst>
          </p:cNvPr>
          <p:cNvGrpSpPr/>
          <p:nvPr/>
        </p:nvGrpSpPr>
        <p:grpSpPr>
          <a:xfrm>
            <a:off x="5504345" y="1645707"/>
            <a:ext cx="5230875" cy="958702"/>
            <a:chOff x="5641612" y="1705104"/>
            <a:chExt cx="5335765" cy="977926"/>
          </a:xfrm>
        </p:grpSpPr>
        <p:grpSp>
          <p:nvGrpSpPr>
            <p:cNvPr id="51" name="Group 50">
              <a:extLst>
                <a:ext uri="{FF2B5EF4-FFF2-40B4-BE49-F238E27FC236}">
                  <a16:creationId xmlns:a16="http://schemas.microsoft.com/office/drawing/2014/main" id="{B4CDE896-7AC0-40E9-9BE6-E0BF82767642}"/>
                </a:ext>
              </a:extLst>
            </p:cNvPr>
            <p:cNvGrpSpPr/>
            <p:nvPr/>
          </p:nvGrpSpPr>
          <p:grpSpPr>
            <a:xfrm>
              <a:off x="6679697" y="1705104"/>
              <a:ext cx="4297680" cy="977926"/>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568011" cy="338554"/>
              </a:xfrm>
              <a:prstGeom prst="rect">
                <a:avLst/>
              </a:prstGeom>
              <a:noFill/>
            </p:spPr>
            <p:txBody>
              <a:bodyPr wrap="none" rtlCol="0">
                <a:spAutoFit/>
              </a:bodyPr>
              <a:lstStyle/>
              <a:p>
                <a:pP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Developers can just focus on their code—there are </a:t>
                </a:r>
                <a:b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no distractions around server management, capacity planning, or availability.</a:t>
                </a:r>
              </a:p>
            </p:txBody>
          </p:sp>
        </p:grpSp>
        <p:grpSp>
          <p:nvGrpSpPr>
            <p:cNvPr id="9" name="Group 8">
              <a:extLst>
                <a:ext uri="{FF2B5EF4-FFF2-40B4-BE49-F238E27FC236}">
                  <a16:creationId xmlns:a16="http://schemas.microsoft.com/office/drawing/2014/main" id="{DA0D48CB-FC14-4070-92ED-255335158B98}"/>
                </a:ext>
              </a:extLst>
            </p:cNvPr>
            <p:cNvGrpSpPr/>
            <p:nvPr/>
          </p:nvGrpSpPr>
          <p:grpSpPr>
            <a:xfrm>
              <a:off x="5641612" y="1736867"/>
              <a:ext cx="914400" cy="914400"/>
              <a:chOff x="5641612" y="1775609"/>
              <a:chExt cx="914400" cy="914400"/>
            </a:xfrm>
          </p:grpSpPr>
          <p:sp>
            <p:nvSpPr>
              <p:cNvPr id="19" name="Oval 18">
                <a:extLst>
                  <a:ext uri="{FF2B5EF4-FFF2-40B4-BE49-F238E27FC236}">
                    <a16:creationId xmlns:a16="http://schemas.microsoft.com/office/drawing/2014/main" id="{DD588AB5-3187-4E15-9E19-2FD6B4EC2232}"/>
                  </a:ext>
                </a:extLst>
              </p:cNvPr>
              <p:cNvSpPr/>
              <p:nvPr/>
            </p:nvSpPr>
            <p:spPr>
              <a:xfrm>
                <a:off x="5641612" y="1775609"/>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gradFill>
                    <a:gsLst>
                      <a:gs pos="1250">
                        <a:srgbClr val="505050"/>
                      </a:gs>
                      <a:gs pos="100000">
                        <a:srgbClr val="505050"/>
                      </a:gs>
                    </a:gsLst>
                    <a:lin ang="5400000" scaled="0"/>
                  </a:gradFill>
                  <a:latin typeface="Segoe UI"/>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647788" y="289959"/>
            <a:ext cx="6277292" cy="899537"/>
          </a:xfrm>
        </p:spPr>
        <p:txBody>
          <a:bodyPr/>
          <a:lstStyle/>
          <a:p>
            <a:r>
              <a:rPr lang="en-US" sz="3600" dirty="0">
                <a:solidFill>
                  <a:srgbClr val="000000"/>
                </a:solidFill>
                <a:latin typeface="Segoe UI Semibold" panose="020B0702040204020203" pitchFamily="34" charset="0"/>
                <a:cs typeface="Segoe UI Semibold" panose="020B0702040204020203" pitchFamily="34" charset="0"/>
              </a:rPr>
              <a:t>What is serverless?</a:t>
            </a:r>
          </a:p>
        </p:txBody>
      </p:sp>
    </p:spTree>
    <p:extLst>
      <p:ext uri="{BB962C8B-B14F-4D97-AF65-F5344CB8AC3E}">
        <p14:creationId xmlns:p14="http://schemas.microsoft.com/office/powerpoint/2010/main" val="389341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5F2D0B9F-0622-42F1-BF94-146F9BE1629E}"/>
              </a:ext>
            </a:extLst>
          </p:cNvPr>
          <p:cNvPicPr>
            <a:picLocks noChangeAspect="1"/>
          </p:cNvPicPr>
          <p:nvPr/>
        </p:nvPicPr>
        <p:blipFill>
          <a:blip r:embed="rId3"/>
          <a:stretch>
            <a:fillRect/>
          </a:stretch>
        </p:blipFill>
        <p:spPr>
          <a:xfrm>
            <a:off x="7479132" y="1690040"/>
            <a:ext cx="2156898" cy="4747930"/>
          </a:xfrm>
          <a:prstGeom prst="rect">
            <a:avLst/>
          </a:prstGeom>
        </p:spPr>
      </p:pic>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Creating Collections – SQL API</a:t>
            </a:r>
          </a:p>
        </p:txBody>
      </p:sp>
      <p:sp>
        <p:nvSpPr>
          <p:cNvPr id="15" name="Rectangle 14">
            <a:extLst>
              <a:ext uri="{FF2B5EF4-FFF2-40B4-BE49-F238E27FC236}">
                <a16:creationId xmlns:a16="http://schemas.microsoft.com/office/drawing/2014/main" id="{56ECCF9A-60C0-4799-8498-60178B3355DF}"/>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Connector: Elbow 15">
            <a:extLst>
              <a:ext uri="{FF2B5EF4-FFF2-40B4-BE49-F238E27FC236}">
                <a16:creationId xmlns:a16="http://schemas.microsoft.com/office/drawing/2014/main" id="{79A04E0D-FB3B-49DB-BAD6-348431235F91}"/>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3B4FCDF4-3CC4-4478-AEBF-0D16FC0EEF73}"/>
              </a:ext>
            </a:extLst>
          </p:cNvPr>
          <p:cNvCxnSpPr>
            <a:cxnSpLocks/>
            <a:stCxn id="23" idx="2"/>
            <a:endCxn id="27"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8ADAE45-3085-49AD-B814-EA450C22CE2A}"/>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19" name="Connector: Elbow 18">
            <a:extLst>
              <a:ext uri="{FF2B5EF4-FFF2-40B4-BE49-F238E27FC236}">
                <a16:creationId xmlns:a16="http://schemas.microsoft.com/office/drawing/2014/main" id="{8D66EA01-0A13-4CFA-9373-23567634D33C}"/>
              </a:ext>
            </a:extLst>
          </p:cNvPr>
          <p:cNvCxnSpPr>
            <a:cxnSpLocks/>
            <a:stCxn id="27" idx="2"/>
            <a:endCxn id="31"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18E3E08B-FFA3-4086-8538-65DA959BB991}"/>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FAB2F129-A56A-4566-BC92-F32836B9994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2" name="Rectangle 21">
              <a:extLst>
                <a:ext uri="{FF2B5EF4-FFF2-40B4-BE49-F238E27FC236}">
                  <a16:creationId xmlns:a16="http://schemas.microsoft.com/office/drawing/2014/main" id="{5ECDBB68-319D-4EC9-9378-FB6AB8DF67C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0C59CD17-9586-4CD7-A32A-927DACA3BD2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7122AF3A-7A43-46A3-94EB-4BBE925445B3}"/>
              </a:ext>
            </a:extLst>
          </p:cNvPr>
          <p:cNvGrpSpPr/>
          <p:nvPr/>
        </p:nvGrpSpPr>
        <p:grpSpPr>
          <a:xfrm>
            <a:off x="3333439" y="4319953"/>
            <a:ext cx="1025826" cy="604852"/>
            <a:chOff x="9117601" y="1599941"/>
            <a:chExt cx="1025826" cy="604852"/>
          </a:xfrm>
          <a:solidFill>
            <a:schemeClr val="bg1">
              <a:lumMod val="95000"/>
            </a:schemeClr>
          </a:solidFill>
        </p:grpSpPr>
        <p:sp>
          <p:nvSpPr>
            <p:cNvPr id="25" name="Rectangle 24">
              <a:extLst>
                <a:ext uri="{FF2B5EF4-FFF2-40B4-BE49-F238E27FC236}">
                  <a16:creationId xmlns:a16="http://schemas.microsoft.com/office/drawing/2014/main" id="{C5C64CDD-1090-4442-AE60-75B1DC92851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6" name="Rectangle 25">
              <a:extLst>
                <a:ext uri="{FF2B5EF4-FFF2-40B4-BE49-F238E27FC236}">
                  <a16:creationId xmlns:a16="http://schemas.microsoft.com/office/drawing/2014/main" id="{421DB45B-8A58-445F-BFAA-D7982E0846D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7" name="Rectangle 26">
              <a:extLst>
                <a:ext uri="{FF2B5EF4-FFF2-40B4-BE49-F238E27FC236}">
                  <a16:creationId xmlns:a16="http://schemas.microsoft.com/office/drawing/2014/main" id="{97248D6B-A9CA-4A85-99E2-A2871E0DA6E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8" name="Group 27">
            <a:extLst>
              <a:ext uri="{FF2B5EF4-FFF2-40B4-BE49-F238E27FC236}">
                <a16:creationId xmlns:a16="http://schemas.microsoft.com/office/drawing/2014/main" id="{D655F053-1D1E-4D4F-8DEB-60D8DD2F256A}"/>
              </a:ext>
            </a:extLst>
          </p:cNvPr>
          <p:cNvGrpSpPr/>
          <p:nvPr/>
        </p:nvGrpSpPr>
        <p:grpSpPr>
          <a:xfrm>
            <a:off x="4319537" y="5320800"/>
            <a:ext cx="1025826" cy="604852"/>
            <a:chOff x="9117601" y="1599941"/>
            <a:chExt cx="1025826" cy="604852"/>
          </a:xfrm>
          <a:solidFill>
            <a:schemeClr val="bg1">
              <a:lumMod val="95000"/>
            </a:schemeClr>
          </a:solidFill>
        </p:grpSpPr>
        <p:sp>
          <p:nvSpPr>
            <p:cNvPr id="29" name="Rectangle 28">
              <a:extLst>
                <a:ext uri="{FF2B5EF4-FFF2-40B4-BE49-F238E27FC236}">
                  <a16:creationId xmlns:a16="http://schemas.microsoft.com/office/drawing/2014/main" id="{8B04202B-2BA4-4FAF-888F-564EF048A38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0" name="Rectangle 29">
              <a:extLst>
                <a:ext uri="{FF2B5EF4-FFF2-40B4-BE49-F238E27FC236}">
                  <a16:creationId xmlns:a16="http://schemas.microsoft.com/office/drawing/2014/main" id="{25A334DE-668B-47E6-8CD3-E8CE42A6336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1" name="Rectangle 30">
              <a:extLst>
                <a:ext uri="{FF2B5EF4-FFF2-40B4-BE49-F238E27FC236}">
                  <a16:creationId xmlns:a16="http://schemas.microsoft.com/office/drawing/2014/main" id="{A4F4B43D-1973-4F11-A0B0-F59718E89EE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34" name="Left Brace 33">
            <a:extLst>
              <a:ext uri="{FF2B5EF4-FFF2-40B4-BE49-F238E27FC236}">
                <a16:creationId xmlns:a16="http://schemas.microsoft.com/office/drawing/2014/main" id="{7E842945-777C-4665-B13A-BB6340B0EC04}"/>
              </a:ext>
            </a:extLst>
          </p:cNvPr>
          <p:cNvSpPr/>
          <p:nvPr/>
        </p:nvSpPr>
        <p:spPr>
          <a:xfrm>
            <a:off x="6957132" y="1579961"/>
            <a:ext cx="225144" cy="4968089"/>
          </a:xfrm>
          <a:prstGeom prst="leftBrace">
            <a:avLst>
              <a:gd name="adj1" fmla="val 8333"/>
              <a:gd name="adj2" fmla="val 61224"/>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8AF58C19-429E-406C-B84F-2175341B684E}"/>
              </a:ext>
            </a:extLst>
          </p:cNvPr>
          <p:cNvCxnSpPr>
            <a:cxnSpLocks/>
            <a:stCxn id="15" idx="3"/>
          </p:cNvCxnSpPr>
          <p:nvPr/>
        </p:nvCxnSpPr>
        <p:spPr>
          <a:xfrm>
            <a:off x="4505669" y="4622379"/>
            <a:ext cx="2451463"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B60660C-2B78-437A-8E92-2F7A5F2CD637}"/>
              </a:ext>
            </a:extLst>
          </p:cNvPr>
          <p:cNvCxnSpPr/>
          <p:nvPr/>
        </p:nvCxnSpPr>
        <p:spPr>
          <a:xfrm>
            <a:off x="7210141" y="2260708"/>
            <a:ext cx="369651" cy="0"/>
          </a:xfrm>
          <a:prstGeom prst="straightConnector1">
            <a:avLst/>
          </a:prstGeom>
          <a:ln w="444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71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16667E-7 3.7037E-7 L -4.16667E-7 0.19398 " pathEditMode="relative" rAng="0" ptsTypes="AA">
                                      <p:cBhvr>
                                        <p:cTn id="11" dur="1750" fill="hold"/>
                                        <p:tgtEl>
                                          <p:spTgt spid="5"/>
                                        </p:tgtEl>
                                        <p:attrNameLst>
                                          <p:attrName>ppt_x</p:attrName>
                                          <p:attrName>ppt_y</p:attrName>
                                        </p:attrNameLst>
                                      </p:cBhvr>
                                      <p:rCtr x="0" y="9699"/>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16667E-7 0.19398 L -4.16667E-7 0.36505 " pathEditMode="relative" rAng="0" ptsTypes="AA">
                                      <p:cBhvr>
                                        <p:cTn id="15" dur="1750" fill="hold"/>
                                        <p:tgtEl>
                                          <p:spTgt spid="5"/>
                                        </p:tgtEl>
                                        <p:attrNameLst>
                                          <p:attrName>ppt_x</p:attrName>
                                          <p:attrName>ppt_y</p:attrName>
                                        </p:attrNameLst>
                                      </p:cBhvr>
                                      <p:rCtr x="0"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C3F83-86E5-4407-8AFF-7549A9F452CB}"/>
              </a:ext>
            </a:extLst>
          </p:cNvPr>
          <p:cNvSpPr>
            <a:spLocks noGrp="1"/>
          </p:cNvSpPr>
          <p:nvPr>
            <p:ph type="body" sz="quarter" idx="10"/>
          </p:nvPr>
        </p:nvSpPr>
        <p:spPr>
          <a:xfrm>
            <a:off x="269240" y="1591729"/>
            <a:ext cx="5265119" cy="3056734"/>
          </a:xfrm>
        </p:spPr>
        <p:txBody>
          <a:bodyPr vert="horz" wrap="square" lIns="146304" tIns="91440" rIns="146304" bIns="91440" rtlCol="0" anchor="t">
            <a:spAutoFit/>
          </a:bodyPr>
          <a:lstStyle/>
          <a:p>
            <a:pPr marL="0" lvl="1" indent="0">
              <a:buNone/>
            </a:pPr>
            <a:r>
              <a:rPr lang="en-US"/>
              <a:t>IoT, gaming, retail and operational logging applications need to </a:t>
            </a:r>
            <a:r>
              <a:rPr lang="en-US" b="1">
                <a:solidFill>
                  <a:srgbClr val="505050"/>
                </a:solidFill>
                <a:latin typeface="Segoe UI Semibold" panose="020B0702040204020203" pitchFamily="34" charset="0"/>
                <a:cs typeface="Segoe UI Semibold" panose="020B0702040204020203" pitchFamily="34" charset="0"/>
              </a:rPr>
              <a:t>track and respond to tremendous amount of data</a:t>
            </a:r>
            <a:r>
              <a:rPr lang="en-US"/>
              <a:t> being ingested, modified or removed from a globally-scaled database.</a:t>
            </a:r>
          </a:p>
          <a:p>
            <a:pPr lvl="0"/>
            <a:r>
              <a:rPr lang="en-US"/>
              <a:t>COMMON SCENARIOS</a:t>
            </a:r>
          </a:p>
          <a:p>
            <a:pPr lvl="1"/>
            <a:r>
              <a:rPr lang="en-US"/>
              <a:t>Trigger notification for new items</a:t>
            </a:r>
          </a:p>
          <a:p>
            <a:pPr lvl="1"/>
            <a:r>
              <a:rPr lang="en-US"/>
              <a:t>Perform real-time analytics on streamed data</a:t>
            </a:r>
          </a:p>
          <a:p>
            <a:pPr lvl="1"/>
            <a:r>
              <a:rPr lang="en-US"/>
              <a:t>Synchronize data with a cache, search engine or data warehouse</a:t>
            </a:r>
            <a:r>
              <a:rPr lang="en-US">
                <a:cs typeface="Segoe UI Semilight"/>
              </a:rPr>
              <a:t>.</a:t>
            </a:r>
          </a:p>
        </p:txBody>
      </p:sp>
      <p:sp>
        <p:nvSpPr>
          <p:cNvPr id="3" name="Title 2">
            <a:extLst>
              <a:ext uri="{FF2B5EF4-FFF2-40B4-BE49-F238E27FC236}">
                <a16:creationId xmlns:a16="http://schemas.microsoft.com/office/drawing/2014/main" id="{A77F6659-B841-4FD4-B5E8-4EBB9632C567}"/>
              </a:ext>
            </a:extLst>
          </p:cNvPr>
          <p:cNvSpPr>
            <a:spLocks noGrp="1"/>
          </p:cNvSpPr>
          <p:nvPr>
            <p:ph type="title"/>
          </p:nvPr>
        </p:nvSpPr>
        <p:spPr/>
        <p:txBody>
          <a:bodyPr/>
          <a:lstStyle/>
          <a:p>
            <a:r>
              <a:rPr lang="en-US"/>
              <a:t>Modern Reactive Applications</a:t>
            </a:r>
          </a:p>
        </p:txBody>
      </p:sp>
      <p:grpSp>
        <p:nvGrpSpPr>
          <p:cNvPr id="44" name="Group 43">
            <a:extLst>
              <a:ext uri="{FF2B5EF4-FFF2-40B4-BE49-F238E27FC236}">
                <a16:creationId xmlns:a16="http://schemas.microsoft.com/office/drawing/2014/main" id="{150B38C2-5AFE-4D87-A731-5F63C906F3B9}"/>
              </a:ext>
            </a:extLst>
          </p:cNvPr>
          <p:cNvGrpSpPr/>
          <p:nvPr/>
        </p:nvGrpSpPr>
        <p:grpSpPr>
          <a:xfrm>
            <a:off x="8049494" y="1844100"/>
            <a:ext cx="628588" cy="562205"/>
            <a:chOff x="6773175" y="404044"/>
            <a:chExt cx="802419" cy="717677"/>
          </a:xfrm>
        </p:grpSpPr>
        <p:sp>
          <p:nvSpPr>
            <p:cNvPr id="82" name="Freeform 24">
              <a:extLst>
                <a:ext uri="{FF2B5EF4-FFF2-40B4-BE49-F238E27FC236}">
                  <a16:creationId xmlns:a16="http://schemas.microsoft.com/office/drawing/2014/main" id="{C1CD5271-EAF3-458F-BB55-66CBA95CDA11}"/>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3" name="Freeform 640">
              <a:extLst>
                <a:ext uri="{FF2B5EF4-FFF2-40B4-BE49-F238E27FC236}">
                  <a16:creationId xmlns:a16="http://schemas.microsoft.com/office/drawing/2014/main" id="{2C34D16F-8D7C-40BD-A24A-C9F5A7E5EA02}"/>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Freeform 28">
              <a:extLst>
                <a:ext uri="{FF2B5EF4-FFF2-40B4-BE49-F238E27FC236}">
                  <a16:creationId xmlns:a16="http://schemas.microsoft.com/office/drawing/2014/main" id="{93A26031-7387-4AD8-9A6B-4743BDC0944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564C596A-8110-44AB-B790-DCA5ACC1EB28}"/>
              </a:ext>
            </a:extLst>
          </p:cNvPr>
          <p:cNvGrpSpPr/>
          <p:nvPr/>
        </p:nvGrpSpPr>
        <p:grpSpPr>
          <a:xfrm>
            <a:off x="9446546" y="1819643"/>
            <a:ext cx="644698" cy="555680"/>
            <a:chOff x="8376458" y="5925518"/>
            <a:chExt cx="1045926" cy="901512"/>
          </a:xfrm>
        </p:grpSpPr>
        <p:sp>
          <p:nvSpPr>
            <p:cNvPr id="78" name="Star: 4 Points 8">
              <a:extLst>
                <a:ext uri="{FF2B5EF4-FFF2-40B4-BE49-F238E27FC236}">
                  <a16:creationId xmlns:a16="http://schemas.microsoft.com/office/drawing/2014/main" id="{8F6B6C58-C45F-4F43-A1F8-243CFFB99115}"/>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Star: 4 Points 8">
              <a:extLst>
                <a:ext uri="{FF2B5EF4-FFF2-40B4-BE49-F238E27FC236}">
                  <a16:creationId xmlns:a16="http://schemas.microsoft.com/office/drawing/2014/main" id="{60C41CD9-8AD8-4B6F-A56F-D0DD0EF4AED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5BA6CD87-13CD-49CD-B653-482FC976A9D0}"/>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9">
              <a:extLst>
                <a:ext uri="{FF2B5EF4-FFF2-40B4-BE49-F238E27FC236}">
                  <a16:creationId xmlns:a16="http://schemas.microsoft.com/office/drawing/2014/main" id="{FFB1BDBD-C031-42F7-B7D6-D6080A8D2B4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0F49965F-60E8-4B4E-898A-92A0368C8B61}"/>
              </a:ext>
            </a:extLst>
          </p:cNvPr>
          <p:cNvGrpSpPr/>
          <p:nvPr/>
        </p:nvGrpSpPr>
        <p:grpSpPr>
          <a:xfrm>
            <a:off x="6774945" y="1878679"/>
            <a:ext cx="485379" cy="412901"/>
            <a:chOff x="5872464" y="2045113"/>
            <a:chExt cx="485379" cy="412901"/>
          </a:xfrm>
        </p:grpSpPr>
        <p:grpSp>
          <p:nvGrpSpPr>
            <p:cNvPr id="71" name="Group 70">
              <a:extLst>
                <a:ext uri="{FF2B5EF4-FFF2-40B4-BE49-F238E27FC236}">
                  <a16:creationId xmlns:a16="http://schemas.microsoft.com/office/drawing/2014/main" id="{9B9E1697-4B51-4E2A-B129-0EE644C55787}"/>
                </a:ext>
              </a:extLst>
            </p:cNvPr>
            <p:cNvGrpSpPr/>
            <p:nvPr/>
          </p:nvGrpSpPr>
          <p:grpSpPr>
            <a:xfrm>
              <a:off x="5872464" y="2045113"/>
              <a:ext cx="485379" cy="412901"/>
              <a:chOff x="2107244" y="1575258"/>
              <a:chExt cx="310993" cy="264555"/>
            </a:xfrm>
          </p:grpSpPr>
          <p:sp>
            <p:nvSpPr>
              <p:cNvPr id="76" name="Rectangle 9">
                <a:extLst>
                  <a:ext uri="{FF2B5EF4-FFF2-40B4-BE49-F238E27FC236}">
                    <a16:creationId xmlns:a16="http://schemas.microsoft.com/office/drawing/2014/main" id="{2CB2C779-532F-4C86-BC06-201AE5658F96}"/>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Line 10">
                <a:extLst>
                  <a:ext uri="{FF2B5EF4-FFF2-40B4-BE49-F238E27FC236}">
                    <a16:creationId xmlns:a16="http://schemas.microsoft.com/office/drawing/2014/main" id="{0A80E0C1-DFAA-46E2-BDC2-05C903207CA9}"/>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FEAB4377-FCE5-4CFB-9CD1-3F62D7455AE9}"/>
                </a:ext>
              </a:extLst>
            </p:cNvPr>
            <p:cNvGrpSpPr/>
            <p:nvPr/>
          </p:nvGrpSpPr>
          <p:grpSpPr>
            <a:xfrm>
              <a:off x="6153589" y="2082451"/>
              <a:ext cx="149347" cy="37338"/>
              <a:chOff x="2287367" y="1599181"/>
              <a:chExt cx="95690" cy="23923"/>
            </a:xfrm>
            <a:solidFill>
              <a:schemeClr val="tx2"/>
            </a:solidFill>
          </p:grpSpPr>
          <p:sp>
            <p:nvSpPr>
              <p:cNvPr id="73" name="Oval 11">
                <a:extLst>
                  <a:ext uri="{FF2B5EF4-FFF2-40B4-BE49-F238E27FC236}">
                    <a16:creationId xmlns:a16="http://schemas.microsoft.com/office/drawing/2014/main" id="{85DEEFE5-D317-4EF6-95C6-16CBDF0B434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4" name="Oval 12">
                <a:extLst>
                  <a:ext uri="{FF2B5EF4-FFF2-40B4-BE49-F238E27FC236}">
                    <a16:creationId xmlns:a16="http://schemas.microsoft.com/office/drawing/2014/main" id="{51D95962-38BC-4AE1-9464-7B411CC7706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Oval 13">
                <a:extLst>
                  <a:ext uri="{FF2B5EF4-FFF2-40B4-BE49-F238E27FC236}">
                    <a16:creationId xmlns:a16="http://schemas.microsoft.com/office/drawing/2014/main" id="{F28010F0-30FA-41D0-971B-3F2125B25F3D}"/>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8" name="ShoppingCart_E7BF">
            <a:extLst>
              <a:ext uri="{FF2B5EF4-FFF2-40B4-BE49-F238E27FC236}">
                <a16:creationId xmlns:a16="http://schemas.microsoft.com/office/drawing/2014/main" id="{FC6938EB-C395-429D-AC35-F14955BAFE32}"/>
              </a:ext>
            </a:extLst>
          </p:cNvPr>
          <p:cNvSpPr>
            <a:spLocks noChangeAspect="1" noEditPoints="1"/>
          </p:cNvSpPr>
          <p:nvPr/>
        </p:nvSpPr>
        <p:spPr bwMode="auto">
          <a:xfrm>
            <a:off x="6896132" y="2049787"/>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2127A56E-A5AB-48F9-A694-DDFAEE771BD0}"/>
              </a:ext>
            </a:extLst>
          </p:cNvPr>
          <p:cNvGrpSpPr/>
          <p:nvPr/>
        </p:nvGrpSpPr>
        <p:grpSpPr>
          <a:xfrm>
            <a:off x="10947951" y="1731326"/>
            <a:ext cx="307945" cy="699265"/>
            <a:chOff x="10878229" y="2464963"/>
            <a:chExt cx="307945" cy="699265"/>
          </a:xfrm>
        </p:grpSpPr>
        <p:sp>
          <p:nvSpPr>
            <p:cNvPr id="65" name="Rectangle 64">
              <a:extLst>
                <a:ext uri="{FF2B5EF4-FFF2-40B4-BE49-F238E27FC236}">
                  <a16:creationId xmlns:a16="http://schemas.microsoft.com/office/drawing/2014/main" id="{54907D98-B6F3-4963-9B77-8A21BA09FF71}"/>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4025C066-EA53-4793-91C0-DFF38FAEB02F}"/>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71162DB5-D21F-4183-986E-6D3232480C2D}"/>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713F5943-9BCC-4416-98E8-0BCAB8F72811}"/>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67911FA6-05B7-4D4E-BB6E-D458F430B6F9}"/>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7C19767A-3456-45A0-8EFF-4D7088687A82}"/>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0" name="TextBox 49">
            <a:extLst>
              <a:ext uri="{FF2B5EF4-FFF2-40B4-BE49-F238E27FC236}">
                <a16:creationId xmlns:a16="http://schemas.microsoft.com/office/drawing/2014/main" id="{81E0FDDD-C3C5-4842-A864-C1CE36D9F43E}"/>
              </a:ext>
            </a:extLst>
          </p:cNvPr>
          <p:cNvSpPr txBox="1"/>
          <p:nvPr/>
        </p:nvSpPr>
        <p:spPr>
          <a:xfrm>
            <a:off x="10668745" y="2482887"/>
            <a:ext cx="866356"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51" name="Straight Arrow Connector 50">
            <a:extLst>
              <a:ext uri="{FF2B5EF4-FFF2-40B4-BE49-F238E27FC236}">
                <a16:creationId xmlns:a16="http://schemas.microsoft.com/office/drawing/2014/main" id="{38C8A738-84CB-42F0-A55F-79B130CC4C1E}"/>
              </a:ext>
            </a:extLst>
          </p:cNvPr>
          <p:cNvCxnSpPr>
            <a:cxnSpLocks/>
          </p:cNvCxnSpPr>
          <p:nvPr/>
        </p:nvCxnSpPr>
        <p:spPr>
          <a:xfrm>
            <a:off x="7403288"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F0E20C04-2BC4-4303-BAE8-3BE31BF044A8}"/>
              </a:ext>
            </a:extLst>
          </p:cNvPr>
          <p:cNvCxnSpPr>
            <a:cxnSpLocks/>
          </p:cNvCxnSpPr>
          <p:nvPr/>
        </p:nvCxnSpPr>
        <p:spPr>
          <a:xfrm>
            <a:off x="8832038"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386E4713-1094-4F2C-8C89-CC19E88E3B8B}"/>
              </a:ext>
            </a:extLst>
          </p:cNvPr>
          <p:cNvCxnSpPr>
            <a:cxnSpLocks/>
          </p:cNvCxnSpPr>
          <p:nvPr/>
        </p:nvCxnSpPr>
        <p:spPr>
          <a:xfrm>
            <a:off x="10342430"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Arrow Connector 59">
            <a:extLst>
              <a:ext uri="{FF2B5EF4-FFF2-40B4-BE49-F238E27FC236}">
                <a16:creationId xmlns:a16="http://schemas.microsoft.com/office/drawing/2014/main" id="{4010D5B4-28CF-4548-A59C-46EA6B01C3A7}"/>
              </a:ext>
            </a:extLst>
          </p:cNvPr>
          <p:cNvCxnSpPr>
            <a:cxnSpLocks/>
          </p:cNvCxnSpPr>
          <p:nvPr/>
        </p:nvCxnSpPr>
        <p:spPr>
          <a:xfrm>
            <a:off x="8832038" y="413675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EAB6604B-4C4D-41EF-B605-A01C1C24EF49}"/>
              </a:ext>
            </a:extLst>
          </p:cNvPr>
          <p:cNvCxnSpPr>
            <a:cxnSpLocks/>
          </p:cNvCxnSpPr>
          <p:nvPr/>
        </p:nvCxnSpPr>
        <p:spPr>
          <a:xfrm>
            <a:off x="10175953" y="4136755"/>
            <a:ext cx="45335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EE97A3EA-11C0-42F1-8CA6-03C21DC95568}"/>
              </a:ext>
            </a:extLst>
          </p:cNvPr>
          <p:cNvCxnSpPr>
            <a:cxnSpLocks/>
          </p:cNvCxnSpPr>
          <p:nvPr/>
        </p:nvCxnSpPr>
        <p:spPr>
          <a:xfrm>
            <a:off x="11101923" y="2791097"/>
            <a:ext cx="0" cy="10122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Arrow Connector 62">
            <a:extLst>
              <a:ext uri="{FF2B5EF4-FFF2-40B4-BE49-F238E27FC236}">
                <a16:creationId xmlns:a16="http://schemas.microsoft.com/office/drawing/2014/main" id="{8F571333-56AA-4B2A-974C-7929C6068AED}"/>
              </a:ext>
            </a:extLst>
          </p:cNvPr>
          <p:cNvCxnSpPr>
            <a:cxnSpLocks/>
          </p:cNvCxnSpPr>
          <p:nvPr/>
        </p:nvCxnSpPr>
        <p:spPr>
          <a:xfrm flipH="1">
            <a:off x="9883178" y="2800034"/>
            <a:ext cx="957942" cy="1003287"/>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Arrow Connector 63">
            <a:extLst>
              <a:ext uri="{FF2B5EF4-FFF2-40B4-BE49-F238E27FC236}">
                <a16:creationId xmlns:a16="http://schemas.microsoft.com/office/drawing/2014/main" id="{60514202-75D1-4355-9DF5-D32B260C3727}"/>
              </a:ext>
            </a:extLst>
          </p:cNvPr>
          <p:cNvCxnSpPr>
            <a:cxnSpLocks/>
            <a:stCxn id="50" idx="1"/>
          </p:cNvCxnSpPr>
          <p:nvPr/>
        </p:nvCxnSpPr>
        <p:spPr>
          <a:xfrm flipH="1">
            <a:off x="8506815" y="2602151"/>
            <a:ext cx="2161930" cy="1155345"/>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3" name="Group 42">
            <a:extLst>
              <a:ext uri="{FF2B5EF4-FFF2-40B4-BE49-F238E27FC236}">
                <a16:creationId xmlns:a16="http://schemas.microsoft.com/office/drawing/2014/main" id="{6ED4AD2B-45A7-4230-94B3-7174BCAED68A}"/>
              </a:ext>
            </a:extLst>
          </p:cNvPr>
          <p:cNvGrpSpPr/>
          <p:nvPr/>
        </p:nvGrpSpPr>
        <p:grpSpPr>
          <a:xfrm>
            <a:off x="9479390" y="3917477"/>
            <a:ext cx="579010" cy="472398"/>
            <a:chOff x="5818113" y="2550840"/>
            <a:chExt cx="529278" cy="431824"/>
          </a:xfrm>
        </p:grpSpPr>
        <p:sp>
          <p:nvSpPr>
            <p:cNvPr id="45" name="Diamond 44">
              <a:extLst>
                <a:ext uri="{FF2B5EF4-FFF2-40B4-BE49-F238E27FC236}">
                  <a16:creationId xmlns:a16="http://schemas.microsoft.com/office/drawing/2014/main" id="{FA87F08D-2A66-454C-B65A-D6990474CD9E}"/>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75D95F1B-A98A-4834-BC67-22831E8162FC}"/>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BFD744F5-1104-4B25-9ECD-4F48592CFC01}"/>
              </a:ext>
            </a:extLst>
          </p:cNvPr>
          <p:cNvGrpSpPr/>
          <p:nvPr/>
        </p:nvGrpSpPr>
        <p:grpSpPr>
          <a:xfrm>
            <a:off x="10776951" y="3917478"/>
            <a:ext cx="649908" cy="411590"/>
            <a:chOff x="10841119" y="4511650"/>
            <a:chExt cx="521571" cy="330315"/>
          </a:xfrm>
        </p:grpSpPr>
        <p:sp>
          <p:nvSpPr>
            <p:cNvPr id="54" name="Freeform 5">
              <a:extLst>
                <a:ext uri="{FF2B5EF4-FFF2-40B4-BE49-F238E27FC236}">
                  <a16:creationId xmlns:a16="http://schemas.microsoft.com/office/drawing/2014/main" id="{8CC8CDE0-B02B-4337-93B0-60BC30A3E491}"/>
                </a:ext>
              </a:extLst>
            </p:cNvPr>
            <p:cNvSpPr>
              <a:spLocks noChangeAspect="1" noEditPoints="1"/>
            </p:cNvSpPr>
            <p:nvPr/>
          </p:nvSpPr>
          <p:spPr bwMode="auto">
            <a:xfrm flipH="1">
              <a:off x="10997212" y="4594356"/>
              <a:ext cx="209422" cy="20542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Freeform 146">
              <a:extLst>
                <a:ext uri="{FF2B5EF4-FFF2-40B4-BE49-F238E27FC236}">
                  <a16:creationId xmlns:a16="http://schemas.microsoft.com/office/drawing/2014/main" id="{B3FC398B-11D0-4686-9CBD-228B5C247BCE}"/>
                </a:ext>
              </a:extLst>
            </p:cNvPr>
            <p:cNvSpPr>
              <a:spLocks noChangeAspect="1"/>
            </p:cNvSpPr>
            <p:nvPr/>
          </p:nvSpPr>
          <p:spPr bwMode="auto">
            <a:xfrm>
              <a:off x="10841119" y="4511650"/>
              <a:ext cx="521571" cy="3303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E60E0C2-3147-4B47-A264-6BB355F2FA0F}"/>
              </a:ext>
            </a:extLst>
          </p:cNvPr>
          <p:cNvGrpSpPr/>
          <p:nvPr/>
        </p:nvGrpSpPr>
        <p:grpSpPr>
          <a:xfrm>
            <a:off x="8171806" y="3917479"/>
            <a:ext cx="512021" cy="505750"/>
            <a:chOff x="8043748" y="3917478"/>
            <a:chExt cx="640080" cy="632241"/>
          </a:xfrm>
        </p:grpSpPr>
        <p:sp>
          <p:nvSpPr>
            <p:cNvPr id="86" name="Freeform: Shape 85">
              <a:extLst>
                <a:ext uri="{FF2B5EF4-FFF2-40B4-BE49-F238E27FC236}">
                  <a16:creationId xmlns:a16="http://schemas.microsoft.com/office/drawing/2014/main" id="{32A84BCB-53DF-4206-BE9B-2068A351D60D}"/>
                </a:ext>
              </a:extLst>
            </p:cNvPr>
            <p:cNvSpPr>
              <a:spLocks noChangeAspect="1"/>
            </p:cNvSpPr>
            <p:nvPr/>
          </p:nvSpPr>
          <p:spPr bwMode="auto">
            <a:xfrm>
              <a:off x="8043748" y="3917478"/>
              <a:ext cx="640080" cy="151876"/>
            </a:xfrm>
            <a:custGeom>
              <a:avLst/>
              <a:gdLst>
                <a:gd name="connsiteX0" fmla="*/ 92956 w 640080"/>
                <a:gd name="connsiteY0" fmla="*/ 0 h 225046"/>
                <a:gd name="connsiteX1" fmla="*/ 547352 w 640080"/>
                <a:gd name="connsiteY1" fmla="*/ 0 h 225046"/>
                <a:gd name="connsiteX2" fmla="*/ 640080 w 640080"/>
                <a:gd name="connsiteY2" fmla="*/ 92728 h 225046"/>
                <a:gd name="connsiteX3" fmla="*/ 640080 w 640080"/>
                <a:gd name="connsiteY3" fmla="*/ 174546 h 225046"/>
                <a:gd name="connsiteX4" fmla="*/ 582672 w 640080"/>
                <a:gd name="connsiteY4" fmla="*/ 121604 h 225046"/>
                <a:gd name="connsiteX5" fmla="*/ 582672 w 640080"/>
                <a:gd name="connsiteY5" fmla="*/ 95305 h 225046"/>
                <a:gd name="connsiteX6" fmla="*/ 538805 w 640080"/>
                <a:gd name="connsiteY6" fmla="*/ 51439 h 225046"/>
                <a:gd name="connsiteX7" fmla="*/ 101503 w 640080"/>
                <a:gd name="connsiteY7" fmla="*/ 51439 h 225046"/>
                <a:gd name="connsiteX8" fmla="*/ 57637 w 640080"/>
                <a:gd name="connsiteY8" fmla="*/ 95305 h 225046"/>
                <a:gd name="connsiteX9" fmla="*/ 57637 w 640080"/>
                <a:gd name="connsiteY9" fmla="*/ 151435 h 225046"/>
                <a:gd name="connsiteX10" fmla="*/ 480236 w 640080"/>
                <a:gd name="connsiteY10" fmla="*/ 151435 h 225046"/>
                <a:gd name="connsiteX11" fmla="*/ 480236 w 640080"/>
                <a:gd name="connsiteY11" fmla="*/ 83145 h 225046"/>
                <a:gd name="connsiteX12" fmla="*/ 634111 w 640080"/>
                <a:gd name="connsiteY12" fmla="*/ 225046 h 225046"/>
                <a:gd name="connsiteX13" fmla="*/ 0 w 640080"/>
                <a:gd name="connsiteY13" fmla="*/ 225046 h 225046"/>
                <a:gd name="connsiteX14" fmla="*/ 228 w 640080"/>
                <a:gd name="connsiteY14" fmla="*/ 92728 h 225046"/>
                <a:gd name="connsiteX15" fmla="*/ 92956 w 640080"/>
                <a:gd name="connsiteY15" fmla="*/ 0 h 225046"/>
                <a:gd name="connsiteX0" fmla="*/ 582672 w 674112"/>
                <a:gd name="connsiteY0" fmla="*/ 95305 h 225046"/>
                <a:gd name="connsiteX1" fmla="*/ 538805 w 674112"/>
                <a:gd name="connsiteY1" fmla="*/ 51439 h 225046"/>
                <a:gd name="connsiteX2" fmla="*/ 101503 w 674112"/>
                <a:gd name="connsiteY2" fmla="*/ 51439 h 225046"/>
                <a:gd name="connsiteX3" fmla="*/ 57637 w 674112"/>
                <a:gd name="connsiteY3" fmla="*/ 95305 h 225046"/>
                <a:gd name="connsiteX4" fmla="*/ 57637 w 674112"/>
                <a:gd name="connsiteY4" fmla="*/ 151435 h 225046"/>
                <a:gd name="connsiteX5" fmla="*/ 480236 w 674112"/>
                <a:gd name="connsiteY5" fmla="*/ 151435 h 225046"/>
                <a:gd name="connsiteX6" fmla="*/ 480236 w 674112"/>
                <a:gd name="connsiteY6" fmla="*/ 83145 h 225046"/>
                <a:gd name="connsiteX7" fmla="*/ 634111 w 674112"/>
                <a:gd name="connsiteY7" fmla="*/ 225046 h 225046"/>
                <a:gd name="connsiteX8" fmla="*/ 0 w 674112"/>
                <a:gd name="connsiteY8" fmla="*/ 225046 h 225046"/>
                <a:gd name="connsiteX9" fmla="*/ 228 w 674112"/>
                <a:gd name="connsiteY9" fmla="*/ 92728 h 225046"/>
                <a:gd name="connsiteX10" fmla="*/ 92956 w 674112"/>
                <a:gd name="connsiteY10" fmla="*/ 0 h 225046"/>
                <a:gd name="connsiteX11" fmla="*/ 547352 w 674112"/>
                <a:gd name="connsiteY11" fmla="*/ 0 h 225046"/>
                <a:gd name="connsiteX12" fmla="*/ 640080 w 674112"/>
                <a:gd name="connsiteY12" fmla="*/ 92728 h 225046"/>
                <a:gd name="connsiteX13" fmla="*/ 640080 w 674112"/>
                <a:gd name="connsiteY13" fmla="*/ 174546 h 225046"/>
                <a:gd name="connsiteX14" fmla="*/ 582672 w 674112"/>
                <a:gd name="connsiteY14" fmla="*/ 121604 h 225046"/>
                <a:gd name="connsiteX15" fmla="*/ 674112 w 674112"/>
                <a:gd name="connsiteY15" fmla="*/ 186745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14" fmla="*/ 582672 w 640080"/>
                <a:gd name="connsiteY14" fmla="*/ 121604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0" fmla="*/ 538805 w 640080"/>
                <a:gd name="connsiteY0" fmla="*/ 51439 h 225046"/>
                <a:gd name="connsiteX1" fmla="*/ 101503 w 640080"/>
                <a:gd name="connsiteY1" fmla="*/ 51439 h 225046"/>
                <a:gd name="connsiteX2" fmla="*/ 57637 w 640080"/>
                <a:gd name="connsiteY2" fmla="*/ 95305 h 225046"/>
                <a:gd name="connsiteX3" fmla="*/ 57637 w 640080"/>
                <a:gd name="connsiteY3" fmla="*/ 151435 h 225046"/>
                <a:gd name="connsiteX4" fmla="*/ 480236 w 640080"/>
                <a:gd name="connsiteY4" fmla="*/ 151435 h 225046"/>
                <a:gd name="connsiteX5" fmla="*/ 480236 w 640080"/>
                <a:gd name="connsiteY5" fmla="*/ 83145 h 225046"/>
                <a:gd name="connsiteX6" fmla="*/ 634111 w 640080"/>
                <a:gd name="connsiteY6" fmla="*/ 225046 h 225046"/>
                <a:gd name="connsiteX7" fmla="*/ 0 w 640080"/>
                <a:gd name="connsiteY7" fmla="*/ 225046 h 225046"/>
                <a:gd name="connsiteX8" fmla="*/ 228 w 640080"/>
                <a:gd name="connsiteY8" fmla="*/ 92728 h 225046"/>
                <a:gd name="connsiteX9" fmla="*/ 92956 w 640080"/>
                <a:gd name="connsiteY9" fmla="*/ 0 h 225046"/>
                <a:gd name="connsiteX10" fmla="*/ 547352 w 640080"/>
                <a:gd name="connsiteY10" fmla="*/ 0 h 225046"/>
                <a:gd name="connsiteX11" fmla="*/ 640080 w 640080"/>
                <a:gd name="connsiteY11" fmla="*/ 92728 h 225046"/>
                <a:gd name="connsiteX12" fmla="*/ 640080 w 640080"/>
                <a:gd name="connsiteY12" fmla="*/ 174546 h 225046"/>
                <a:gd name="connsiteX0" fmla="*/ 101503 w 640080"/>
                <a:gd name="connsiteY0" fmla="*/ 51439 h 225046"/>
                <a:gd name="connsiteX1" fmla="*/ 57637 w 640080"/>
                <a:gd name="connsiteY1" fmla="*/ 95305 h 225046"/>
                <a:gd name="connsiteX2" fmla="*/ 57637 w 640080"/>
                <a:gd name="connsiteY2" fmla="*/ 151435 h 225046"/>
                <a:gd name="connsiteX3" fmla="*/ 480236 w 640080"/>
                <a:gd name="connsiteY3" fmla="*/ 151435 h 225046"/>
                <a:gd name="connsiteX4" fmla="*/ 480236 w 640080"/>
                <a:gd name="connsiteY4" fmla="*/ 83145 h 225046"/>
                <a:gd name="connsiteX5" fmla="*/ 634111 w 640080"/>
                <a:gd name="connsiteY5" fmla="*/ 225046 h 225046"/>
                <a:gd name="connsiteX6" fmla="*/ 0 w 640080"/>
                <a:gd name="connsiteY6" fmla="*/ 225046 h 225046"/>
                <a:gd name="connsiteX7" fmla="*/ 228 w 640080"/>
                <a:gd name="connsiteY7" fmla="*/ 92728 h 225046"/>
                <a:gd name="connsiteX8" fmla="*/ 92956 w 640080"/>
                <a:gd name="connsiteY8" fmla="*/ 0 h 225046"/>
                <a:gd name="connsiteX9" fmla="*/ 547352 w 640080"/>
                <a:gd name="connsiteY9" fmla="*/ 0 h 225046"/>
                <a:gd name="connsiteX10" fmla="*/ 640080 w 640080"/>
                <a:gd name="connsiteY10" fmla="*/ 92728 h 225046"/>
                <a:gd name="connsiteX11" fmla="*/ 640080 w 640080"/>
                <a:gd name="connsiteY11" fmla="*/ 174546 h 225046"/>
                <a:gd name="connsiteX0" fmla="*/ 57637 w 640080"/>
                <a:gd name="connsiteY0" fmla="*/ 95305 h 225046"/>
                <a:gd name="connsiteX1" fmla="*/ 57637 w 640080"/>
                <a:gd name="connsiteY1" fmla="*/ 151435 h 225046"/>
                <a:gd name="connsiteX2" fmla="*/ 480236 w 640080"/>
                <a:gd name="connsiteY2" fmla="*/ 151435 h 225046"/>
                <a:gd name="connsiteX3" fmla="*/ 480236 w 640080"/>
                <a:gd name="connsiteY3" fmla="*/ 83145 h 225046"/>
                <a:gd name="connsiteX4" fmla="*/ 634111 w 640080"/>
                <a:gd name="connsiteY4" fmla="*/ 225046 h 225046"/>
                <a:gd name="connsiteX5" fmla="*/ 0 w 640080"/>
                <a:gd name="connsiteY5" fmla="*/ 225046 h 225046"/>
                <a:gd name="connsiteX6" fmla="*/ 228 w 640080"/>
                <a:gd name="connsiteY6" fmla="*/ 92728 h 225046"/>
                <a:gd name="connsiteX7" fmla="*/ 92956 w 640080"/>
                <a:gd name="connsiteY7" fmla="*/ 0 h 225046"/>
                <a:gd name="connsiteX8" fmla="*/ 547352 w 640080"/>
                <a:gd name="connsiteY8" fmla="*/ 0 h 225046"/>
                <a:gd name="connsiteX9" fmla="*/ 640080 w 640080"/>
                <a:gd name="connsiteY9" fmla="*/ 92728 h 225046"/>
                <a:gd name="connsiteX10" fmla="*/ 640080 w 640080"/>
                <a:gd name="connsiteY10" fmla="*/ 174546 h 225046"/>
                <a:gd name="connsiteX0" fmla="*/ 57637 w 640080"/>
                <a:gd name="connsiteY0" fmla="*/ 151435 h 225046"/>
                <a:gd name="connsiteX1" fmla="*/ 480236 w 640080"/>
                <a:gd name="connsiteY1" fmla="*/ 151435 h 225046"/>
                <a:gd name="connsiteX2" fmla="*/ 480236 w 640080"/>
                <a:gd name="connsiteY2" fmla="*/ 83145 h 225046"/>
                <a:gd name="connsiteX3" fmla="*/ 634111 w 640080"/>
                <a:gd name="connsiteY3" fmla="*/ 225046 h 225046"/>
                <a:gd name="connsiteX4" fmla="*/ 0 w 640080"/>
                <a:gd name="connsiteY4" fmla="*/ 225046 h 225046"/>
                <a:gd name="connsiteX5" fmla="*/ 228 w 640080"/>
                <a:gd name="connsiteY5" fmla="*/ 92728 h 225046"/>
                <a:gd name="connsiteX6" fmla="*/ 92956 w 640080"/>
                <a:gd name="connsiteY6" fmla="*/ 0 h 225046"/>
                <a:gd name="connsiteX7" fmla="*/ 547352 w 640080"/>
                <a:gd name="connsiteY7" fmla="*/ 0 h 225046"/>
                <a:gd name="connsiteX8" fmla="*/ 640080 w 640080"/>
                <a:gd name="connsiteY8" fmla="*/ 92728 h 225046"/>
                <a:gd name="connsiteX9" fmla="*/ 640080 w 640080"/>
                <a:gd name="connsiteY9"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8" fmla="*/ 640080 w 640080"/>
                <a:gd name="connsiteY8"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78875 w 640080"/>
                <a:gd name="connsiteY0" fmla="*/ 222192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80236 w 640080"/>
                <a:gd name="connsiteY0" fmla="*/ 83145 h 225046"/>
                <a:gd name="connsiteX1" fmla="*/ 634111 w 640080"/>
                <a:gd name="connsiteY1" fmla="*/ 225046 h 225046"/>
                <a:gd name="connsiteX2" fmla="*/ 0 w 640080"/>
                <a:gd name="connsiteY2" fmla="*/ 225046 h 225046"/>
                <a:gd name="connsiteX3" fmla="*/ 228 w 640080"/>
                <a:gd name="connsiteY3" fmla="*/ 92728 h 225046"/>
                <a:gd name="connsiteX4" fmla="*/ 92956 w 640080"/>
                <a:gd name="connsiteY4" fmla="*/ 0 h 225046"/>
                <a:gd name="connsiteX5" fmla="*/ 547352 w 640080"/>
                <a:gd name="connsiteY5" fmla="*/ 0 h 225046"/>
                <a:gd name="connsiteX6" fmla="*/ 640080 w 640080"/>
                <a:gd name="connsiteY6" fmla="*/ 92728 h 225046"/>
                <a:gd name="connsiteX0" fmla="*/ 634111 w 640080"/>
                <a:gd name="connsiteY0" fmla="*/ 225046 h 225046"/>
                <a:gd name="connsiteX1" fmla="*/ 0 w 640080"/>
                <a:gd name="connsiteY1" fmla="*/ 225046 h 225046"/>
                <a:gd name="connsiteX2" fmla="*/ 228 w 640080"/>
                <a:gd name="connsiteY2" fmla="*/ 92728 h 225046"/>
                <a:gd name="connsiteX3" fmla="*/ 92956 w 640080"/>
                <a:gd name="connsiteY3" fmla="*/ 0 h 225046"/>
                <a:gd name="connsiteX4" fmla="*/ 547352 w 640080"/>
                <a:gd name="connsiteY4" fmla="*/ 0 h 225046"/>
                <a:gd name="connsiteX5" fmla="*/ 640080 w 640080"/>
                <a:gd name="connsiteY5" fmla="*/ 92728 h 2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225046">
                  <a:moveTo>
                    <a:pt x="634111" y="225046"/>
                  </a:moveTo>
                  <a:lnTo>
                    <a:pt x="0" y="225046"/>
                  </a:lnTo>
                  <a:lnTo>
                    <a:pt x="228" y="92728"/>
                  </a:lnTo>
                  <a:cubicBezTo>
                    <a:pt x="228" y="41516"/>
                    <a:pt x="41744" y="0"/>
                    <a:pt x="92956" y="0"/>
                  </a:cubicBezTo>
                  <a:lnTo>
                    <a:pt x="547352" y="0"/>
                  </a:lnTo>
                  <a:cubicBezTo>
                    <a:pt x="598564" y="0"/>
                    <a:pt x="640080" y="41516"/>
                    <a:pt x="640080" y="92728"/>
                  </a:cubicBezTo>
                </a:path>
              </a:pathLst>
            </a:custGeom>
            <a:noFill/>
            <a:ln w="12700">
              <a:solidFill>
                <a:schemeClr val="tx2"/>
              </a:solidFill>
              <a:miter lim="800000"/>
              <a:headEnd type="triangle" w="lg" len="lg"/>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E2D81119-AB80-4246-B61D-D1C5CCE5FF28}"/>
                </a:ext>
              </a:extLst>
            </p:cNvPr>
            <p:cNvSpPr>
              <a:spLocks noChangeAspect="1"/>
            </p:cNvSpPr>
            <p:nvPr/>
          </p:nvSpPr>
          <p:spPr bwMode="auto">
            <a:xfrm>
              <a:off x="8043748" y="4186985"/>
              <a:ext cx="640080" cy="362734"/>
            </a:xfrm>
            <a:custGeom>
              <a:avLst/>
              <a:gdLst>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 name="connsiteX9" fmla="*/ 228 w 640080"/>
                <a:gd name="connsiteY9" fmla="*/ 46678 h 362734"/>
                <a:gd name="connsiteX10" fmla="*/ 57637 w 640080"/>
                <a:gd name="connsiteY10" fmla="*/ 99619 h 362734"/>
                <a:gd name="connsiteX11" fmla="*/ 58414 w 640080"/>
                <a:gd name="connsiteY11" fmla="*/ 119291 h 362734"/>
                <a:gd name="connsiteX12" fmla="*/ 101390 w 640080"/>
                <a:gd name="connsiteY12" fmla="*/ 154317 h 362734"/>
                <a:gd name="connsiteX13" fmla="*/ 538691 w 640080"/>
                <a:gd name="connsiteY13" fmla="*/ 154317 h 362734"/>
                <a:gd name="connsiteX14" fmla="*/ 582558 w 640080"/>
                <a:gd name="connsiteY14" fmla="*/ 110451 h 362734"/>
                <a:gd name="connsiteX15" fmla="*/ 582672 w 640080"/>
                <a:gd name="connsiteY15" fmla="*/ 54100 h 362734"/>
                <a:gd name="connsiteX16" fmla="*/ 142334 w 640080"/>
                <a:gd name="connsiteY16" fmla="*/ 54100 h 362734"/>
                <a:gd name="connsiteX17" fmla="*/ 142334 w 640080"/>
                <a:gd name="connsiteY17" fmla="*/ 131258 h 362734"/>
                <a:gd name="connsiteX18" fmla="*/ 0 w 640080"/>
                <a:gd name="connsiteY18" fmla="*/ 0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18" fmla="*/ 630131 w 640080"/>
                <a:gd name="connsiteY18" fmla="*/ 245757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0" fmla="*/ 582558 w 640080"/>
                <a:gd name="connsiteY0" fmla="*/ 110451 h 362734"/>
                <a:gd name="connsiteX1" fmla="*/ 582672 w 640080"/>
                <a:gd name="connsiteY1" fmla="*/ 54100 h 362734"/>
                <a:gd name="connsiteX2" fmla="*/ 142334 w 640080"/>
                <a:gd name="connsiteY2" fmla="*/ 54100 h 362734"/>
                <a:gd name="connsiteX3" fmla="*/ 142334 w 640080"/>
                <a:gd name="connsiteY3" fmla="*/ 131258 h 362734"/>
                <a:gd name="connsiteX4" fmla="*/ 0 w 640080"/>
                <a:gd name="connsiteY4" fmla="*/ 0 h 362734"/>
                <a:gd name="connsiteX5" fmla="*/ 640080 w 640080"/>
                <a:gd name="connsiteY5" fmla="*/ 0 h 362734"/>
                <a:gd name="connsiteX6" fmla="*/ 640080 w 640080"/>
                <a:gd name="connsiteY6" fmla="*/ 117906 h 362734"/>
                <a:gd name="connsiteX7" fmla="*/ 547352 w 640080"/>
                <a:gd name="connsiteY7" fmla="*/ 210634 h 362734"/>
                <a:gd name="connsiteX8" fmla="*/ 396630 w 640080"/>
                <a:gd name="connsiteY8" fmla="*/ 210634 h 362734"/>
                <a:gd name="connsiteX9" fmla="*/ 413720 w 640080"/>
                <a:gd name="connsiteY9" fmla="*/ 362734 h 362734"/>
                <a:gd name="connsiteX10" fmla="*/ 198387 w 640080"/>
                <a:gd name="connsiteY10" fmla="*/ 210634 h 362734"/>
                <a:gd name="connsiteX11" fmla="*/ 92956 w 640080"/>
                <a:gd name="connsiteY11" fmla="*/ 210634 h 362734"/>
                <a:gd name="connsiteX12" fmla="*/ 228 w 640080"/>
                <a:gd name="connsiteY12" fmla="*/ 117906 h 362734"/>
                <a:gd name="connsiteX13" fmla="*/ 228 w 640080"/>
                <a:gd name="connsiteY13" fmla="*/ 46678 h 362734"/>
                <a:gd name="connsiteX14" fmla="*/ 57637 w 640080"/>
                <a:gd name="connsiteY14" fmla="*/ 99619 h 362734"/>
                <a:gd name="connsiteX15" fmla="*/ 58414 w 640080"/>
                <a:gd name="connsiteY15" fmla="*/ 119291 h 362734"/>
                <a:gd name="connsiteX16" fmla="*/ 101390 w 640080"/>
                <a:gd name="connsiteY16" fmla="*/ 154317 h 362734"/>
                <a:gd name="connsiteX0" fmla="*/ 582672 w 640080"/>
                <a:gd name="connsiteY0" fmla="*/ 54100 h 362734"/>
                <a:gd name="connsiteX1" fmla="*/ 142334 w 640080"/>
                <a:gd name="connsiteY1" fmla="*/ 54100 h 362734"/>
                <a:gd name="connsiteX2" fmla="*/ 142334 w 640080"/>
                <a:gd name="connsiteY2" fmla="*/ 131258 h 362734"/>
                <a:gd name="connsiteX3" fmla="*/ 0 w 640080"/>
                <a:gd name="connsiteY3" fmla="*/ 0 h 362734"/>
                <a:gd name="connsiteX4" fmla="*/ 640080 w 640080"/>
                <a:gd name="connsiteY4" fmla="*/ 0 h 362734"/>
                <a:gd name="connsiteX5" fmla="*/ 640080 w 640080"/>
                <a:gd name="connsiteY5" fmla="*/ 117906 h 362734"/>
                <a:gd name="connsiteX6" fmla="*/ 547352 w 640080"/>
                <a:gd name="connsiteY6" fmla="*/ 210634 h 362734"/>
                <a:gd name="connsiteX7" fmla="*/ 396630 w 640080"/>
                <a:gd name="connsiteY7" fmla="*/ 210634 h 362734"/>
                <a:gd name="connsiteX8" fmla="*/ 413720 w 640080"/>
                <a:gd name="connsiteY8" fmla="*/ 362734 h 362734"/>
                <a:gd name="connsiteX9" fmla="*/ 198387 w 640080"/>
                <a:gd name="connsiteY9" fmla="*/ 210634 h 362734"/>
                <a:gd name="connsiteX10" fmla="*/ 92956 w 640080"/>
                <a:gd name="connsiteY10" fmla="*/ 210634 h 362734"/>
                <a:gd name="connsiteX11" fmla="*/ 228 w 640080"/>
                <a:gd name="connsiteY11" fmla="*/ 117906 h 362734"/>
                <a:gd name="connsiteX12" fmla="*/ 228 w 640080"/>
                <a:gd name="connsiteY12" fmla="*/ 46678 h 362734"/>
                <a:gd name="connsiteX13" fmla="*/ 57637 w 640080"/>
                <a:gd name="connsiteY13" fmla="*/ 99619 h 362734"/>
                <a:gd name="connsiteX14" fmla="*/ 58414 w 640080"/>
                <a:gd name="connsiteY14" fmla="*/ 119291 h 362734"/>
                <a:gd name="connsiteX15" fmla="*/ 101390 w 640080"/>
                <a:gd name="connsiteY15"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14" fmla="*/ 101390 w 640080"/>
                <a:gd name="connsiteY14"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43694 w 640080"/>
                <a:gd name="connsiteY0" fmla="*/ 10558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63870 w 660256"/>
                <a:gd name="connsiteY0" fmla="*/ 10558 h 362734"/>
                <a:gd name="connsiteX1" fmla="*/ 20176 w 660256"/>
                <a:gd name="connsiteY1" fmla="*/ 0 h 362734"/>
                <a:gd name="connsiteX2" fmla="*/ 660256 w 660256"/>
                <a:gd name="connsiteY2" fmla="*/ 0 h 362734"/>
                <a:gd name="connsiteX3" fmla="*/ 660256 w 660256"/>
                <a:gd name="connsiteY3" fmla="*/ 117906 h 362734"/>
                <a:gd name="connsiteX4" fmla="*/ 567528 w 660256"/>
                <a:gd name="connsiteY4" fmla="*/ 210634 h 362734"/>
                <a:gd name="connsiteX5" fmla="*/ 416806 w 660256"/>
                <a:gd name="connsiteY5" fmla="*/ 210634 h 362734"/>
                <a:gd name="connsiteX6" fmla="*/ 433896 w 660256"/>
                <a:gd name="connsiteY6" fmla="*/ 362734 h 362734"/>
                <a:gd name="connsiteX7" fmla="*/ 218563 w 660256"/>
                <a:gd name="connsiteY7" fmla="*/ 210634 h 362734"/>
                <a:gd name="connsiteX8" fmla="*/ 113132 w 660256"/>
                <a:gd name="connsiteY8" fmla="*/ 210634 h 362734"/>
                <a:gd name="connsiteX9" fmla="*/ 20404 w 660256"/>
                <a:gd name="connsiteY9" fmla="*/ 117906 h 362734"/>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362734">
                  <a:moveTo>
                    <a:pt x="0" y="0"/>
                  </a:moveTo>
                  <a:lnTo>
                    <a:pt x="640080" y="0"/>
                  </a:lnTo>
                  <a:lnTo>
                    <a:pt x="640080" y="117906"/>
                  </a:lnTo>
                  <a:cubicBezTo>
                    <a:pt x="640080" y="169118"/>
                    <a:pt x="598564" y="210634"/>
                    <a:pt x="547352" y="210634"/>
                  </a:cubicBezTo>
                  <a:lnTo>
                    <a:pt x="396630" y="210634"/>
                  </a:lnTo>
                  <a:lnTo>
                    <a:pt x="413720" y="362734"/>
                  </a:lnTo>
                  <a:lnTo>
                    <a:pt x="198387" y="210634"/>
                  </a:lnTo>
                  <a:lnTo>
                    <a:pt x="92956" y="210634"/>
                  </a:lnTo>
                  <a:cubicBezTo>
                    <a:pt x="41744" y="210634"/>
                    <a:pt x="228" y="169118"/>
                    <a:pt x="228" y="117906"/>
                  </a:cubicBezTo>
                </a:path>
              </a:pathLst>
            </a:custGeom>
            <a:noFill/>
            <a:ln w="12700">
              <a:solidFill>
                <a:schemeClr val="tx2"/>
              </a:solidFill>
              <a:miter lim="800000"/>
              <a:headEnd type="triangle" w="lg" len="lg"/>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47724317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FCBE-7D4B-4C51-BA17-A48BCD8D7442}"/>
              </a:ext>
            </a:extLst>
          </p:cNvPr>
          <p:cNvSpPr>
            <a:spLocks noGrp="1"/>
          </p:cNvSpPr>
          <p:nvPr>
            <p:ph type="title"/>
          </p:nvPr>
        </p:nvSpPr>
        <p:spPr/>
        <p:txBody>
          <a:bodyPr/>
          <a:lstStyle/>
          <a:p>
            <a:r>
              <a:rPr lang="en-US"/>
              <a:t>Change Feed</a:t>
            </a:r>
          </a:p>
        </p:txBody>
      </p:sp>
      <p:sp>
        <p:nvSpPr>
          <p:cNvPr id="3" name="Text Placeholder 2">
            <a:extLst>
              <a:ext uri="{FF2B5EF4-FFF2-40B4-BE49-F238E27FC236}">
                <a16:creationId xmlns:a16="http://schemas.microsoft.com/office/drawing/2014/main" id="{F49A83C1-C89B-4FD1-AA2C-6D3A60B743DF}"/>
              </a:ext>
            </a:extLst>
          </p:cNvPr>
          <p:cNvSpPr>
            <a:spLocks noGrp="1"/>
          </p:cNvSpPr>
          <p:nvPr>
            <p:ph type="body" sz="quarter" idx="11"/>
          </p:nvPr>
        </p:nvSpPr>
        <p:spPr>
          <a:xfrm>
            <a:off x="269874" y="1584156"/>
            <a:ext cx="5686789" cy="923330"/>
          </a:xfrm>
        </p:spPr>
        <p:txBody>
          <a:bodyPr vert="horz" wrap="square" lIns="146304" tIns="91440" rIns="146304" bIns="91440" rtlCol="0" anchor="t">
            <a:spAutoFit/>
          </a:bodyPr>
          <a:lstStyle/>
          <a:p>
            <a:r>
              <a:rPr lang="en-US"/>
              <a:t>Persistent log of records within an Azure Cosmos DB container. Preseneted in the order in which they were modified</a:t>
            </a:r>
          </a:p>
        </p:txBody>
      </p:sp>
      <p:grpSp>
        <p:nvGrpSpPr>
          <p:cNvPr id="8" name="Group 7">
            <a:extLst>
              <a:ext uri="{FF2B5EF4-FFF2-40B4-BE49-F238E27FC236}">
                <a16:creationId xmlns:a16="http://schemas.microsoft.com/office/drawing/2014/main" id="{745419B1-0A04-411F-8F6F-7EBE5D08D076}"/>
              </a:ext>
            </a:extLst>
          </p:cNvPr>
          <p:cNvGrpSpPr/>
          <p:nvPr/>
        </p:nvGrpSpPr>
        <p:grpSpPr>
          <a:xfrm>
            <a:off x="8235552" y="3082592"/>
            <a:ext cx="1113061" cy="959373"/>
            <a:chOff x="8376458" y="5925518"/>
            <a:chExt cx="1045926" cy="901512"/>
          </a:xfrm>
        </p:grpSpPr>
        <p:sp>
          <p:nvSpPr>
            <p:cNvPr id="9" name="Star: 4 Points 8">
              <a:extLst>
                <a:ext uri="{FF2B5EF4-FFF2-40B4-BE49-F238E27FC236}">
                  <a16:creationId xmlns:a16="http://schemas.microsoft.com/office/drawing/2014/main" id="{843823C0-8A7A-4E03-9605-4720AC345DB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Star: 4 Points 8">
              <a:extLst>
                <a:ext uri="{FF2B5EF4-FFF2-40B4-BE49-F238E27FC236}">
                  <a16:creationId xmlns:a16="http://schemas.microsoft.com/office/drawing/2014/main" id="{06896C18-7016-449C-9F09-87BC031F7203}"/>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a:extLst>
                <a:ext uri="{FF2B5EF4-FFF2-40B4-BE49-F238E27FC236}">
                  <a16:creationId xmlns:a16="http://schemas.microsoft.com/office/drawing/2014/main" id="{1DA26DFB-10A3-4BA6-AF46-5888C538085E}"/>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9">
              <a:extLst>
                <a:ext uri="{FF2B5EF4-FFF2-40B4-BE49-F238E27FC236}">
                  <a16:creationId xmlns:a16="http://schemas.microsoft.com/office/drawing/2014/main" id="{4C6A329B-ECD9-486F-985B-870898D3589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A7A2197F-7BF0-45EC-AEB6-14E1E944B717}"/>
              </a:ext>
            </a:extLst>
          </p:cNvPr>
          <p:cNvGrpSpPr/>
          <p:nvPr/>
        </p:nvGrpSpPr>
        <p:grpSpPr>
          <a:xfrm>
            <a:off x="10337071" y="2930114"/>
            <a:ext cx="531662" cy="1207270"/>
            <a:chOff x="10878229" y="2464963"/>
            <a:chExt cx="307945" cy="699265"/>
          </a:xfrm>
        </p:grpSpPr>
        <p:sp>
          <p:nvSpPr>
            <p:cNvPr id="14" name="Rectangle 13">
              <a:extLst>
                <a:ext uri="{FF2B5EF4-FFF2-40B4-BE49-F238E27FC236}">
                  <a16:creationId xmlns:a16="http://schemas.microsoft.com/office/drawing/2014/main" id="{B467F5C2-B7EA-418E-A1F7-F3138A656A50}"/>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A27D5F05-573D-46F1-84D4-FA0EF285DCFD}"/>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D27486CA-494B-4140-8915-F213E8B2954B}"/>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DF80EC7A-5439-44B6-AFE8-92186209CC1D}"/>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376C36D9-8FF6-4D98-8CF5-E6EE72FAC6B9}"/>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08C6F4F-8517-4474-92D6-46BBAABFCD4B}"/>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0707411E-B92D-4790-80E7-38FA7E509C60}"/>
              </a:ext>
            </a:extLst>
          </p:cNvPr>
          <p:cNvSpPr txBox="1"/>
          <p:nvPr/>
        </p:nvSpPr>
        <p:spPr>
          <a:xfrm>
            <a:off x="9855026" y="4244301"/>
            <a:ext cx="149575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21" name="Straight Arrow Connector 20">
            <a:extLst>
              <a:ext uri="{FF2B5EF4-FFF2-40B4-BE49-F238E27FC236}">
                <a16:creationId xmlns:a16="http://schemas.microsoft.com/office/drawing/2014/main" id="{5FF8D063-32A5-4AAA-8DB7-E8FBB29888A2}"/>
              </a:ext>
            </a:extLst>
          </p:cNvPr>
          <p:cNvCxnSpPr>
            <a:cxnSpLocks/>
          </p:cNvCxnSpPr>
          <p:nvPr/>
        </p:nvCxnSpPr>
        <p:spPr>
          <a:xfrm>
            <a:off x="9487065" y="3567047"/>
            <a:ext cx="71155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C057D77E-5835-46D3-8F3C-0C9F0098C38F}"/>
              </a:ext>
            </a:extLst>
          </p:cNvPr>
          <p:cNvSpPr txBox="1"/>
          <p:nvPr/>
        </p:nvSpPr>
        <p:spPr>
          <a:xfrm>
            <a:off x="7785036" y="4244301"/>
            <a:ext cx="1997245"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cxnSp>
        <p:nvCxnSpPr>
          <p:cNvPr id="24" name="Straight Arrow Connector 23">
            <a:extLst>
              <a:ext uri="{FF2B5EF4-FFF2-40B4-BE49-F238E27FC236}">
                <a16:creationId xmlns:a16="http://schemas.microsoft.com/office/drawing/2014/main" id="{644AE5DA-1B8D-4FE3-8527-0EAA36CF1161}"/>
              </a:ext>
            </a:extLst>
          </p:cNvPr>
          <p:cNvCxnSpPr>
            <a:cxnSpLocks/>
          </p:cNvCxnSpPr>
          <p:nvPr/>
        </p:nvCxnSpPr>
        <p:spPr>
          <a:xfrm>
            <a:off x="7235050" y="3567047"/>
            <a:ext cx="71155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5E993DD0-2A1E-4A8A-9848-8C993F084B5E}"/>
              </a:ext>
            </a:extLst>
          </p:cNvPr>
          <p:cNvCxnSpPr>
            <a:cxnSpLocks/>
          </p:cNvCxnSpPr>
          <p:nvPr/>
        </p:nvCxnSpPr>
        <p:spPr>
          <a:xfrm flipV="1">
            <a:off x="7268544" y="3773950"/>
            <a:ext cx="681242"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a:extLst>
              <a:ext uri="{FF2B5EF4-FFF2-40B4-BE49-F238E27FC236}">
                <a16:creationId xmlns:a16="http://schemas.microsoft.com/office/drawing/2014/main" id="{260CDF39-4AD5-4A39-8561-58F26EB3BB2C}"/>
              </a:ext>
            </a:extLst>
          </p:cNvPr>
          <p:cNvCxnSpPr>
            <a:cxnSpLocks/>
          </p:cNvCxnSpPr>
          <p:nvPr/>
        </p:nvCxnSpPr>
        <p:spPr>
          <a:xfrm>
            <a:off x="7268544" y="3092130"/>
            <a:ext cx="681242"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32727AB6-8C34-401B-B540-5515AADF9A61}"/>
              </a:ext>
            </a:extLst>
          </p:cNvPr>
          <p:cNvSpPr txBox="1"/>
          <p:nvPr/>
        </p:nvSpPr>
        <p:spPr>
          <a:xfrm>
            <a:off x="6019524" y="3428547"/>
            <a:ext cx="1146645" cy="276999"/>
          </a:xfrm>
          <a:prstGeom prst="rect">
            <a:avLst/>
          </a:prstGeom>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New Events</a:t>
            </a:r>
          </a:p>
        </p:txBody>
      </p:sp>
    </p:spTree>
    <p:extLst>
      <p:ext uri="{BB962C8B-B14F-4D97-AF65-F5344CB8AC3E}">
        <p14:creationId xmlns:p14="http://schemas.microsoft.com/office/powerpoint/2010/main" val="237608757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p:nvPr>
        </p:nvSpPr>
        <p:spPr/>
        <p:txBody>
          <a:bodyPr/>
          <a:lstStyle/>
          <a:p>
            <a:r>
              <a:rPr lang="en-US"/>
              <a:t>Change Feed Scenarios</a:t>
            </a:r>
          </a:p>
        </p:txBody>
      </p:sp>
      <p:grpSp>
        <p:nvGrpSpPr>
          <p:cNvPr id="7" name="Group 6">
            <a:extLst>
              <a:ext uri="{FF2B5EF4-FFF2-40B4-BE49-F238E27FC236}">
                <a16:creationId xmlns:a16="http://schemas.microsoft.com/office/drawing/2014/main" id="{DBF424B8-FEF7-4780-B481-819D3225A652}"/>
              </a:ext>
            </a:extLst>
          </p:cNvPr>
          <p:cNvGrpSpPr/>
          <p:nvPr/>
        </p:nvGrpSpPr>
        <p:grpSpPr>
          <a:xfrm>
            <a:off x="3208166" y="3581478"/>
            <a:ext cx="1113061" cy="959373"/>
            <a:chOff x="8376458" y="5925518"/>
            <a:chExt cx="1045926" cy="901512"/>
          </a:xfrm>
        </p:grpSpPr>
        <p:sp>
          <p:nvSpPr>
            <p:cNvPr id="21" name="Star: 4 Points 8">
              <a:extLst>
                <a:ext uri="{FF2B5EF4-FFF2-40B4-BE49-F238E27FC236}">
                  <a16:creationId xmlns:a16="http://schemas.microsoft.com/office/drawing/2014/main" id="{C7CD2F10-75C2-4490-8406-9837B6E8C8EF}"/>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Star: 4 Points 8">
              <a:extLst>
                <a:ext uri="{FF2B5EF4-FFF2-40B4-BE49-F238E27FC236}">
                  <a16:creationId xmlns:a16="http://schemas.microsoft.com/office/drawing/2014/main" id="{EAEF4B87-C5A0-4BF2-8AEB-A663593043FC}"/>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05039D25-8BC4-44A6-AA43-38E4A485951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9">
              <a:extLst>
                <a:ext uri="{FF2B5EF4-FFF2-40B4-BE49-F238E27FC236}">
                  <a16:creationId xmlns:a16="http://schemas.microsoft.com/office/drawing/2014/main" id="{C0780F05-2035-4E83-BD49-025505B36D0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74172EDC-3DA3-4258-A9B1-23366AB505B7}"/>
              </a:ext>
            </a:extLst>
          </p:cNvPr>
          <p:cNvGrpSpPr/>
          <p:nvPr/>
        </p:nvGrpSpPr>
        <p:grpSpPr>
          <a:xfrm>
            <a:off x="5144134" y="3429000"/>
            <a:ext cx="531662" cy="1207270"/>
            <a:chOff x="10878229" y="2464963"/>
            <a:chExt cx="307945" cy="699265"/>
          </a:xfrm>
        </p:grpSpPr>
        <p:sp>
          <p:nvSpPr>
            <p:cNvPr id="15" name="Rectangle 14">
              <a:extLst>
                <a:ext uri="{FF2B5EF4-FFF2-40B4-BE49-F238E27FC236}">
                  <a16:creationId xmlns:a16="http://schemas.microsoft.com/office/drawing/2014/main" id="{163DE7BE-2040-4E44-B16D-DC7BA05ACE2A}"/>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04428378-3B56-45E3-86CF-249ECD988EDA}"/>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5C22892-9368-490E-9BF4-6D031B2B6050}"/>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2ECD9269-168E-4660-A6A7-166AF1035275}"/>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B4EAC18-479F-497A-A1FE-4402BFF445BE}"/>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27041B28-F7BC-4431-9039-D517A8AFDBEF}"/>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TextBox 8">
            <a:extLst>
              <a:ext uri="{FF2B5EF4-FFF2-40B4-BE49-F238E27FC236}">
                <a16:creationId xmlns:a16="http://schemas.microsoft.com/office/drawing/2014/main" id="{D1F03D93-49C7-4970-BFF8-9362034EF3FE}"/>
              </a:ext>
            </a:extLst>
          </p:cNvPr>
          <p:cNvSpPr txBox="1"/>
          <p:nvPr/>
        </p:nvSpPr>
        <p:spPr>
          <a:xfrm>
            <a:off x="4837999"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10" name="Straight Arrow Connector 9">
            <a:extLst>
              <a:ext uri="{FF2B5EF4-FFF2-40B4-BE49-F238E27FC236}">
                <a16:creationId xmlns:a16="http://schemas.microsoft.com/office/drawing/2014/main" id="{81013FB6-DB33-4FE0-B92D-6B81C27E119E}"/>
              </a:ext>
            </a:extLst>
          </p:cNvPr>
          <p:cNvCxnSpPr>
            <a:cxnSpLocks/>
          </p:cNvCxnSpPr>
          <p:nvPr/>
        </p:nvCxnSpPr>
        <p:spPr>
          <a:xfrm>
            <a:off x="4400012" y="4065933"/>
            <a:ext cx="52460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TextBox 10">
            <a:extLst>
              <a:ext uri="{FF2B5EF4-FFF2-40B4-BE49-F238E27FC236}">
                <a16:creationId xmlns:a16="http://schemas.microsoft.com/office/drawing/2014/main" id="{09B53696-6238-4699-A8E6-33AACACDE9E6}"/>
              </a:ext>
            </a:extLst>
          </p:cNvPr>
          <p:cNvSpPr txBox="1"/>
          <p:nvPr/>
        </p:nvSpPr>
        <p:spPr>
          <a:xfrm>
            <a:off x="2757650" y="4743187"/>
            <a:ext cx="1997245"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cxnSp>
        <p:nvCxnSpPr>
          <p:cNvPr id="12" name="Straight Arrow Connector 11">
            <a:extLst>
              <a:ext uri="{FF2B5EF4-FFF2-40B4-BE49-F238E27FC236}">
                <a16:creationId xmlns:a16="http://schemas.microsoft.com/office/drawing/2014/main" id="{8026CB3A-75B0-47E0-BFE9-F283B34949A4}"/>
              </a:ext>
            </a:extLst>
          </p:cNvPr>
          <p:cNvCxnSpPr>
            <a:cxnSpLocks/>
          </p:cNvCxnSpPr>
          <p:nvPr/>
        </p:nvCxnSpPr>
        <p:spPr>
          <a:xfrm>
            <a:off x="2000852" y="4065933"/>
            <a:ext cx="86098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9B10F9BE-B2BC-488F-92D6-5EB073F5D2BB}"/>
              </a:ext>
            </a:extLst>
          </p:cNvPr>
          <p:cNvCxnSpPr>
            <a:cxnSpLocks/>
          </p:cNvCxnSpPr>
          <p:nvPr/>
        </p:nvCxnSpPr>
        <p:spPr>
          <a:xfrm flipV="1">
            <a:off x="2037529" y="4272836"/>
            <a:ext cx="824303"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Arrow Connector 13">
            <a:extLst>
              <a:ext uri="{FF2B5EF4-FFF2-40B4-BE49-F238E27FC236}">
                <a16:creationId xmlns:a16="http://schemas.microsoft.com/office/drawing/2014/main" id="{FEED1F59-3B37-4349-9EB1-DDD5C8EB4559}"/>
              </a:ext>
            </a:extLst>
          </p:cNvPr>
          <p:cNvCxnSpPr>
            <a:cxnSpLocks/>
          </p:cNvCxnSpPr>
          <p:nvPr/>
        </p:nvCxnSpPr>
        <p:spPr>
          <a:xfrm>
            <a:off x="2037529" y="3591016"/>
            <a:ext cx="824303"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TextBox 24">
            <a:extLst>
              <a:ext uri="{FF2B5EF4-FFF2-40B4-BE49-F238E27FC236}">
                <a16:creationId xmlns:a16="http://schemas.microsoft.com/office/drawing/2014/main" id="{8D2A96AE-DB2F-4847-A31F-1E21E4CDEFB2}"/>
              </a:ext>
            </a:extLst>
          </p:cNvPr>
          <p:cNvSpPr txBox="1"/>
          <p:nvPr/>
        </p:nvSpPr>
        <p:spPr>
          <a:xfrm>
            <a:off x="5609553" y="1893758"/>
            <a:ext cx="2063906"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Trigger a call to an API when a document is inserted or modified</a:t>
            </a:r>
          </a:p>
        </p:txBody>
      </p:sp>
      <p:sp>
        <p:nvSpPr>
          <p:cNvPr id="27" name="TextBox 26">
            <a:extLst>
              <a:ext uri="{FF2B5EF4-FFF2-40B4-BE49-F238E27FC236}">
                <a16:creationId xmlns:a16="http://schemas.microsoft.com/office/drawing/2014/main" id="{966D3F33-F14D-408B-991B-08525322D686}"/>
              </a:ext>
            </a:extLst>
          </p:cNvPr>
          <p:cNvSpPr txBox="1"/>
          <p:nvPr/>
        </p:nvSpPr>
        <p:spPr>
          <a:xfrm>
            <a:off x="5840975" y="3603286"/>
            <a:ext cx="2063906"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Perform real-time (stream) processing on updates to data</a:t>
            </a:r>
          </a:p>
        </p:txBody>
      </p:sp>
      <p:sp>
        <p:nvSpPr>
          <p:cNvPr id="28" name="TextBox 27">
            <a:extLst>
              <a:ext uri="{FF2B5EF4-FFF2-40B4-BE49-F238E27FC236}">
                <a16:creationId xmlns:a16="http://schemas.microsoft.com/office/drawing/2014/main" id="{7D65126A-AED5-4887-AB33-A3707B2CD17F}"/>
              </a:ext>
            </a:extLst>
          </p:cNvPr>
          <p:cNvSpPr txBox="1"/>
          <p:nvPr/>
        </p:nvSpPr>
        <p:spPr>
          <a:xfrm>
            <a:off x="5609553" y="5333743"/>
            <a:ext cx="1770972"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Move, clone, or archive data to cold storage</a:t>
            </a:r>
          </a:p>
        </p:txBody>
      </p:sp>
      <p:cxnSp>
        <p:nvCxnSpPr>
          <p:cNvPr id="29" name="Straight Arrow Connector 28">
            <a:extLst>
              <a:ext uri="{FF2B5EF4-FFF2-40B4-BE49-F238E27FC236}">
                <a16:creationId xmlns:a16="http://schemas.microsoft.com/office/drawing/2014/main" id="{AA63262C-76A2-4012-811A-FBAFA33407B0}"/>
              </a:ext>
            </a:extLst>
          </p:cNvPr>
          <p:cNvCxnSpPr>
            <a:cxnSpLocks/>
          </p:cNvCxnSpPr>
          <p:nvPr/>
        </p:nvCxnSpPr>
        <p:spPr>
          <a:xfrm>
            <a:off x="5779533" y="4065933"/>
            <a:ext cx="230587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or: Elbow 32">
            <a:extLst>
              <a:ext uri="{FF2B5EF4-FFF2-40B4-BE49-F238E27FC236}">
                <a16:creationId xmlns:a16="http://schemas.microsoft.com/office/drawing/2014/main" id="{8E2AA9A7-F1D1-4DD3-BE43-D9B9E850247A}"/>
              </a:ext>
            </a:extLst>
          </p:cNvPr>
          <p:cNvCxnSpPr>
            <a:cxnSpLocks/>
          </p:cNvCxnSpPr>
          <p:nvPr/>
        </p:nvCxnSpPr>
        <p:spPr>
          <a:xfrm rot="5400000" flipH="1" flipV="1">
            <a:off x="6238535" y="1491423"/>
            <a:ext cx="993009" cy="2650146"/>
          </a:xfrm>
          <a:prstGeom prst="bentConnector2">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4088A78-F869-40F6-ABAF-598DB75E1A00}"/>
              </a:ext>
            </a:extLst>
          </p:cNvPr>
          <p:cNvCxnSpPr>
            <a:cxnSpLocks/>
          </p:cNvCxnSpPr>
          <p:nvPr/>
        </p:nvCxnSpPr>
        <p:spPr>
          <a:xfrm rot="16200000" flipH="1">
            <a:off x="6409061" y="4085039"/>
            <a:ext cx="677255" cy="2675449"/>
          </a:xfrm>
          <a:prstGeom prst="bentConnector2">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D90A663-1A92-460F-8C45-0FDAB7779949}"/>
              </a:ext>
            </a:extLst>
          </p:cNvPr>
          <p:cNvSpPr txBox="1"/>
          <p:nvPr/>
        </p:nvSpPr>
        <p:spPr>
          <a:xfrm>
            <a:off x="8069899" y="1561447"/>
            <a:ext cx="3754061" cy="1517876"/>
          </a:xfrm>
          <a:prstGeom prst="rect">
            <a:avLst/>
          </a:prstGeom>
          <a:solidFill>
            <a:schemeClr val="bg1">
              <a:lumMod val="85000"/>
              <a:alpha val="50000"/>
            </a:schemeClr>
          </a:solidFill>
        </p:spPr>
        <p:txBody>
          <a:bodyPr wrap="square" lIns="91440" tIns="45720" rIns="91440" bIns="45720" rtlCol="0">
            <a:no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Event-Computing and Notifications</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Retail, Gaming, Content management</a:t>
            </a:r>
          </a:p>
        </p:txBody>
      </p:sp>
      <p:sp>
        <p:nvSpPr>
          <p:cNvPr id="39" name="TextBox 38">
            <a:extLst>
              <a:ext uri="{FF2B5EF4-FFF2-40B4-BE49-F238E27FC236}">
                <a16:creationId xmlns:a16="http://schemas.microsoft.com/office/drawing/2014/main" id="{71502AF5-5A42-4D5C-938A-DE7121BF1EE9}"/>
              </a:ext>
            </a:extLst>
          </p:cNvPr>
          <p:cNvSpPr txBox="1"/>
          <p:nvPr/>
        </p:nvSpPr>
        <p:spPr>
          <a:xfrm>
            <a:off x="8069899" y="3349528"/>
            <a:ext cx="3754061" cy="1517876"/>
          </a:xfrm>
          <a:prstGeom prst="rect">
            <a:avLst/>
          </a:prstGeom>
          <a:solidFill>
            <a:schemeClr val="bg1">
              <a:lumMod val="85000"/>
              <a:alpha val="50000"/>
            </a:schemeClr>
          </a:solidFill>
        </p:spPr>
        <p:txBody>
          <a:bodyPr wrap="square" lIns="91440" tIns="45720" rIns="91440" bIns="45720" rtlCol="0">
            <a:no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Stream processing</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IoT processing, Data science &amp; analytics</a:t>
            </a:r>
          </a:p>
        </p:txBody>
      </p:sp>
      <p:sp>
        <p:nvSpPr>
          <p:cNvPr id="40" name="TextBox 39">
            <a:extLst>
              <a:ext uri="{FF2B5EF4-FFF2-40B4-BE49-F238E27FC236}">
                <a16:creationId xmlns:a16="http://schemas.microsoft.com/office/drawing/2014/main" id="{99DE2312-E59F-4704-9176-BA4055850A92}"/>
              </a:ext>
            </a:extLst>
          </p:cNvPr>
          <p:cNvSpPr txBox="1"/>
          <p:nvPr/>
        </p:nvSpPr>
        <p:spPr>
          <a:xfrm>
            <a:off x="8069899" y="5044431"/>
            <a:ext cx="3754061" cy="1517876"/>
          </a:xfrm>
          <a:prstGeom prst="rect">
            <a:avLst/>
          </a:prstGeom>
          <a:solidFill>
            <a:schemeClr val="bg1">
              <a:lumMod val="85000"/>
              <a:alpha val="50000"/>
            </a:schemeClr>
          </a:solidFill>
        </p:spPr>
        <p:txBody>
          <a:bodyPr wrap="square" lIns="91440" tIns="45720" rIns="91440" bIns="45720" rtlCol="0">
            <a:no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Data movement</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Enterprise data management</a:t>
            </a:r>
          </a:p>
        </p:txBody>
      </p:sp>
      <p:grpSp>
        <p:nvGrpSpPr>
          <p:cNvPr id="41" name="Group 40">
            <a:extLst>
              <a:ext uri="{FF2B5EF4-FFF2-40B4-BE49-F238E27FC236}">
                <a16:creationId xmlns:a16="http://schemas.microsoft.com/office/drawing/2014/main" id="{03A46CB1-8EFE-46ED-82B0-B63B0A87AAA9}"/>
              </a:ext>
            </a:extLst>
          </p:cNvPr>
          <p:cNvGrpSpPr/>
          <p:nvPr/>
        </p:nvGrpSpPr>
        <p:grpSpPr>
          <a:xfrm>
            <a:off x="8404607" y="2203498"/>
            <a:ext cx="474514" cy="424402"/>
            <a:chOff x="6773175" y="404044"/>
            <a:chExt cx="802419" cy="717677"/>
          </a:xfrm>
        </p:grpSpPr>
        <p:sp>
          <p:nvSpPr>
            <p:cNvPr id="42" name="Freeform 24">
              <a:extLst>
                <a:ext uri="{FF2B5EF4-FFF2-40B4-BE49-F238E27FC236}">
                  <a16:creationId xmlns:a16="http://schemas.microsoft.com/office/drawing/2014/main" id="{B54168AB-0B06-489E-B5A3-353243477F43}"/>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640">
              <a:extLst>
                <a:ext uri="{FF2B5EF4-FFF2-40B4-BE49-F238E27FC236}">
                  <a16:creationId xmlns:a16="http://schemas.microsoft.com/office/drawing/2014/main" id="{6DE536B1-DD86-4794-B4EC-3717002B8B1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28">
              <a:extLst>
                <a:ext uri="{FF2B5EF4-FFF2-40B4-BE49-F238E27FC236}">
                  <a16:creationId xmlns:a16="http://schemas.microsoft.com/office/drawing/2014/main" id="{C2C9570F-AE48-4695-BCA7-7A0106ABE492}"/>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1614D2A5-1848-488F-94D9-FFD2082FD916}"/>
              </a:ext>
            </a:extLst>
          </p:cNvPr>
          <p:cNvGrpSpPr/>
          <p:nvPr/>
        </p:nvGrpSpPr>
        <p:grpSpPr>
          <a:xfrm>
            <a:off x="9845752" y="2206359"/>
            <a:ext cx="423872" cy="418681"/>
            <a:chOff x="8043748" y="3917478"/>
            <a:chExt cx="640080" cy="632241"/>
          </a:xfrm>
        </p:grpSpPr>
        <p:sp>
          <p:nvSpPr>
            <p:cNvPr id="46" name="Freeform: Shape 45">
              <a:extLst>
                <a:ext uri="{FF2B5EF4-FFF2-40B4-BE49-F238E27FC236}">
                  <a16:creationId xmlns:a16="http://schemas.microsoft.com/office/drawing/2014/main" id="{003A1174-8702-4A1A-BCD6-89A469943F99}"/>
                </a:ext>
              </a:extLst>
            </p:cNvPr>
            <p:cNvSpPr>
              <a:spLocks noChangeAspect="1"/>
            </p:cNvSpPr>
            <p:nvPr/>
          </p:nvSpPr>
          <p:spPr bwMode="auto">
            <a:xfrm>
              <a:off x="8043748" y="3917478"/>
              <a:ext cx="640080" cy="151876"/>
            </a:xfrm>
            <a:custGeom>
              <a:avLst/>
              <a:gdLst>
                <a:gd name="connsiteX0" fmla="*/ 92956 w 640080"/>
                <a:gd name="connsiteY0" fmla="*/ 0 h 225046"/>
                <a:gd name="connsiteX1" fmla="*/ 547352 w 640080"/>
                <a:gd name="connsiteY1" fmla="*/ 0 h 225046"/>
                <a:gd name="connsiteX2" fmla="*/ 640080 w 640080"/>
                <a:gd name="connsiteY2" fmla="*/ 92728 h 225046"/>
                <a:gd name="connsiteX3" fmla="*/ 640080 w 640080"/>
                <a:gd name="connsiteY3" fmla="*/ 174546 h 225046"/>
                <a:gd name="connsiteX4" fmla="*/ 582672 w 640080"/>
                <a:gd name="connsiteY4" fmla="*/ 121604 h 225046"/>
                <a:gd name="connsiteX5" fmla="*/ 582672 w 640080"/>
                <a:gd name="connsiteY5" fmla="*/ 95305 h 225046"/>
                <a:gd name="connsiteX6" fmla="*/ 538805 w 640080"/>
                <a:gd name="connsiteY6" fmla="*/ 51439 h 225046"/>
                <a:gd name="connsiteX7" fmla="*/ 101503 w 640080"/>
                <a:gd name="connsiteY7" fmla="*/ 51439 h 225046"/>
                <a:gd name="connsiteX8" fmla="*/ 57637 w 640080"/>
                <a:gd name="connsiteY8" fmla="*/ 95305 h 225046"/>
                <a:gd name="connsiteX9" fmla="*/ 57637 w 640080"/>
                <a:gd name="connsiteY9" fmla="*/ 151435 h 225046"/>
                <a:gd name="connsiteX10" fmla="*/ 480236 w 640080"/>
                <a:gd name="connsiteY10" fmla="*/ 151435 h 225046"/>
                <a:gd name="connsiteX11" fmla="*/ 480236 w 640080"/>
                <a:gd name="connsiteY11" fmla="*/ 83145 h 225046"/>
                <a:gd name="connsiteX12" fmla="*/ 634111 w 640080"/>
                <a:gd name="connsiteY12" fmla="*/ 225046 h 225046"/>
                <a:gd name="connsiteX13" fmla="*/ 0 w 640080"/>
                <a:gd name="connsiteY13" fmla="*/ 225046 h 225046"/>
                <a:gd name="connsiteX14" fmla="*/ 228 w 640080"/>
                <a:gd name="connsiteY14" fmla="*/ 92728 h 225046"/>
                <a:gd name="connsiteX15" fmla="*/ 92956 w 640080"/>
                <a:gd name="connsiteY15" fmla="*/ 0 h 225046"/>
                <a:gd name="connsiteX0" fmla="*/ 582672 w 674112"/>
                <a:gd name="connsiteY0" fmla="*/ 95305 h 225046"/>
                <a:gd name="connsiteX1" fmla="*/ 538805 w 674112"/>
                <a:gd name="connsiteY1" fmla="*/ 51439 h 225046"/>
                <a:gd name="connsiteX2" fmla="*/ 101503 w 674112"/>
                <a:gd name="connsiteY2" fmla="*/ 51439 h 225046"/>
                <a:gd name="connsiteX3" fmla="*/ 57637 w 674112"/>
                <a:gd name="connsiteY3" fmla="*/ 95305 h 225046"/>
                <a:gd name="connsiteX4" fmla="*/ 57637 w 674112"/>
                <a:gd name="connsiteY4" fmla="*/ 151435 h 225046"/>
                <a:gd name="connsiteX5" fmla="*/ 480236 w 674112"/>
                <a:gd name="connsiteY5" fmla="*/ 151435 h 225046"/>
                <a:gd name="connsiteX6" fmla="*/ 480236 w 674112"/>
                <a:gd name="connsiteY6" fmla="*/ 83145 h 225046"/>
                <a:gd name="connsiteX7" fmla="*/ 634111 w 674112"/>
                <a:gd name="connsiteY7" fmla="*/ 225046 h 225046"/>
                <a:gd name="connsiteX8" fmla="*/ 0 w 674112"/>
                <a:gd name="connsiteY8" fmla="*/ 225046 h 225046"/>
                <a:gd name="connsiteX9" fmla="*/ 228 w 674112"/>
                <a:gd name="connsiteY9" fmla="*/ 92728 h 225046"/>
                <a:gd name="connsiteX10" fmla="*/ 92956 w 674112"/>
                <a:gd name="connsiteY10" fmla="*/ 0 h 225046"/>
                <a:gd name="connsiteX11" fmla="*/ 547352 w 674112"/>
                <a:gd name="connsiteY11" fmla="*/ 0 h 225046"/>
                <a:gd name="connsiteX12" fmla="*/ 640080 w 674112"/>
                <a:gd name="connsiteY12" fmla="*/ 92728 h 225046"/>
                <a:gd name="connsiteX13" fmla="*/ 640080 w 674112"/>
                <a:gd name="connsiteY13" fmla="*/ 174546 h 225046"/>
                <a:gd name="connsiteX14" fmla="*/ 582672 w 674112"/>
                <a:gd name="connsiteY14" fmla="*/ 121604 h 225046"/>
                <a:gd name="connsiteX15" fmla="*/ 674112 w 674112"/>
                <a:gd name="connsiteY15" fmla="*/ 186745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14" fmla="*/ 582672 w 640080"/>
                <a:gd name="connsiteY14" fmla="*/ 121604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0" fmla="*/ 538805 w 640080"/>
                <a:gd name="connsiteY0" fmla="*/ 51439 h 225046"/>
                <a:gd name="connsiteX1" fmla="*/ 101503 w 640080"/>
                <a:gd name="connsiteY1" fmla="*/ 51439 h 225046"/>
                <a:gd name="connsiteX2" fmla="*/ 57637 w 640080"/>
                <a:gd name="connsiteY2" fmla="*/ 95305 h 225046"/>
                <a:gd name="connsiteX3" fmla="*/ 57637 w 640080"/>
                <a:gd name="connsiteY3" fmla="*/ 151435 h 225046"/>
                <a:gd name="connsiteX4" fmla="*/ 480236 w 640080"/>
                <a:gd name="connsiteY4" fmla="*/ 151435 h 225046"/>
                <a:gd name="connsiteX5" fmla="*/ 480236 w 640080"/>
                <a:gd name="connsiteY5" fmla="*/ 83145 h 225046"/>
                <a:gd name="connsiteX6" fmla="*/ 634111 w 640080"/>
                <a:gd name="connsiteY6" fmla="*/ 225046 h 225046"/>
                <a:gd name="connsiteX7" fmla="*/ 0 w 640080"/>
                <a:gd name="connsiteY7" fmla="*/ 225046 h 225046"/>
                <a:gd name="connsiteX8" fmla="*/ 228 w 640080"/>
                <a:gd name="connsiteY8" fmla="*/ 92728 h 225046"/>
                <a:gd name="connsiteX9" fmla="*/ 92956 w 640080"/>
                <a:gd name="connsiteY9" fmla="*/ 0 h 225046"/>
                <a:gd name="connsiteX10" fmla="*/ 547352 w 640080"/>
                <a:gd name="connsiteY10" fmla="*/ 0 h 225046"/>
                <a:gd name="connsiteX11" fmla="*/ 640080 w 640080"/>
                <a:gd name="connsiteY11" fmla="*/ 92728 h 225046"/>
                <a:gd name="connsiteX12" fmla="*/ 640080 w 640080"/>
                <a:gd name="connsiteY12" fmla="*/ 174546 h 225046"/>
                <a:gd name="connsiteX0" fmla="*/ 101503 w 640080"/>
                <a:gd name="connsiteY0" fmla="*/ 51439 h 225046"/>
                <a:gd name="connsiteX1" fmla="*/ 57637 w 640080"/>
                <a:gd name="connsiteY1" fmla="*/ 95305 h 225046"/>
                <a:gd name="connsiteX2" fmla="*/ 57637 w 640080"/>
                <a:gd name="connsiteY2" fmla="*/ 151435 h 225046"/>
                <a:gd name="connsiteX3" fmla="*/ 480236 w 640080"/>
                <a:gd name="connsiteY3" fmla="*/ 151435 h 225046"/>
                <a:gd name="connsiteX4" fmla="*/ 480236 w 640080"/>
                <a:gd name="connsiteY4" fmla="*/ 83145 h 225046"/>
                <a:gd name="connsiteX5" fmla="*/ 634111 w 640080"/>
                <a:gd name="connsiteY5" fmla="*/ 225046 h 225046"/>
                <a:gd name="connsiteX6" fmla="*/ 0 w 640080"/>
                <a:gd name="connsiteY6" fmla="*/ 225046 h 225046"/>
                <a:gd name="connsiteX7" fmla="*/ 228 w 640080"/>
                <a:gd name="connsiteY7" fmla="*/ 92728 h 225046"/>
                <a:gd name="connsiteX8" fmla="*/ 92956 w 640080"/>
                <a:gd name="connsiteY8" fmla="*/ 0 h 225046"/>
                <a:gd name="connsiteX9" fmla="*/ 547352 w 640080"/>
                <a:gd name="connsiteY9" fmla="*/ 0 h 225046"/>
                <a:gd name="connsiteX10" fmla="*/ 640080 w 640080"/>
                <a:gd name="connsiteY10" fmla="*/ 92728 h 225046"/>
                <a:gd name="connsiteX11" fmla="*/ 640080 w 640080"/>
                <a:gd name="connsiteY11" fmla="*/ 174546 h 225046"/>
                <a:gd name="connsiteX0" fmla="*/ 57637 w 640080"/>
                <a:gd name="connsiteY0" fmla="*/ 95305 h 225046"/>
                <a:gd name="connsiteX1" fmla="*/ 57637 w 640080"/>
                <a:gd name="connsiteY1" fmla="*/ 151435 h 225046"/>
                <a:gd name="connsiteX2" fmla="*/ 480236 w 640080"/>
                <a:gd name="connsiteY2" fmla="*/ 151435 h 225046"/>
                <a:gd name="connsiteX3" fmla="*/ 480236 w 640080"/>
                <a:gd name="connsiteY3" fmla="*/ 83145 h 225046"/>
                <a:gd name="connsiteX4" fmla="*/ 634111 w 640080"/>
                <a:gd name="connsiteY4" fmla="*/ 225046 h 225046"/>
                <a:gd name="connsiteX5" fmla="*/ 0 w 640080"/>
                <a:gd name="connsiteY5" fmla="*/ 225046 h 225046"/>
                <a:gd name="connsiteX6" fmla="*/ 228 w 640080"/>
                <a:gd name="connsiteY6" fmla="*/ 92728 h 225046"/>
                <a:gd name="connsiteX7" fmla="*/ 92956 w 640080"/>
                <a:gd name="connsiteY7" fmla="*/ 0 h 225046"/>
                <a:gd name="connsiteX8" fmla="*/ 547352 w 640080"/>
                <a:gd name="connsiteY8" fmla="*/ 0 h 225046"/>
                <a:gd name="connsiteX9" fmla="*/ 640080 w 640080"/>
                <a:gd name="connsiteY9" fmla="*/ 92728 h 225046"/>
                <a:gd name="connsiteX10" fmla="*/ 640080 w 640080"/>
                <a:gd name="connsiteY10" fmla="*/ 174546 h 225046"/>
                <a:gd name="connsiteX0" fmla="*/ 57637 w 640080"/>
                <a:gd name="connsiteY0" fmla="*/ 151435 h 225046"/>
                <a:gd name="connsiteX1" fmla="*/ 480236 w 640080"/>
                <a:gd name="connsiteY1" fmla="*/ 151435 h 225046"/>
                <a:gd name="connsiteX2" fmla="*/ 480236 w 640080"/>
                <a:gd name="connsiteY2" fmla="*/ 83145 h 225046"/>
                <a:gd name="connsiteX3" fmla="*/ 634111 w 640080"/>
                <a:gd name="connsiteY3" fmla="*/ 225046 h 225046"/>
                <a:gd name="connsiteX4" fmla="*/ 0 w 640080"/>
                <a:gd name="connsiteY4" fmla="*/ 225046 h 225046"/>
                <a:gd name="connsiteX5" fmla="*/ 228 w 640080"/>
                <a:gd name="connsiteY5" fmla="*/ 92728 h 225046"/>
                <a:gd name="connsiteX6" fmla="*/ 92956 w 640080"/>
                <a:gd name="connsiteY6" fmla="*/ 0 h 225046"/>
                <a:gd name="connsiteX7" fmla="*/ 547352 w 640080"/>
                <a:gd name="connsiteY7" fmla="*/ 0 h 225046"/>
                <a:gd name="connsiteX8" fmla="*/ 640080 w 640080"/>
                <a:gd name="connsiteY8" fmla="*/ 92728 h 225046"/>
                <a:gd name="connsiteX9" fmla="*/ 640080 w 640080"/>
                <a:gd name="connsiteY9"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8" fmla="*/ 640080 w 640080"/>
                <a:gd name="connsiteY8"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78875 w 640080"/>
                <a:gd name="connsiteY0" fmla="*/ 222192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80236 w 640080"/>
                <a:gd name="connsiteY0" fmla="*/ 83145 h 225046"/>
                <a:gd name="connsiteX1" fmla="*/ 634111 w 640080"/>
                <a:gd name="connsiteY1" fmla="*/ 225046 h 225046"/>
                <a:gd name="connsiteX2" fmla="*/ 0 w 640080"/>
                <a:gd name="connsiteY2" fmla="*/ 225046 h 225046"/>
                <a:gd name="connsiteX3" fmla="*/ 228 w 640080"/>
                <a:gd name="connsiteY3" fmla="*/ 92728 h 225046"/>
                <a:gd name="connsiteX4" fmla="*/ 92956 w 640080"/>
                <a:gd name="connsiteY4" fmla="*/ 0 h 225046"/>
                <a:gd name="connsiteX5" fmla="*/ 547352 w 640080"/>
                <a:gd name="connsiteY5" fmla="*/ 0 h 225046"/>
                <a:gd name="connsiteX6" fmla="*/ 640080 w 640080"/>
                <a:gd name="connsiteY6" fmla="*/ 92728 h 225046"/>
                <a:gd name="connsiteX0" fmla="*/ 634111 w 640080"/>
                <a:gd name="connsiteY0" fmla="*/ 225046 h 225046"/>
                <a:gd name="connsiteX1" fmla="*/ 0 w 640080"/>
                <a:gd name="connsiteY1" fmla="*/ 225046 h 225046"/>
                <a:gd name="connsiteX2" fmla="*/ 228 w 640080"/>
                <a:gd name="connsiteY2" fmla="*/ 92728 h 225046"/>
                <a:gd name="connsiteX3" fmla="*/ 92956 w 640080"/>
                <a:gd name="connsiteY3" fmla="*/ 0 h 225046"/>
                <a:gd name="connsiteX4" fmla="*/ 547352 w 640080"/>
                <a:gd name="connsiteY4" fmla="*/ 0 h 225046"/>
                <a:gd name="connsiteX5" fmla="*/ 640080 w 640080"/>
                <a:gd name="connsiteY5" fmla="*/ 92728 h 2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225046">
                  <a:moveTo>
                    <a:pt x="634111" y="225046"/>
                  </a:moveTo>
                  <a:lnTo>
                    <a:pt x="0" y="225046"/>
                  </a:lnTo>
                  <a:lnTo>
                    <a:pt x="228" y="92728"/>
                  </a:lnTo>
                  <a:cubicBezTo>
                    <a:pt x="228" y="41516"/>
                    <a:pt x="41744" y="0"/>
                    <a:pt x="92956" y="0"/>
                  </a:cubicBezTo>
                  <a:lnTo>
                    <a:pt x="547352" y="0"/>
                  </a:lnTo>
                  <a:cubicBezTo>
                    <a:pt x="598564" y="0"/>
                    <a:pt x="640080" y="41516"/>
                    <a:pt x="640080" y="92728"/>
                  </a:cubicBezTo>
                </a:path>
              </a:pathLst>
            </a:custGeom>
            <a:noFill/>
            <a:ln w="12700">
              <a:solidFill>
                <a:schemeClr val="tx2"/>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795559DD-4C88-4B9F-8513-B0F1E81CDDA5}"/>
                </a:ext>
              </a:extLst>
            </p:cNvPr>
            <p:cNvSpPr>
              <a:spLocks noChangeAspect="1"/>
            </p:cNvSpPr>
            <p:nvPr/>
          </p:nvSpPr>
          <p:spPr bwMode="auto">
            <a:xfrm>
              <a:off x="8043748" y="4186985"/>
              <a:ext cx="640080" cy="362734"/>
            </a:xfrm>
            <a:custGeom>
              <a:avLst/>
              <a:gdLst>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 name="connsiteX9" fmla="*/ 228 w 640080"/>
                <a:gd name="connsiteY9" fmla="*/ 46678 h 362734"/>
                <a:gd name="connsiteX10" fmla="*/ 57637 w 640080"/>
                <a:gd name="connsiteY10" fmla="*/ 99619 h 362734"/>
                <a:gd name="connsiteX11" fmla="*/ 58414 w 640080"/>
                <a:gd name="connsiteY11" fmla="*/ 119291 h 362734"/>
                <a:gd name="connsiteX12" fmla="*/ 101390 w 640080"/>
                <a:gd name="connsiteY12" fmla="*/ 154317 h 362734"/>
                <a:gd name="connsiteX13" fmla="*/ 538691 w 640080"/>
                <a:gd name="connsiteY13" fmla="*/ 154317 h 362734"/>
                <a:gd name="connsiteX14" fmla="*/ 582558 w 640080"/>
                <a:gd name="connsiteY14" fmla="*/ 110451 h 362734"/>
                <a:gd name="connsiteX15" fmla="*/ 582672 w 640080"/>
                <a:gd name="connsiteY15" fmla="*/ 54100 h 362734"/>
                <a:gd name="connsiteX16" fmla="*/ 142334 w 640080"/>
                <a:gd name="connsiteY16" fmla="*/ 54100 h 362734"/>
                <a:gd name="connsiteX17" fmla="*/ 142334 w 640080"/>
                <a:gd name="connsiteY17" fmla="*/ 131258 h 362734"/>
                <a:gd name="connsiteX18" fmla="*/ 0 w 640080"/>
                <a:gd name="connsiteY18" fmla="*/ 0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18" fmla="*/ 630131 w 640080"/>
                <a:gd name="connsiteY18" fmla="*/ 245757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0" fmla="*/ 582558 w 640080"/>
                <a:gd name="connsiteY0" fmla="*/ 110451 h 362734"/>
                <a:gd name="connsiteX1" fmla="*/ 582672 w 640080"/>
                <a:gd name="connsiteY1" fmla="*/ 54100 h 362734"/>
                <a:gd name="connsiteX2" fmla="*/ 142334 w 640080"/>
                <a:gd name="connsiteY2" fmla="*/ 54100 h 362734"/>
                <a:gd name="connsiteX3" fmla="*/ 142334 w 640080"/>
                <a:gd name="connsiteY3" fmla="*/ 131258 h 362734"/>
                <a:gd name="connsiteX4" fmla="*/ 0 w 640080"/>
                <a:gd name="connsiteY4" fmla="*/ 0 h 362734"/>
                <a:gd name="connsiteX5" fmla="*/ 640080 w 640080"/>
                <a:gd name="connsiteY5" fmla="*/ 0 h 362734"/>
                <a:gd name="connsiteX6" fmla="*/ 640080 w 640080"/>
                <a:gd name="connsiteY6" fmla="*/ 117906 h 362734"/>
                <a:gd name="connsiteX7" fmla="*/ 547352 w 640080"/>
                <a:gd name="connsiteY7" fmla="*/ 210634 h 362734"/>
                <a:gd name="connsiteX8" fmla="*/ 396630 w 640080"/>
                <a:gd name="connsiteY8" fmla="*/ 210634 h 362734"/>
                <a:gd name="connsiteX9" fmla="*/ 413720 w 640080"/>
                <a:gd name="connsiteY9" fmla="*/ 362734 h 362734"/>
                <a:gd name="connsiteX10" fmla="*/ 198387 w 640080"/>
                <a:gd name="connsiteY10" fmla="*/ 210634 h 362734"/>
                <a:gd name="connsiteX11" fmla="*/ 92956 w 640080"/>
                <a:gd name="connsiteY11" fmla="*/ 210634 h 362734"/>
                <a:gd name="connsiteX12" fmla="*/ 228 w 640080"/>
                <a:gd name="connsiteY12" fmla="*/ 117906 h 362734"/>
                <a:gd name="connsiteX13" fmla="*/ 228 w 640080"/>
                <a:gd name="connsiteY13" fmla="*/ 46678 h 362734"/>
                <a:gd name="connsiteX14" fmla="*/ 57637 w 640080"/>
                <a:gd name="connsiteY14" fmla="*/ 99619 h 362734"/>
                <a:gd name="connsiteX15" fmla="*/ 58414 w 640080"/>
                <a:gd name="connsiteY15" fmla="*/ 119291 h 362734"/>
                <a:gd name="connsiteX16" fmla="*/ 101390 w 640080"/>
                <a:gd name="connsiteY16" fmla="*/ 154317 h 362734"/>
                <a:gd name="connsiteX0" fmla="*/ 582672 w 640080"/>
                <a:gd name="connsiteY0" fmla="*/ 54100 h 362734"/>
                <a:gd name="connsiteX1" fmla="*/ 142334 w 640080"/>
                <a:gd name="connsiteY1" fmla="*/ 54100 h 362734"/>
                <a:gd name="connsiteX2" fmla="*/ 142334 w 640080"/>
                <a:gd name="connsiteY2" fmla="*/ 131258 h 362734"/>
                <a:gd name="connsiteX3" fmla="*/ 0 w 640080"/>
                <a:gd name="connsiteY3" fmla="*/ 0 h 362734"/>
                <a:gd name="connsiteX4" fmla="*/ 640080 w 640080"/>
                <a:gd name="connsiteY4" fmla="*/ 0 h 362734"/>
                <a:gd name="connsiteX5" fmla="*/ 640080 w 640080"/>
                <a:gd name="connsiteY5" fmla="*/ 117906 h 362734"/>
                <a:gd name="connsiteX6" fmla="*/ 547352 w 640080"/>
                <a:gd name="connsiteY6" fmla="*/ 210634 h 362734"/>
                <a:gd name="connsiteX7" fmla="*/ 396630 w 640080"/>
                <a:gd name="connsiteY7" fmla="*/ 210634 h 362734"/>
                <a:gd name="connsiteX8" fmla="*/ 413720 w 640080"/>
                <a:gd name="connsiteY8" fmla="*/ 362734 h 362734"/>
                <a:gd name="connsiteX9" fmla="*/ 198387 w 640080"/>
                <a:gd name="connsiteY9" fmla="*/ 210634 h 362734"/>
                <a:gd name="connsiteX10" fmla="*/ 92956 w 640080"/>
                <a:gd name="connsiteY10" fmla="*/ 210634 h 362734"/>
                <a:gd name="connsiteX11" fmla="*/ 228 w 640080"/>
                <a:gd name="connsiteY11" fmla="*/ 117906 h 362734"/>
                <a:gd name="connsiteX12" fmla="*/ 228 w 640080"/>
                <a:gd name="connsiteY12" fmla="*/ 46678 h 362734"/>
                <a:gd name="connsiteX13" fmla="*/ 57637 w 640080"/>
                <a:gd name="connsiteY13" fmla="*/ 99619 h 362734"/>
                <a:gd name="connsiteX14" fmla="*/ 58414 w 640080"/>
                <a:gd name="connsiteY14" fmla="*/ 119291 h 362734"/>
                <a:gd name="connsiteX15" fmla="*/ 101390 w 640080"/>
                <a:gd name="connsiteY15"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14" fmla="*/ 101390 w 640080"/>
                <a:gd name="connsiteY14"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43694 w 640080"/>
                <a:gd name="connsiteY0" fmla="*/ 10558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63870 w 660256"/>
                <a:gd name="connsiteY0" fmla="*/ 10558 h 362734"/>
                <a:gd name="connsiteX1" fmla="*/ 20176 w 660256"/>
                <a:gd name="connsiteY1" fmla="*/ 0 h 362734"/>
                <a:gd name="connsiteX2" fmla="*/ 660256 w 660256"/>
                <a:gd name="connsiteY2" fmla="*/ 0 h 362734"/>
                <a:gd name="connsiteX3" fmla="*/ 660256 w 660256"/>
                <a:gd name="connsiteY3" fmla="*/ 117906 h 362734"/>
                <a:gd name="connsiteX4" fmla="*/ 567528 w 660256"/>
                <a:gd name="connsiteY4" fmla="*/ 210634 h 362734"/>
                <a:gd name="connsiteX5" fmla="*/ 416806 w 660256"/>
                <a:gd name="connsiteY5" fmla="*/ 210634 h 362734"/>
                <a:gd name="connsiteX6" fmla="*/ 433896 w 660256"/>
                <a:gd name="connsiteY6" fmla="*/ 362734 h 362734"/>
                <a:gd name="connsiteX7" fmla="*/ 218563 w 660256"/>
                <a:gd name="connsiteY7" fmla="*/ 210634 h 362734"/>
                <a:gd name="connsiteX8" fmla="*/ 113132 w 660256"/>
                <a:gd name="connsiteY8" fmla="*/ 210634 h 362734"/>
                <a:gd name="connsiteX9" fmla="*/ 20404 w 660256"/>
                <a:gd name="connsiteY9" fmla="*/ 117906 h 362734"/>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362734">
                  <a:moveTo>
                    <a:pt x="0" y="0"/>
                  </a:moveTo>
                  <a:lnTo>
                    <a:pt x="640080" y="0"/>
                  </a:lnTo>
                  <a:lnTo>
                    <a:pt x="640080" y="117906"/>
                  </a:lnTo>
                  <a:cubicBezTo>
                    <a:pt x="640080" y="169118"/>
                    <a:pt x="598564" y="210634"/>
                    <a:pt x="547352" y="210634"/>
                  </a:cubicBezTo>
                  <a:lnTo>
                    <a:pt x="396630" y="210634"/>
                  </a:lnTo>
                  <a:lnTo>
                    <a:pt x="413720" y="362734"/>
                  </a:lnTo>
                  <a:lnTo>
                    <a:pt x="198387" y="210634"/>
                  </a:lnTo>
                  <a:lnTo>
                    <a:pt x="92956" y="210634"/>
                  </a:lnTo>
                  <a:cubicBezTo>
                    <a:pt x="41744" y="210634"/>
                    <a:pt x="228" y="169118"/>
                    <a:pt x="228" y="117906"/>
                  </a:cubicBezTo>
                </a:path>
              </a:pathLst>
            </a:custGeom>
            <a:noFill/>
            <a:ln w="12700">
              <a:solidFill>
                <a:schemeClr val="tx2"/>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446FDA8E-D636-4472-A61A-D0E3E394D284}"/>
              </a:ext>
            </a:extLst>
          </p:cNvPr>
          <p:cNvGrpSpPr/>
          <p:nvPr/>
        </p:nvGrpSpPr>
        <p:grpSpPr>
          <a:xfrm>
            <a:off x="11119479" y="2172493"/>
            <a:ext cx="487515" cy="486412"/>
            <a:chOff x="5348504" y="1630136"/>
            <a:chExt cx="867409" cy="865446"/>
          </a:xfrm>
        </p:grpSpPr>
        <p:sp>
          <p:nvSpPr>
            <p:cNvPr id="49" name="Freeform: Shape 48">
              <a:extLst>
                <a:ext uri="{FF2B5EF4-FFF2-40B4-BE49-F238E27FC236}">
                  <a16:creationId xmlns:a16="http://schemas.microsoft.com/office/drawing/2014/main" id="{3D5C6685-0944-412C-BAA7-C9CE64B9B87B}"/>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EB7A56CA-7C7E-4BE6-900A-58878CD77E98}"/>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2FDC0F9A-F1CC-459E-A2D1-53FA9B4893E4}"/>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C340F88D-EF2C-4CDE-A2BC-6250DAFF7D0B}"/>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0A877F15-2E01-46AE-AFBA-2A89FC33DEF7}"/>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081DB560-6863-4101-BF27-C7DE7B8E3F25}"/>
              </a:ext>
            </a:extLst>
          </p:cNvPr>
          <p:cNvGrpSpPr/>
          <p:nvPr/>
        </p:nvGrpSpPr>
        <p:grpSpPr>
          <a:xfrm>
            <a:off x="8418653" y="3941064"/>
            <a:ext cx="446422" cy="347974"/>
            <a:chOff x="5847960" y="1377463"/>
            <a:chExt cx="2184530" cy="1702776"/>
          </a:xfrm>
        </p:grpSpPr>
        <p:sp>
          <p:nvSpPr>
            <p:cNvPr id="55" name="Freeform: Shape 535">
              <a:extLst>
                <a:ext uri="{FF2B5EF4-FFF2-40B4-BE49-F238E27FC236}">
                  <a16:creationId xmlns:a16="http://schemas.microsoft.com/office/drawing/2014/main" id="{0A5469D2-62D2-4642-8BDF-A2E530CF36A7}"/>
                </a:ext>
              </a:extLst>
            </p:cNvPr>
            <p:cNvSpPr/>
            <p:nvPr/>
          </p:nvSpPr>
          <p:spPr bwMode="auto">
            <a:xfrm>
              <a:off x="6109103" y="1911361"/>
              <a:ext cx="1189027" cy="276190"/>
            </a:xfrm>
            <a:custGeom>
              <a:avLst/>
              <a:gdLst>
                <a:gd name="connsiteX0" fmla="*/ 1679074 w 2556709"/>
                <a:gd name="connsiteY0" fmla="*/ 1349 h 748724"/>
                <a:gd name="connsiteX1" fmla="*/ 2460966 w 2556709"/>
                <a:gd name="connsiteY1" fmla="*/ 339104 h 748724"/>
                <a:gd name="connsiteX2" fmla="*/ 2556709 w 2556709"/>
                <a:gd name="connsiteY2" fmla="*/ 469420 h 748724"/>
                <a:gd name="connsiteX3" fmla="*/ 2556708 w 2556709"/>
                <a:gd name="connsiteY3" fmla="*/ 469420 h 748724"/>
                <a:gd name="connsiteX4" fmla="*/ 2452988 w 2556709"/>
                <a:gd name="connsiteY4" fmla="*/ 573141 h 748724"/>
                <a:gd name="connsiteX5" fmla="*/ 1671096 w 2556709"/>
                <a:gd name="connsiteY5" fmla="*/ 195492 h 748724"/>
                <a:gd name="connsiteX6" fmla="*/ 437090 w 2556709"/>
                <a:gd name="connsiteY6" fmla="*/ 748668 h 748724"/>
                <a:gd name="connsiteX7" fmla="*/ 67421 w 2556709"/>
                <a:gd name="connsiteY7" fmla="*/ 601065 h 748724"/>
                <a:gd name="connsiteX8" fmla="*/ 32848 w 2556709"/>
                <a:gd name="connsiteY8" fmla="*/ 400273 h 748724"/>
                <a:gd name="connsiteX9" fmla="*/ 191085 w 2556709"/>
                <a:gd name="connsiteY9" fmla="*/ 428200 h 748724"/>
                <a:gd name="connsiteX10" fmla="*/ 405176 w 2556709"/>
                <a:gd name="connsiteY10" fmla="*/ 533249 h 748724"/>
                <a:gd name="connsiteX11" fmla="*/ 1679074 w 2556709"/>
                <a:gd name="connsiteY11" fmla="*/ 1349 h 748724"/>
                <a:gd name="connsiteX0" fmla="*/ 191085 w 2556709"/>
                <a:gd name="connsiteY0" fmla="*/ 428200 h 748724"/>
                <a:gd name="connsiteX1" fmla="*/ 405176 w 2556709"/>
                <a:gd name="connsiteY1" fmla="*/ 533249 h 748724"/>
                <a:gd name="connsiteX2" fmla="*/ 1679074 w 2556709"/>
                <a:gd name="connsiteY2" fmla="*/ 1349 h 748724"/>
                <a:gd name="connsiteX3" fmla="*/ 2460966 w 2556709"/>
                <a:gd name="connsiteY3" fmla="*/ 339104 h 748724"/>
                <a:gd name="connsiteX4" fmla="*/ 2556709 w 2556709"/>
                <a:gd name="connsiteY4" fmla="*/ 469420 h 748724"/>
                <a:gd name="connsiteX5" fmla="*/ 2556708 w 2556709"/>
                <a:gd name="connsiteY5" fmla="*/ 469420 h 748724"/>
                <a:gd name="connsiteX6" fmla="*/ 2452988 w 2556709"/>
                <a:gd name="connsiteY6" fmla="*/ 573141 h 748724"/>
                <a:gd name="connsiteX7" fmla="*/ 1671096 w 2556709"/>
                <a:gd name="connsiteY7" fmla="*/ 195492 h 748724"/>
                <a:gd name="connsiteX8" fmla="*/ 437090 w 2556709"/>
                <a:gd name="connsiteY8" fmla="*/ 748668 h 748724"/>
                <a:gd name="connsiteX9" fmla="*/ 67421 w 2556709"/>
                <a:gd name="connsiteY9" fmla="*/ 601065 h 748724"/>
                <a:gd name="connsiteX10" fmla="*/ 32848 w 2556709"/>
                <a:gd name="connsiteY10" fmla="*/ 400273 h 748724"/>
                <a:gd name="connsiteX11" fmla="*/ 282525 w 2556709"/>
                <a:gd name="connsiteY11"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10" fmla="*/ 282525 w 2556709"/>
                <a:gd name="connsiteY10"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0" fmla="*/ 1679074 w 2556709"/>
                <a:gd name="connsiteY0" fmla="*/ 0 h 747375"/>
                <a:gd name="connsiteX1" fmla="*/ 2460966 w 2556709"/>
                <a:gd name="connsiteY1" fmla="*/ 337755 h 747375"/>
                <a:gd name="connsiteX2" fmla="*/ 2556709 w 2556709"/>
                <a:gd name="connsiteY2" fmla="*/ 468071 h 747375"/>
                <a:gd name="connsiteX3" fmla="*/ 2556708 w 2556709"/>
                <a:gd name="connsiteY3" fmla="*/ 468071 h 747375"/>
                <a:gd name="connsiteX4" fmla="*/ 2452988 w 2556709"/>
                <a:gd name="connsiteY4" fmla="*/ 571792 h 747375"/>
                <a:gd name="connsiteX5" fmla="*/ 1671096 w 2556709"/>
                <a:gd name="connsiteY5" fmla="*/ 194143 h 747375"/>
                <a:gd name="connsiteX6" fmla="*/ 437090 w 2556709"/>
                <a:gd name="connsiteY6" fmla="*/ 747319 h 747375"/>
                <a:gd name="connsiteX7" fmla="*/ 67421 w 2556709"/>
                <a:gd name="connsiteY7" fmla="*/ 599716 h 747375"/>
                <a:gd name="connsiteX8" fmla="*/ 32848 w 2556709"/>
                <a:gd name="connsiteY8" fmla="*/ 398924 h 747375"/>
                <a:gd name="connsiteX0" fmla="*/ 2460966 w 2556709"/>
                <a:gd name="connsiteY0" fmla="*/ 144508 h 554128"/>
                <a:gd name="connsiteX1" fmla="*/ 2556709 w 2556709"/>
                <a:gd name="connsiteY1" fmla="*/ 274824 h 554128"/>
                <a:gd name="connsiteX2" fmla="*/ 2556708 w 2556709"/>
                <a:gd name="connsiteY2" fmla="*/ 274824 h 554128"/>
                <a:gd name="connsiteX3" fmla="*/ 2452988 w 2556709"/>
                <a:gd name="connsiteY3" fmla="*/ 378545 h 554128"/>
                <a:gd name="connsiteX4" fmla="*/ 1671096 w 2556709"/>
                <a:gd name="connsiteY4" fmla="*/ 896 h 554128"/>
                <a:gd name="connsiteX5" fmla="*/ 437090 w 2556709"/>
                <a:gd name="connsiteY5" fmla="*/ 554072 h 554128"/>
                <a:gd name="connsiteX6" fmla="*/ 67421 w 2556709"/>
                <a:gd name="connsiteY6" fmla="*/ 406469 h 554128"/>
                <a:gd name="connsiteX7" fmla="*/ 32848 w 2556709"/>
                <a:gd name="connsiteY7" fmla="*/ 205677 h 554128"/>
                <a:gd name="connsiteX0" fmla="*/ 2556709 w 2556709"/>
                <a:gd name="connsiteY0" fmla="*/ 274824 h 554128"/>
                <a:gd name="connsiteX1" fmla="*/ 2556708 w 2556709"/>
                <a:gd name="connsiteY1" fmla="*/ 274824 h 554128"/>
                <a:gd name="connsiteX2" fmla="*/ 2452988 w 2556709"/>
                <a:gd name="connsiteY2" fmla="*/ 378545 h 554128"/>
                <a:gd name="connsiteX3" fmla="*/ 1671096 w 2556709"/>
                <a:gd name="connsiteY3" fmla="*/ 896 h 554128"/>
                <a:gd name="connsiteX4" fmla="*/ 437090 w 2556709"/>
                <a:gd name="connsiteY4" fmla="*/ 554072 h 554128"/>
                <a:gd name="connsiteX5" fmla="*/ 67421 w 2556709"/>
                <a:gd name="connsiteY5" fmla="*/ 406469 h 554128"/>
                <a:gd name="connsiteX6" fmla="*/ 32848 w 2556709"/>
                <a:gd name="connsiteY6" fmla="*/ 205677 h 554128"/>
                <a:gd name="connsiteX0" fmla="*/ 2556709 w 2556709"/>
                <a:gd name="connsiteY0" fmla="*/ 274824 h 554128"/>
                <a:gd name="connsiteX1" fmla="*/ 2452988 w 2556709"/>
                <a:gd name="connsiteY1" fmla="*/ 378545 h 554128"/>
                <a:gd name="connsiteX2" fmla="*/ 1671096 w 2556709"/>
                <a:gd name="connsiteY2" fmla="*/ 896 h 554128"/>
                <a:gd name="connsiteX3" fmla="*/ 437090 w 2556709"/>
                <a:gd name="connsiteY3" fmla="*/ 554072 h 554128"/>
                <a:gd name="connsiteX4" fmla="*/ 67421 w 2556709"/>
                <a:gd name="connsiteY4" fmla="*/ 406469 h 554128"/>
                <a:gd name="connsiteX5" fmla="*/ 32848 w 2556709"/>
                <a:gd name="connsiteY5" fmla="*/ 205677 h 554128"/>
                <a:gd name="connsiteX0" fmla="*/ 2452988 w 2452988"/>
                <a:gd name="connsiteY0" fmla="*/ 378545 h 554128"/>
                <a:gd name="connsiteX1" fmla="*/ 1671096 w 2452988"/>
                <a:gd name="connsiteY1" fmla="*/ 896 h 554128"/>
                <a:gd name="connsiteX2" fmla="*/ 437090 w 2452988"/>
                <a:gd name="connsiteY2" fmla="*/ 554072 h 554128"/>
                <a:gd name="connsiteX3" fmla="*/ 67421 w 2452988"/>
                <a:gd name="connsiteY3" fmla="*/ 406469 h 554128"/>
                <a:gd name="connsiteX4" fmla="*/ 32848 w 2452988"/>
                <a:gd name="connsiteY4" fmla="*/ 205677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Lst>
              <a:ahLst/>
              <a:cxnLst>
                <a:cxn ang="0">
                  <a:pos x="connsiteX0" y="connsiteY0"/>
                </a:cxn>
                <a:cxn ang="0">
                  <a:pos x="connsiteX1" y="connsiteY1"/>
                </a:cxn>
                <a:cxn ang="0">
                  <a:pos x="connsiteX2" y="connsiteY2"/>
                </a:cxn>
                <a:cxn ang="0">
                  <a:pos x="connsiteX3" y="connsiteY3"/>
                </a:cxn>
              </a:cxnLst>
              <a:rect l="l" t="t" r="r" b="b"/>
              <a:pathLst>
                <a:path w="2385567" h="554128">
                  <a:moveTo>
                    <a:pt x="2385567" y="378545"/>
                  </a:moveTo>
                  <a:cubicBezTo>
                    <a:pt x="2307860" y="303006"/>
                    <a:pt x="2120503" y="27491"/>
                    <a:pt x="1603675" y="896"/>
                  </a:cubicBezTo>
                  <a:cubicBezTo>
                    <a:pt x="1086846" y="-25700"/>
                    <a:pt x="783773" y="548598"/>
                    <a:pt x="369669" y="554072"/>
                  </a:cubicBezTo>
                  <a:cubicBezTo>
                    <a:pt x="167695" y="556741"/>
                    <a:pt x="67374" y="464534"/>
                    <a:pt x="0" y="406469"/>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6" name="Freeform: Shape 548">
              <a:extLst>
                <a:ext uri="{FF2B5EF4-FFF2-40B4-BE49-F238E27FC236}">
                  <a16:creationId xmlns:a16="http://schemas.microsoft.com/office/drawing/2014/main" id="{D5F4550F-647F-4411-A6FF-767B1C182EB5}"/>
                </a:ext>
              </a:extLst>
            </p:cNvPr>
            <p:cNvSpPr/>
            <p:nvPr/>
          </p:nvSpPr>
          <p:spPr bwMode="auto">
            <a:xfrm>
              <a:off x="5997092" y="2132677"/>
              <a:ext cx="1179089" cy="255724"/>
            </a:xfrm>
            <a:custGeom>
              <a:avLst/>
              <a:gdLst>
                <a:gd name="connsiteX0" fmla="*/ 1889356 w 2569019"/>
                <a:gd name="connsiteY0" fmla="*/ 605 h 710807"/>
                <a:gd name="connsiteX1" fmla="*/ 2551572 w 2569019"/>
                <a:gd name="connsiteY1" fmla="*/ 329051 h 710807"/>
                <a:gd name="connsiteX2" fmla="*/ 2445191 w 2569019"/>
                <a:gd name="connsiteY2" fmla="*/ 476655 h 710807"/>
                <a:gd name="connsiteX3" fmla="*/ 1868080 w 2569019"/>
                <a:gd name="connsiteY3" fmla="*/ 198737 h 710807"/>
                <a:gd name="connsiteX4" fmla="*/ 744443 w 2569019"/>
                <a:gd name="connsiteY4" fmla="*/ 710690 h 710807"/>
                <a:gd name="connsiteX5" fmla="*/ 79570 w 2569019"/>
                <a:gd name="connsiteY5" fmla="*/ 470005 h 710807"/>
                <a:gd name="connsiteX6" fmla="*/ 39678 w 2569019"/>
                <a:gd name="connsiteY6" fmla="*/ 253256 h 710807"/>
                <a:gd name="connsiteX7" fmla="*/ 196586 w 2569019"/>
                <a:gd name="connsiteY7" fmla="*/ 307778 h 710807"/>
                <a:gd name="connsiteX8" fmla="*/ 739124 w 2569019"/>
                <a:gd name="connsiteY8" fmla="*/ 521866 h 710807"/>
                <a:gd name="connsiteX9" fmla="*/ 1889356 w 2569019"/>
                <a:gd name="connsiteY9" fmla="*/ 605 h 710807"/>
                <a:gd name="connsiteX0" fmla="*/ 739124 w 2569019"/>
                <a:gd name="connsiteY0" fmla="*/ 521866 h 710807"/>
                <a:gd name="connsiteX1" fmla="*/ 1889356 w 2569019"/>
                <a:gd name="connsiteY1" fmla="*/ 605 h 710807"/>
                <a:gd name="connsiteX2" fmla="*/ 2551572 w 2569019"/>
                <a:gd name="connsiteY2" fmla="*/ 329051 h 710807"/>
                <a:gd name="connsiteX3" fmla="*/ 2445191 w 2569019"/>
                <a:gd name="connsiteY3" fmla="*/ 476655 h 710807"/>
                <a:gd name="connsiteX4" fmla="*/ 1868080 w 2569019"/>
                <a:gd name="connsiteY4" fmla="*/ 198737 h 710807"/>
                <a:gd name="connsiteX5" fmla="*/ 744443 w 2569019"/>
                <a:gd name="connsiteY5" fmla="*/ 710690 h 710807"/>
                <a:gd name="connsiteX6" fmla="*/ 79570 w 2569019"/>
                <a:gd name="connsiteY6" fmla="*/ 470005 h 710807"/>
                <a:gd name="connsiteX7" fmla="*/ 39678 w 2569019"/>
                <a:gd name="connsiteY7" fmla="*/ 253256 h 710807"/>
                <a:gd name="connsiteX8" fmla="*/ 196586 w 2569019"/>
                <a:gd name="connsiteY8" fmla="*/ 307778 h 710807"/>
                <a:gd name="connsiteX9" fmla="*/ 830564 w 2569019"/>
                <a:gd name="connsiteY9" fmla="*/ 613306 h 710807"/>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8" fmla="*/ 830564 w 2569019"/>
                <a:gd name="connsiteY8" fmla="*/ 612701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0" fmla="*/ 1809786 w 2489449"/>
                <a:gd name="connsiteY0" fmla="*/ 0 h 710202"/>
                <a:gd name="connsiteX1" fmla="*/ 2472002 w 2489449"/>
                <a:gd name="connsiteY1" fmla="*/ 328446 h 710202"/>
                <a:gd name="connsiteX2" fmla="*/ 2365621 w 2489449"/>
                <a:gd name="connsiteY2" fmla="*/ 476050 h 710202"/>
                <a:gd name="connsiteX3" fmla="*/ 1788510 w 2489449"/>
                <a:gd name="connsiteY3" fmla="*/ 198132 h 710202"/>
                <a:gd name="connsiteX4" fmla="*/ 664873 w 2489449"/>
                <a:gd name="connsiteY4" fmla="*/ 710085 h 710202"/>
                <a:gd name="connsiteX5" fmla="*/ 0 w 2489449"/>
                <a:gd name="connsiteY5" fmla="*/ 469400 h 710202"/>
                <a:gd name="connsiteX0" fmla="*/ 2472002 w 2489449"/>
                <a:gd name="connsiteY0" fmla="*/ 131313 h 513069"/>
                <a:gd name="connsiteX1" fmla="*/ 2365621 w 2489449"/>
                <a:gd name="connsiteY1" fmla="*/ 278917 h 513069"/>
                <a:gd name="connsiteX2" fmla="*/ 1788510 w 2489449"/>
                <a:gd name="connsiteY2" fmla="*/ 999 h 513069"/>
                <a:gd name="connsiteX3" fmla="*/ 664873 w 2489449"/>
                <a:gd name="connsiteY3" fmla="*/ 512952 h 513069"/>
                <a:gd name="connsiteX4" fmla="*/ 0 w 2489449"/>
                <a:gd name="connsiteY4" fmla="*/ 272267 h 513069"/>
                <a:gd name="connsiteX0" fmla="*/ 2365621 w 2365621"/>
                <a:gd name="connsiteY0" fmla="*/ 278917 h 513069"/>
                <a:gd name="connsiteX1" fmla="*/ 1788510 w 2365621"/>
                <a:gd name="connsiteY1" fmla="*/ 999 h 513069"/>
                <a:gd name="connsiteX2" fmla="*/ 664873 w 2365621"/>
                <a:gd name="connsiteY2" fmla="*/ 512952 h 513069"/>
                <a:gd name="connsiteX3" fmla="*/ 0 w 2365621"/>
                <a:gd name="connsiteY3" fmla="*/ 272267 h 513069"/>
              </a:gdLst>
              <a:ahLst/>
              <a:cxnLst>
                <a:cxn ang="0">
                  <a:pos x="connsiteX0" y="connsiteY0"/>
                </a:cxn>
                <a:cxn ang="0">
                  <a:pos x="connsiteX1" y="connsiteY1"/>
                </a:cxn>
                <a:cxn ang="0">
                  <a:pos x="connsiteX2" y="connsiteY2"/>
                </a:cxn>
                <a:cxn ang="0">
                  <a:pos x="connsiteX3" y="connsiteY3"/>
                </a:cxn>
              </a:cxnLst>
              <a:rect l="l" t="t" r="r" b="b"/>
              <a:pathLst>
                <a:path w="2365621" h="513069">
                  <a:moveTo>
                    <a:pt x="2365621" y="278917"/>
                  </a:moveTo>
                  <a:cubicBezTo>
                    <a:pt x="2311545" y="245230"/>
                    <a:pt x="2154413" y="28480"/>
                    <a:pt x="1788510" y="999"/>
                  </a:cubicBezTo>
                  <a:cubicBezTo>
                    <a:pt x="1422608" y="-26483"/>
                    <a:pt x="1079977" y="522261"/>
                    <a:pt x="664873" y="512952"/>
                  </a:cubicBezTo>
                  <a:cubicBezTo>
                    <a:pt x="249770" y="503643"/>
                    <a:pt x="108153" y="357814"/>
                    <a:pt x="0" y="272267"/>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7" name="Freeform: Shape 549">
              <a:extLst>
                <a:ext uri="{FF2B5EF4-FFF2-40B4-BE49-F238E27FC236}">
                  <a16:creationId xmlns:a16="http://schemas.microsoft.com/office/drawing/2014/main" id="{7A1A5098-EF95-408C-8EBA-E5F4F74B9413}"/>
                </a:ext>
              </a:extLst>
            </p:cNvPr>
            <p:cNvSpPr/>
            <p:nvPr/>
          </p:nvSpPr>
          <p:spPr bwMode="auto">
            <a:xfrm>
              <a:off x="5847960" y="2341285"/>
              <a:ext cx="1221735" cy="268506"/>
            </a:xfrm>
            <a:custGeom>
              <a:avLst/>
              <a:gdLst>
                <a:gd name="connsiteX0" fmla="*/ 2105637 w 2591195"/>
                <a:gd name="connsiteY0" fmla="*/ 14 h 710254"/>
                <a:gd name="connsiteX1" fmla="*/ 2577986 w 2591195"/>
                <a:gd name="connsiteY1" fmla="*/ 200804 h 710254"/>
                <a:gd name="connsiteX2" fmla="*/ 2469851 w 2591195"/>
                <a:gd name="connsiteY2" fmla="*/ 335111 h 710254"/>
                <a:gd name="connsiteX3" fmla="*/ 2093319 w 2591195"/>
                <a:gd name="connsiteY3" fmla="*/ 171551 h 710254"/>
                <a:gd name="connsiteX4" fmla="*/ 923218 w 2591195"/>
                <a:gd name="connsiteY4" fmla="*/ 710099 h 710254"/>
                <a:gd name="connsiteX5" fmla="*/ 18658 w 2591195"/>
                <a:gd name="connsiteY5" fmla="*/ 287238 h 710254"/>
                <a:gd name="connsiteX6" fmla="*/ 124382 w 2591195"/>
                <a:gd name="connsiteY6" fmla="*/ 155594 h 710254"/>
                <a:gd name="connsiteX7" fmla="*/ 933767 w 2591195"/>
                <a:gd name="connsiteY7" fmla="*/ 533243 h 710254"/>
                <a:gd name="connsiteX8" fmla="*/ 2105637 w 2591195"/>
                <a:gd name="connsiteY8" fmla="*/ 14 h 710254"/>
                <a:gd name="connsiteX0" fmla="*/ 2105637 w 2591195"/>
                <a:gd name="connsiteY0" fmla="*/ 0 h 710240"/>
                <a:gd name="connsiteX1" fmla="*/ 2577986 w 2591195"/>
                <a:gd name="connsiteY1" fmla="*/ 200790 h 710240"/>
                <a:gd name="connsiteX2" fmla="*/ 2469851 w 2591195"/>
                <a:gd name="connsiteY2" fmla="*/ 335097 h 710240"/>
                <a:gd name="connsiteX3" fmla="*/ 2093319 w 2591195"/>
                <a:gd name="connsiteY3" fmla="*/ 171537 h 710240"/>
                <a:gd name="connsiteX4" fmla="*/ 923218 w 2591195"/>
                <a:gd name="connsiteY4" fmla="*/ 710085 h 710240"/>
                <a:gd name="connsiteX5" fmla="*/ 18658 w 2591195"/>
                <a:gd name="connsiteY5" fmla="*/ 287224 h 710240"/>
                <a:gd name="connsiteX6" fmla="*/ 124382 w 2591195"/>
                <a:gd name="connsiteY6" fmla="*/ 155580 h 710240"/>
                <a:gd name="connsiteX7" fmla="*/ 933767 w 2591195"/>
                <a:gd name="connsiteY7" fmla="*/ 533229 h 710240"/>
                <a:gd name="connsiteX8" fmla="*/ 2197077 w 2591195"/>
                <a:gd name="connsiteY8" fmla="*/ 91440 h 710240"/>
                <a:gd name="connsiteX0" fmla="*/ 2577986 w 2591195"/>
                <a:gd name="connsiteY0" fmla="*/ 120662 h 630112"/>
                <a:gd name="connsiteX1" fmla="*/ 2469851 w 2591195"/>
                <a:gd name="connsiteY1" fmla="*/ 254969 h 630112"/>
                <a:gd name="connsiteX2" fmla="*/ 2093319 w 2591195"/>
                <a:gd name="connsiteY2" fmla="*/ 91409 h 630112"/>
                <a:gd name="connsiteX3" fmla="*/ 923218 w 2591195"/>
                <a:gd name="connsiteY3" fmla="*/ 629957 h 630112"/>
                <a:gd name="connsiteX4" fmla="*/ 18658 w 2591195"/>
                <a:gd name="connsiteY4" fmla="*/ 207096 h 630112"/>
                <a:gd name="connsiteX5" fmla="*/ 124382 w 2591195"/>
                <a:gd name="connsiteY5" fmla="*/ 75452 h 630112"/>
                <a:gd name="connsiteX6" fmla="*/ 933767 w 2591195"/>
                <a:gd name="connsiteY6" fmla="*/ 453101 h 630112"/>
                <a:gd name="connsiteX7" fmla="*/ 2197077 w 2591195"/>
                <a:gd name="connsiteY7" fmla="*/ 11312 h 630112"/>
                <a:gd name="connsiteX0" fmla="*/ 2577986 w 2591195"/>
                <a:gd name="connsiteY0" fmla="*/ 57181 h 566631"/>
                <a:gd name="connsiteX1" fmla="*/ 2469851 w 2591195"/>
                <a:gd name="connsiteY1" fmla="*/ 191488 h 566631"/>
                <a:gd name="connsiteX2" fmla="*/ 2093319 w 2591195"/>
                <a:gd name="connsiteY2" fmla="*/ 27928 h 566631"/>
                <a:gd name="connsiteX3" fmla="*/ 923218 w 2591195"/>
                <a:gd name="connsiteY3" fmla="*/ 566476 h 566631"/>
                <a:gd name="connsiteX4" fmla="*/ 18658 w 2591195"/>
                <a:gd name="connsiteY4" fmla="*/ 143615 h 566631"/>
                <a:gd name="connsiteX5" fmla="*/ 124382 w 2591195"/>
                <a:gd name="connsiteY5" fmla="*/ 11971 h 566631"/>
                <a:gd name="connsiteX6" fmla="*/ 933767 w 2591195"/>
                <a:gd name="connsiteY6"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5" fmla="*/ 933767 w 2469851"/>
                <a:gd name="connsiteY5"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Lst>
              <a:ahLst/>
              <a:cxnLst>
                <a:cxn ang="0">
                  <a:pos x="connsiteX0" y="connsiteY0"/>
                </a:cxn>
                <a:cxn ang="0">
                  <a:pos x="connsiteX1" y="connsiteY1"/>
                </a:cxn>
                <a:cxn ang="0">
                  <a:pos x="connsiteX2" y="connsiteY2"/>
                </a:cxn>
                <a:cxn ang="0">
                  <a:pos x="connsiteX3" y="connsiteY3"/>
                </a:cxn>
              </a:cxnLst>
              <a:rect l="l" t="t" r="r" b="b"/>
              <a:pathLst>
                <a:path w="2451193" h="538706">
                  <a:moveTo>
                    <a:pt x="2451193" y="163563"/>
                  </a:moveTo>
                  <a:cubicBezTo>
                    <a:pt x="2399723" y="108864"/>
                    <a:pt x="2266176" y="1179"/>
                    <a:pt x="2074661" y="3"/>
                  </a:cubicBezTo>
                  <a:cubicBezTo>
                    <a:pt x="1858110" y="-1327"/>
                    <a:pt x="1517548" y="549316"/>
                    <a:pt x="904560" y="538551"/>
                  </a:cubicBezTo>
                  <a:cubicBezTo>
                    <a:pt x="333518" y="528522"/>
                    <a:pt x="63992" y="196140"/>
                    <a:pt x="0" y="115690"/>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8" name="Freeform: Shape 550">
              <a:extLst>
                <a:ext uri="{FF2B5EF4-FFF2-40B4-BE49-F238E27FC236}">
                  <a16:creationId xmlns:a16="http://schemas.microsoft.com/office/drawing/2014/main" id="{02B4E695-0290-4C5B-B741-C822EC91AF83}"/>
                </a:ext>
              </a:extLst>
            </p:cNvPr>
            <p:cNvSpPr/>
            <p:nvPr/>
          </p:nvSpPr>
          <p:spPr bwMode="auto">
            <a:xfrm rot="20344352">
              <a:off x="6952360" y="1989237"/>
              <a:ext cx="543560" cy="561390"/>
            </a:xfrm>
            <a:custGeom>
              <a:avLst/>
              <a:gdLst>
                <a:gd name="connsiteX0" fmla="*/ 316821 w 818881"/>
                <a:gd name="connsiteY0" fmla="*/ 0 h 1028280"/>
                <a:gd name="connsiteX1" fmla="*/ 818881 w 818881"/>
                <a:gd name="connsiteY1" fmla="*/ 514140 h 1028280"/>
                <a:gd name="connsiteX2" fmla="*/ 316821 w 818881"/>
                <a:gd name="connsiteY2" fmla="*/ 1028280 h 1028280"/>
                <a:gd name="connsiteX3" fmla="*/ 36115 w 818881"/>
                <a:gd name="connsiteY3" fmla="*/ 940473 h 1028280"/>
                <a:gd name="connsiteX4" fmla="*/ 0 w 818881"/>
                <a:gd name="connsiteY4" fmla="*/ 909958 h 1028280"/>
                <a:gd name="connsiteX5" fmla="*/ 11722 w 818881"/>
                <a:gd name="connsiteY5" fmla="*/ 902925 h 1028280"/>
                <a:gd name="connsiteX6" fmla="*/ 180481 w 818881"/>
                <a:gd name="connsiteY6" fmla="*/ 776326 h 1028280"/>
                <a:gd name="connsiteX7" fmla="*/ 637153 w 818881"/>
                <a:gd name="connsiteY7" fmla="*/ 777235 h 1028280"/>
                <a:gd name="connsiteX8" fmla="*/ 635692 w 818881"/>
                <a:gd name="connsiteY8" fmla="*/ 309698 h 1028280"/>
                <a:gd name="connsiteX9" fmla="*/ 129811 w 818881"/>
                <a:gd name="connsiteY9" fmla="*/ 74193 h 1028280"/>
                <a:gd name="connsiteX10" fmla="*/ 42482 w 818881"/>
                <a:gd name="connsiteY10" fmla="*/ 84268 h 1028280"/>
                <a:gd name="connsiteX11" fmla="*/ 121397 w 818881"/>
                <a:gd name="connsiteY11" fmla="*/ 40404 h 1028280"/>
                <a:gd name="connsiteX12" fmla="*/ 316821 w 818881"/>
                <a:gd name="connsiteY12" fmla="*/ 0 h 1028280"/>
                <a:gd name="connsiteX0" fmla="*/ 818881 w 910321"/>
                <a:gd name="connsiteY0" fmla="*/ 514140 h 1028280"/>
                <a:gd name="connsiteX1" fmla="*/ 316821 w 910321"/>
                <a:gd name="connsiteY1" fmla="*/ 1028280 h 1028280"/>
                <a:gd name="connsiteX2" fmla="*/ 36115 w 910321"/>
                <a:gd name="connsiteY2" fmla="*/ 940473 h 1028280"/>
                <a:gd name="connsiteX3" fmla="*/ 0 w 910321"/>
                <a:gd name="connsiteY3" fmla="*/ 909958 h 1028280"/>
                <a:gd name="connsiteX4" fmla="*/ 11722 w 910321"/>
                <a:gd name="connsiteY4" fmla="*/ 902925 h 1028280"/>
                <a:gd name="connsiteX5" fmla="*/ 180481 w 910321"/>
                <a:gd name="connsiteY5" fmla="*/ 776326 h 1028280"/>
                <a:gd name="connsiteX6" fmla="*/ 637153 w 910321"/>
                <a:gd name="connsiteY6" fmla="*/ 777235 h 1028280"/>
                <a:gd name="connsiteX7" fmla="*/ 635692 w 910321"/>
                <a:gd name="connsiteY7" fmla="*/ 309698 h 1028280"/>
                <a:gd name="connsiteX8" fmla="*/ 129811 w 910321"/>
                <a:gd name="connsiteY8" fmla="*/ 74193 h 1028280"/>
                <a:gd name="connsiteX9" fmla="*/ 42482 w 910321"/>
                <a:gd name="connsiteY9" fmla="*/ 84268 h 1028280"/>
                <a:gd name="connsiteX10" fmla="*/ 121397 w 910321"/>
                <a:gd name="connsiteY10" fmla="*/ 40404 h 1028280"/>
                <a:gd name="connsiteX11" fmla="*/ 316821 w 910321"/>
                <a:gd name="connsiteY11" fmla="*/ 0 h 1028280"/>
                <a:gd name="connsiteX12" fmla="*/ 910321 w 910321"/>
                <a:gd name="connsiteY12" fmla="*/ 605580 h 1028280"/>
                <a:gd name="connsiteX0" fmla="*/ 818881 w 818881"/>
                <a:gd name="connsiteY0" fmla="*/ 514140 h 1028280"/>
                <a:gd name="connsiteX1" fmla="*/ 316821 w 818881"/>
                <a:gd name="connsiteY1" fmla="*/ 1028280 h 1028280"/>
                <a:gd name="connsiteX2" fmla="*/ 36115 w 818881"/>
                <a:gd name="connsiteY2" fmla="*/ 940473 h 1028280"/>
                <a:gd name="connsiteX3" fmla="*/ 0 w 818881"/>
                <a:gd name="connsiteY3" fmla="*/ 909958 h 1028280"/>
                <a:gd name="connsiteX4" fmla="*/ 11722 w 818881"/>
                <a:gd name="connsiteY4" fmla="*/ 902925 h 1028280"/>
                <a:gd name="connsiteX5" fmla="*/ 180481 w 818881"/>
                <a:gd name="connsiteY5" fmla="*/ 776326 h 1028280"/>
                <a:gd name="connsiteX6" fmla="*/ 637153 w 818881"/>
                <a:gd name="connsiteY6" fmla="*/ 777235 h 1028280"/>
                <a:gd name="connsiteX7" fmla="*/ 635692 w 818881"/>
                <a:gd name="connsiteY7" fmla="*/ 309698 h 1028280"/>
                <a:gd name="connsiteX8" fmla="*/ 129811 w 818881"/>
                <a:gd name="connsiteY8" fmla="*/ 74193 h 1028280"/>
                <a:gd name="connsiteX9" fmla="*/ 42482 w 818881"/>
                <a:gd name="connsiteY9" fmla="*/ 84268 h 1028280"/>
                <a:gd name="connsiteX10" fmla="*/ 121397 w 818881"/>
                <a:gd name="connsiteY10" fmla="*/ 40404 h 1028280"/>
                <a:gd name="connsiteX11" fmla="*/ 316821 w 818881"/>
                <a:gd name="connsiteY11" fmla="*/ 0 h 1028280"/>
                <a:gd name="connsiteX0" fmla="*/ 316821 w 711840"/>
                <a:gd name="connsiteY0" fmla="*/ 1028280 h 1028280"/>
                <a:gd name="connsiteX1" fmla="*/ 36115 w 711840"/>
                <a:gd name="connsiteY1" fmla="*/ 940473 h 1028280"/>
                <a:gd name="connsiteX2" fmla="*/ 0 w 711840"/>
                <a:gd name="connsiteY2" fmla="*/ 909958 h 1028280"/>
                <a:gd name="connsiteX3" fmla="*/ 11722 w 711840"/>
                <a:gd name="connsiteY3" fmla="*/ 902925 h 1028280"/>
                <a:gd name="connsiteX4" fmla="*/ 180481 w 711840"/>
                <a:gd name="connsiteY4" fmla="*/ 776326 h 1028280"/>
                <a:gd name="connsiteX5" fmla="*/ 637153 w 711840"/>
                <a:gd name="connsiteY5" fmla="*/ 777235 h 1028280"/>
                <a:gd name="connsiteX6" fmla="*/ 635692 w 711840"/>
                <a:gd name="connsiteY6" fmla="*/ 309698 h 1028280"/>
                <a:gd name="connsiteX7" fmla="*/ 129811 w 711840"/>
                <a:gd name="connsiteY7" fmla="*/ 74193 h 1028280"/>
                <a:gd name="connsiteX8" fmla="*/ 42482 w 711840"/>
                <a:gd name="connsiteY8" fmla="*/ 84268 h 1028280"/>
                <a:gd name="connsiteX9" fmla="*/ 121397 w 711840"/>
                <a:gd name="connsiteY9" fmla="*/ 40404 h 1028280"/>
                <a:gd name="connsiteX10" fmla="*/ 316821 w 711840"/>
                <a:gd name="connsiteY10" fmla="*/ 0 h 1028280"/>
                <a:gd name="connsiteX0" fmla="*/ 36115 w 711840"/>
                <a:gd name="connsiteY0" fmla="*/ 940473 h 940473"/>
                <a:gd name="connsiteX1" fmla="*/ 0 w 711840"/>
                <a:gd name="connsiteY1" fmla="*/ 909958 h 940473"/>
                <a:gd name="connsiteX2" fmla="*/ 11722 w 711840"/>
                <a:gd name="connsiteY2" fmla="*/ 902925 h 940473"/>
                <a:gd name="connsiteX3" fmla="*/ 180481 w 711840"/>
                <a:gd name="connsiteY3" fmla="*/ 776326 h 940473"/>
                <a:gd name="connsiteX4" fmla="*/ 637153 w 711840"/>
                <a:gd name="connsiteY4" fmla="*/ 777235 h 940473"/>
                <a:gd name="connsiteX5" fmla="*/ 635692 w 711840"/>
                <a:gd name="connsiteY5" fmla="*/ 309698 h 940473"/>
                <a:gd name="connsiteX6" fmla="*/ 129811 w 711840"/>
                <a:gd name="connsiteY6" fmla="*/ 74193 h 940473"/>
                <a:gd name="connsiteX7" fmla="*/ 42482 w 711840"/>
                <a:gd name="connsiteY7" fmla="*/ 84268 h 940473"/>
                <a:gd name="connsiteX8" fmla="*/ 121397 w 711840"/>
                <a:gd name="connsiteY8" fmla="*/ 40404 h 940473"/>
                <a:gd name="connsiteX9" fmla="*/ 316821 w 711840"/>
                <a:gd name="connsiteY9" fmla="*/ 0 h 940473"/>
                <a:gd name="connsiteX0" fmla="*/ 0 w 711840"/>
                <a:gd name="connsiteY0" fmla="*/ 909958 h 909958"/>
                <a:gd name="connsiteX1" fmla="*/ 11722 w 711840"/>
                <a:gd name="connsiteY1" fmla="*/ 902925 h 909958"/>
                <a:gd name="connsiteX2" fmla="*/ 180481 w 711840"/>
                <a:gd name="connsiteY2" fmla="*/ 776326 h 909958"/>
                <a:gd name="connsiteX3" fmla="*/ 637153 w 711840"/>
                <a:gd name="connsiteY3" fmla="*/ 777235 h 909958"/>
                <a:gd name="connsiteX4" fmla="*/ 635692 w 711840"/>
                <a:gd name="connsiteY4" fmla="*/ 309698 h 909958"/>
                <a:gd name="connsiteX5" fmla="*/ 129811 w 711840"/>
                <a:gd name="connsiteY5" fmla="*/ 74193 h 909958"/>
                <a:gd name="connsiteX6" fmla="*/ 42482 w 711840"/>
                <a:gd name="connsiteY6" fmla="*/ 84268 h 909958"/>
                <a:gd name="connsiteX7" fmla="*/ 121397 w 711840"/>
                <a:gd name="connsiteY7" fmla="*/ 40404 h 909958"/>
                <a:gd name="connsiteX8" fmla="*/ 316821 w 711840"/>
                <a:gd name="connsiteY8" fmla="*/ 0 h 909958"/>
                <a:gd name="connsiteX0" fmla="*/ 0 w 711840"/>
                <a:gd name="connsiteY0" fmla="*/ 909958 h 909958"/>
                <a:gd name="connsiteX1" fmla="*/ 180481 w 711840"/>
                <a:gd name="connsiteY1" fmla="*/ 776326 h 909958"/>
                <a:gd name="connsiteX2" fmla="*/ 637153 w 711840"/>
                <a:gd name="connsiteY2" fmla="*/ 777235 h 909958"/>
                <a:gd name="connsiteX3" fmla="*/ 635692 w 711840"/>
                <a:gd name="connsiteY3" fmla="*/ 309698 h 909958"/>
                <a:gd name="connsiteX4" fmla="*/ 129811 w 711840"/>
                <a:gd name="connsiteY4" fmla="*/ 74193 h 909958"/>
                <a:gd name="connsiteX5" fmla="*/ 42482 w 711840"/>
                <a:gd name="connsiteY5" fmla="*/ 84268 h 909958"/>
                <a:gd name="connsiteX6" fmla="*/ 121397 w 711840"/>
                <a:gd name="connsiteY6" fmla="*/ 40404 h 909958"/>
                <a:gd name="connsiteX7" fmla="*/ 316821 w 711840"/>
                <a:gd name="connsiteY7" fmla="*/ 0 h 909958"/>
                <a:gd name="connsiteX0" fmla="*/ 137999 w 669358"/>
                <a:gd name="connsiteY0" fmla="*/ 776326 h 861580"/>
                <a:gd name="connsiteX1" fmla="*/ 594671 w 669358"/>
                <a:gd name="connsiteY1" fmla="*/ 777235 h 861580"/>
                <a:gd name="connsiteX2" fmla="*/ 593210 w 669358"/>
                <a:gd name="connsiteY2" fmla="*/ 309698 h 861580"/>
                <a:gd name="connsiteX3" fmla="*/ 87329 w 669358"/>
                <a:gd name="connsiteY3" fmla="*/ 74193 h 861580"/>
                <a:gd name="connsiteX4" fmla="*/ 0 w 669358"/>
                <a:gd name="connsiteY4" fmla="*/ 84268 h 861580"/>
                <a:gd name="connsiteX5" fmla="*/ 78915 w 669358"/>
                <a:gd name="connsiteY5" fmla="*/ 40404 h 861580"/>
                <a:gd name="connsiteX6" fmla="*/ 274339 w 669358"/>
                <a:gd name="connsiteY6" fmla="*/ 0 h 861580"/>
                <a:gd name="connsiteX0" fmla="*/ 137999 w 659777"/>
                <a:gd name="connsiteY0" fmla="*/ 776326 h 861580"/>
                <a:gd name="connsiteX1" fmla="*/ 594671 w 659777"/>
                <a:gd name="connsiteY1" fmla="*/ 777235 h 861580"/>
                <a:gd name="connsiteX2" fmla="*/ 593210 w 659777"/>
                <a:gd name="connsiteY2" fmla="*/ 309698 h 861580"/>
                <a:gd name="connsiteX3" fmla="*/ 0 w 659777"/>
                <a:gd name="connsiteY3" fmla="*/ 84268 h 861580"/>
                <a:gd name="connsiteX4" fmla="*/ 78915 w 659777"/>
                <a:gd name="connsiteY4" fmla="*/ 40404 h 861580"/>
                <a:gd name="connsiteX5" fmla="*/ 274339 w 659777"/>
                <a:gd name="connsiteY5" fmla="*/ 0 h 861580"/>
                <a:gd name="connsiteX0" fmla="*/ 59084 w 575740"/>
                <a:gd name="connsiteY0" fmla="*/ 776326 h 861580"/>
                <a:gd name="connsiteX1" fmla="*/ 515756 w 575740"/>
                <a:gd name="connsiteY1" fmla="*/ 777235 h 861580"/>
                <a:gd name="connsiteX2" fmla="*/ 514295 w 575740"/>
                <a:gd name="connsiteY2" fmla="*/ 309698 h 861580"/>
                <a:gd name="connsiteX3" fmla="*/ 0 w 575740"/>
                <a:gd name="connsiteY3" fmla="*/ 40404 h 861580"/>
                <a:gd name="connsiteX4" fmla="*/ 195424 w 575740"/>
                <a:gd name="connsiteY4" fmla="*/ 0 h 861580"/>
                <a:gd name="connsiteX0" fmla="*/ 59084 w 575740"/>
                <a:gd name="connsiteY0" fmla="*/ 735922 h 821176"/>
                <a:gd name="connsiteX1" fmla="*/ 515756 w 575740"/>
                <a:gd name="connsiteY1" fmla="*/ 736831 h 821176"/>
                <a:gd name="connsiteX2" fmla="*/ 514295 w 575740"/>
                <a:gd name="connsiteY2" fmla="*/ 269294 h 821176"/>
                <a:gd name="connsiteX3" fmla="*/ 0 w 575740"/>
                <a:gd name="connsiteY3" fmla="*/ 0 h 821176"/>
                <a:gd name="connsiteX0" fmla="*/ 0 w 516656"/>
                <a:gd name="connsiteY0" fmla="*/ 466628 h 551882"/>
                <a:gd name="connsiteX1" fmla="*/ 456672 w 516656"/>
                <a:gd name="connsiteY1" fmla="*/ 467537 h 551882"/>
                <a:gd name="connsiteX2" fmla="*/ 455211 w 516656"/>
                <a:gd name="connsiteY2" fmla="*/ 0 h 551882"/>
                <a:gd name="connsiteX0" fmla="*/ 0 w 539102"/>
                <a:gd name="connsiteY0" fmla="*/ 466628 h 581962"/>
                <a:gd name="connsiteX1" fmla="*/ 456672 w 539102"/>
                <a:gd name="connsiteY1" fmla="*/ 467537 h 581962"/>
                <a:gd name="connsiteX2" fmla="*/ 455211 w 539102"/>
                <a:gd name="connsiteY2" fmla="*/ 0 h 581962"/>
                <a:gd name="connsiteX0" fmla="*/ 0 w 525429"/>
                <a:gd name="connsiteY0" fmla="*/ 466628 h 561391"/>
                <a:gd name="connsiteX1" fmla="*/ 456672 w 525429"/>
                <a:gd name="connsiteY1" fmla="*/ 467537 h 561391"/>
                <a:gd name="connsiteX2" fmla="*/ 455211 w 525429"/>
                <a:gd name="connsiteY2" fmla="*/ 0 h 561391"/>
                <a:gd name="connsiteX0" fmla="*/ 0 w 543560"/>
                <a:gd name="connsiteY0" fmla="*/ 466628 h 561391"/>
                <a:gd name="connsiteX1" fmla="*/ 456672 w 543560"/>
                <a:gd name="connsiteY1" fmla="*/ 467537 h 561391"/>
                <a:gd name="connsiteX2" fmla="*/ 455211 w 543560"/>
                <a:gd name="connsiteY2" fmla="*/ 0 h 561391"/>
              </a:gdLst>
              <a:ahLst/>
              <a:cxnLst>
                <a:cxn ang="0">
                  <a:pos x="connsiteX0" y="connsiteY0"/>
                </a:cxn>
                <a:cxn ang="0">
                  <a:pos x="connsiteX1" y="connsiteY1"/>
                </a:cxn>
                <a:cxn ang="0">
                  <a:pos x="connsiteX2" y="connsiteY2"/>
                </a:cxn>
              </a:cxnLst>
              <a:rect l="l" t="t" r="r" b="b"/>
              <a:pathLst>
                <a:path w="543560" h="561391">
                  <a:moveTo>
                    <a:pt x="0" y="466628"/>
                  </a:moveTo>
                  <a:cubicBezTo>
                    <a:pt x="133778" y="610509"/>
                    <a:pt x="357672" y="573884"/>
                    <a:pt x="456672" y="467537"/>
                  </a:cubicBezTo>
                  <a:cubicBezTo>
                    <a:pt x="555672" y="361190"/>
                    <a:pt x="588795" y="117362"/>
                    <a:pt x="455211"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Freeform: Shape 585">
              <a:extLst>
                <a:ext uri="{FF2B5EF4-FFF2-40B4-BE49-F238E27FC236}">
                  <a16:creationId xmlns:a16="http://schemas.microsoft.com/office/drawing/2014/main" id="{B601786F-86E2-4847-818B-AA9D6CB0EBDE}"/>
                </a:ext>
              </a:extLst>
            </p:cNvPr>
            <p:cNvSpPr/>
            <p:nvPr/>
          </p:nvSpPr>
          <p:spPr bwMode="auto">
            <a:xfrm>
              <a:off x="6509745" y="1377463"/>
              <a:ext cx="1522745" cy="1702776"/>
            </a:xfrm>
            <a:custGeom>
              <a:avLst/>
              <a:gdLst>
                <a:gd name="connsiteX0" fmla="*/ 573302 w 1522745"/>
                <a:gd name="connsiteY0" fmla="*/ 0 h 1702776"/>
                <a:gd name="connsiteX1" fmla="*/ 769416 w 1522745"/>
                <a:gd name="connsiteY1" fmla="*/ 0 h 1702776"/>
                <a:gd name="connsiteX2" fmla="*/ 854345 w 1522745"/>
                <a:gd name="connsiteY2" fmla="*/ 233134 h 1702776"/>
                <a:gd name="connsiteX3" fmla="*/ 854905 w 1522745"/>
                <a:gd name="connsiteY3" fmla="*/ 233270 h 1702776"/>
                <a:gd name="connsiteX4" fmla="*/ 971159 w 1522745"/>
                <a:gd name="connsiteY4" fmla="*/ 280476 h 1702776"/>
                <a:gd name="connsiteX5" fmla="*/ 978793 w 1522745"/>
                <a:gd name="connsiteY5" fmla="*/ 284987 h 1702776"/>
                <a:gd name="connsiteX6" fmla="*/ 1204043 w 1522745"/>
                <a:gd name="connsiteY6" fmla="*/ 180029 h 1702776"/>
                <a:gd name="connsiteX7" fmla="*/ 1342717 w 1522745"/>
                <a:gd name="connsiteY7" fmla="*/ 318703 h 1702776"/>
                <a:gd name="connsiteX8" fmla="*/ 1237759 w 1522745"/>
                <a:gd name="connsiteY8" fmla="*/ 543953 h 1702776"/>
                <a:gd name="connsiteX9" fmla="*/ 1242271 w 1522745"/>
                <a:gd name="connsiteY9" fmla="*/ 551588 h 1702776"/>
                <a:gd name="connsiteX10" fmla="*/ 1289476 w 1522745"/>
                <a:gd name="connsiteY10" fmla="*/ 667842 h 1702776"/>
                <a:gd name="connsiteX11" fmla="*/ 1289612 w 1522745"/>
                <a:gd name="connsiteY11" fmla="*/ 668403 h 1702776"/>
                <a:gd name="connsiteX12" fmla="*/ 1522745 w 1522745"/>
                <a:gd name="connsiteY12" fmla="*/ 753331 h 1702776"/>
                <a:gd name="connsiteX13" fmla="*/ 1522745 w 1522745"/>
                <a:gd name="connsiteY13" fmla="*/ 949446 h 1702776"/>
                <a:gd name="connsiteX14" fmla="*/ 1289612 w 1522745"/>
                <a:gd name="connsiteY14" fmla="*/ 1034374 h 1702776"/>
                <a:gd name="connsiteX15" fmla="*/ 1289476 w 1522745"/>
                <a:gd name="connsiteY15" fmla="*/ 1034935 h 1702776"/>
                <a:gd name="connsiteX16" fmla="*/ 1242271 w 1522745"/>
                <a:gd name="connsiteY16" fmla="*/ 1151189 h 1702776"/>
                <a:gd name="connsiteX17" fmla="*/ 1237759 w 1522745"/>
                <a:gd name="connsiteY17" fmla="*/ 1158823 h 1702776"/>
                <a:gd name="connsiteX18" fmla="*/ 1342718 w 1522745"/>
                <a:gd name="connsiteY18" fmla="*/ 1384073 h 1702776"/>
                <a:gd name="connsiteX19" fmla="*/ 1204043 w 1522745"/>
                <a:gd name="connsiteY19" fmla="*/ 1522747 h 1702776"/>
                <a:gd name="connsiteX20" fmla="*/ 978794 w 1522745"/>
                <a:gd name="connsiteY20" fmla="*/ 1417789 h 1702776"/>
                <a:gd name="connsiteX21" fmla="*/ 971159 w 1522745"/>
                <a:gd name="connsiteY21" fmla="*/ 1422302 h 1702776"/>
                <a:gd name="connsiteX22" fmla="*/ 854905 w 1522745"/>
                <a:gd name="connsiteY22" fmla="*/ 1469507 h 1702776"/>
                <a:gd name="connsiteX23" fmla="*/ 854345 w 1522745"/>
                <a:gd name="connsiteY23" fmla="*/ 1469643 h 1702776"/>
                <a:gd name="connsiteX24" fmla="*/ 769417 w 1522745"/>
                <a:gd name="connsiteY24" fmla="*/ 1702776 h 1702776"/>
                <a:gd name="connsiteX25" fmla="*/ 573302 w 1522745"/>
                <a:gd name="connsiteY25" fmla="*/ 1702776 h 1702776"/>
                <a:gd name="connsiteX26" fmla="*/ 488374 w 1522745"/>
                <a:gd name="connsiteY26" fmla="*/ 1469644 h 1702776"/>
                <a:gd name="connsiteX27" fmla="*/ 487812 w 1522745"/>
                <a:gd name="connsiteY27" fmla="*/ 1469507 h 1702776"/>
                <a:gd name="connsiteX28" fmla="*/ 371559 w 1522745"/>
                <a:gd name="connsiteY28" fmla="*/ 1422302 h 1702776"/>
                <a:gd name="connsiteX29" fmla="*/ 363924 w 1522745"/>
                <a:gd name="connsiteY29" fmla="*/ 1417790 h 1702776"/>
                <a:gd name="connsiteX30" fmla="*/ 138675 w 1522745"/>
                <a:gd name="connsiteY30" fmla="*/ 1522748 h 1702776"/>
                <a:gd name="connsiteX31" fmla="*/ 0 w 1522745"/>
                <a:gd name="connsiteY31" fmla="*/ 1384074 h 1702776"/>
                <a:gd name="connsiteX32" fmla="*/ 33012 w 1522745"/>
                <a:gd name="connsiteY32" fmla="*/ 1313227 h 1702776"/>
                <a:gd name="connsiteX33" fmla="*/ 161971 w 1522745"/>
                <a:gd name="connsiteY33" fmla="*/ 1272129 h 1702776"/>
                <a:gd name="connsiteX34" fmla="*/ 262130 w 1522745"/>
                <a:gd name="connsiteY34" fmla="*/ 1212036 h 1702776"/>
                <a:gd name="connsiteX35" fmla="*/ 298245 w 1522745"/>
                <a:gd name="connsiteY35" fmla="*/ 1242551 h 1702776"/>
                <a:gd name="connsiteX36" fmla="*/ 578951 w 1522745"/>
                <a:gd name="connsiteY36" fmla="*/ 1330358 h 1702776"/>
                <a:gd name="connsiteX37" fmla="*/ 1081011 w 1522745"/>
                <a:gd name="connsiteY37" fmla="*/ 816218 h 1702776"/>
                <a:gd name="connsiteX38" fmla="*/ 578951 w 1522745"/>
                <a:gd name="connsiteY38" fmla="*/ 302078 h 1702776"/>
                <a:gd name="connsiteX39" fmla="*/ 383527 w 1522745"/>
                <a:gd name="connsiteY39" fmla="*/ 342482 h 1702776"/>
                <a:gd name="connsiteX40" fmla="*/ 304612 w 1522745"/>
                <a:gd name="connsiteY40" fmla="*/ 386346 h 1702776"/>
                <a:gd name="connsiteX41" fmla="*/ 287484 w 1522745"/>
                <a:gd name="connsiteY41" fmla="*/ 388322 h 1702776"/>
                <a:gd name="connsiteX42" fmla="*/ 66250 w 1522745"/>
                <a:gd name="connsiteY42" fmla="*/ 460880 h 1702776"/>
                <a:gd name="connsiteX43" fmla="*/ 0 w 1522745"/>
                <a:gd name="connsiteY43" fmla="*/ 318702 h 1702776"/>
                <a:gd name="connsiteX44" fmla="*/ 138675 w 1522745"/>
                <a:gd name="connsiteY44" fmla="*/ 180028 h 1702776"/>
                <a:gd name="connsiteX45" fmla="*/ 363924 w 1522745"/>
                <a:gd name="connsiteY45" fmla="*/ 284987 h 1702776"/>
                <a:gd name="connsiteX46" fmla="*/ 371559 w 1522745"/>
                <a:gd name="connsiteY46" fmla="*/ 280476 h 1702776"/>
                <a:gd name="connsiteX47" fmla="*/ 487812 w 1522745"/>
                <a:gd name="connsiteY47" fmla="*/ 233271 h 1702776"/>
                <a:gd name="connsiteX48" fmla="*/ 488374 w 1522745"/>
                <a:gd name="connsiteY48" fmla="*/ 233134 h 1702776"/>
                <a:gd name="connsiteX49" fmla="*/ 573302 w 1522745"/>
                <a:gd name="connsiteY49" fmla="*/ 0 h 1702776"/>
                <a:gd name="connsiteX0" fmla="*/ 1081011 w 1522745"/>
                <a:gd name="connsiteY0" fmla="*/ 816218 h 1702776"/>
                <a:gd name="connsiteX1" fmla="*/ 578951 w 1522745"/>
                <a:gd name="connsiteY1" fmla="*/ 302078 h 1702776"/>
                <a:gd name="connsiteX2" fmla="*/ 383527 w 1522745"/>
                <a:gd name="connsiteY2" fmla="*/ 342482 h 1702776"/>
                <a:gd name="connsiteX3" fmla="*/ 304612 w 1522745"/>
                <a:gd name="connsiteY3" fmla="*/ 386346 h 1702776"/>
                <a:gd name="connsiteX4" fmla="*/ 287484 w 1522745"/>
                <a:gd name="connsiteY4" fmla="*/ 388322 h 1702776"/>
                <a:gd name="connsiteX5" fmla="*/ 66250 w 1522745"/>
                <a:gd name="connsiteY5" fmla="*/ 460880 h 1702776"/>
                <a:gd name="connsiteX6" fmla="*/ 0 w 1522745"/>
                <a:gd name="connsiteY6" fmla="*/ 318702 h 1702776"/>
                <a:gd name="connsiteX7" fmla="*/ 138675 w 1522745"/>
                <a:gd name="connsiteY7" fmla="*/ 180028 h 1702776"/>
                <a:gd name="connsiteX8" fmla="*/ 363924 w 1522745"/>
                <a:gd name="connsiteY8" fmla="*/ 284987 h 1702776"/>
                <a:gd name="connsiteX9" fmla="*/ 371559 w 1522745"/>
                <a:gd name="connsiteY9" fmla="*/ 280476 h 1702776"/>
                <a:gd name="connsiteX10" fmla="*/ 487812 w 1522745"/>
                <a:gd name="connsiteY10" fmla="*/ 233271 h 1702776"/>
                <a:gd name="connsiteX11" fmla="*/ 488374 w 1522745"/>
                <a:gd name="connsiteY11" fmla="*/ 233134 h 1702776"/>
                <a:gd name="connsiteX12" fmla="*/ 573302 w 1522745"/>
                <a:gd name="connsiteY12" fmla="*/ 0 h 1702776"/>
                <a:gd name="connsiteX13" fmla="*/ 769416 w 1522745"/>
                <a:gd name="connsiteY13" fmla="*/ 0 h 1702776"/>
                <a:gd name="connsiteX14" fmla="*/ 854345 w 1522745"/>
                <a:gd name="connsiteY14" fmla="*/ 233134 h 1702776"/>
                <a:gd name="connsiteX15" fmla="*/ 854905 w 1522745"/>
                <a:gd name="connsiteY15" fmla="*/ 233270 h 1702776"/>
                <a:gd name="connsiteX16" fmla="*/ 971159 w 1522745"/>
                <a:gd name="connsiteY16" fmla="*/ 280476 h 1702776"/>
                <a:gd name="connsiteX17" fmla="*/ 978793 w 1522745"/>
                <a:gd name="connsiteY17" fmla="*/ 284987 h 1702776"/>
                <a:gd name="connsiteX18" fmla="*/ 1204043 w 1522745"/>
                <a:gd name="connsiteY18" fmla="*/ 180029 h 1702776"/>
                <a:gd name="connsiteX19" fmla="*/ 1342717 w 1522745"/>
                <a:gd name="connsiteY19" fmla="*/ 318703 h 1702776"/>
                <a:gd name="connsiteX20" fmla="*/ 1237759 w 1522745"/>
                <a:gd name="connsiteY20" fmla="*/ 543953 h 1702776"/>
                <a:gd name="connsiteX21" fmla="*/ 1242271 w 1522745"/>
                <a:gd name="connsiteY21" fmla="*/ 551588 h 1702776"/>
                <a:gd name="connsiteX22" fmla="*/ 1289476 w 1522745"/>
                <a:gd name="connsiteY22" fmla="*/ 667842 h 1702776"/>
                <a:gd name="connsiteX23" fmla="*/ 1289612 w 1522745"/>
                <a:gd name="connsiteY23" fmla="*/ 668403 h 1702776"/>
                <a:gd name="connsiteX24" fmla="*/ 1522745 w 1522745"/>
                <a:gd name="connsiteY24" fmla="*/ 753331 h 1702776"/>
                <a:gd name="connsiteX25" fmla="*/ 1522745 w 1522745"/>
                <a:gd name="connsiteY25" fmla="*/ 949446 h 1702776"/>
                <a:gd name="connsiteX26" fmla="*/ 1289612 w 1522745"/>
                <a:gd name="connsiteY26" fmla="*/ 1034374 h 1702776"/>
                <a:gd name="connsiteX27" fmla="*/ 1289476 w 1522745"/>
                <a:gd name="connsiteY27" fmla="*/ 1034935 h 1702776"/>
                <a:gd name="connsiteX28" fmla="*/ 1242271 w 1522745"/>
                <a:gd name="connsiteY28" fmla="*/ 1151189 h 1702776"/>
                <a:gd name="connsiteX29" fmla="*/ 1237759 w 1522745"/>
                <a:gd name="connsiteY29" fmla="*/ 1158823 h 1702776"/>
                <a:gd name="connsiteX30" fmla="*/ 1342718 w 1522745"/>
                <a:gd name="connsiteY30" fmla="*/ 1384073 h 1702776"/>
                <a:gd name="connsiteX31" fmla="*/ 1204043 w 1522745"/>
                <a:gd name="connsiteY31" fmla="*/ 1522747 h 1702776"/>
                <a:gd name="connsiteX32" fmla="*/ 978794 w 1522745"/>
                <a:gd name="connsiteY32" fmla="*/ 1417789 h 1702776"/>
                <a:gd name="connsiteX33" fmla="*/ 971159 w 1522745"/>
                <a:gd name="connsiteY33" fmla="*/ 1422302 h 1702776"/>
                <a:gd name="connsiteX34" fmla="*/ 854905 w 1522745"/>
                <a:gd name="connsiteY34" fmla="*/ 1469507 h 1702776"/>
                <a:gd name="connsiteX35" fmla="*/ 854345 w 1522745"/>
                <a:gd name="connsiteY35" fmla="*/ 1469643 h 1702776"/>
                <a:gd name="connsiteX36" fmla="*/ 769417 w 1522745"/>
                <a:gd name="connsiteY36" fmla="*/ 1702776 h 1702776"/>
                <a:gd name="connsiteX37" fmla="*/ 573302 w 1522745"/>
                <a:gd name="connsiteY37" fmla="*/ 1702776 h 1702776"/>
                <a:gd name="connsiteX38" fmla="*/ 488374 w 1522745"/>
                <a:gd name="connsiteY38" fmla="*/ 1469644 h 1702776"/>
                <a:gd name="connsiteX39" fmla="*/ 487812 w 1522745"/>
                <a:gd name="connsiteY39" fmla="*/ 1469507 h 1702776"/>
                <a:gd name="connsiteX40" fmla="*/ 371559 w 1522745"/>
                <a:gd name="connsiteY40" fmla="*/ 1422302 h 1702776"/>
                <a:gd name="connsiteX41" fmla="*/ 363924 w 1522745"/>
                <a:gd name="connsiteY41" fmla="*/ 1417790 h 1702776"/>
                <a:gd name="connsiteX42" fmla="*/ 138675 w 1522745"/>
                <a:gd name="connsiteY42" fmla="*/ 1522748 h 1702776"/>
                <a:gd name="connsiteX43" fmla="*/ 0 w 1522745"/>
                <a:gd name="connsiteY43" fmla="*/ 1384074 h 1702776"/>
                <a:gd name="connsiteX44" fmla="*/ 33012 w 1522745"/>
                <a:gd name="connsiteY44" fmla="*/ 1313227 h 1702776"/>
                <a:gd name="connsiteX45" fmla="*/ 161971 w 1522745"/>
                <a:gd name="connsiteY45" fmla="*/ 1272129 h 1702776"/>
                <a:gd name="connsiteX46" fmla="*/ 262130 w 1522745"/>
                <a:gd name="connsiteY46" fmla="*/ 1212036 h 1702776"/>
                <a:gd name="connsiteX47" fmla="*/ 298245 w 1522745"/>
                <a:gd name="connsiteY47" fmla="*/ 1242551 h 1702776"/>
                <a:gd name="connsiteX48" fmla="*/ 578951 w 1522745"/>
                <a:gd name="connsiteY48" fmla="*/ 1330358 h 1702776"/>
                <a:gd name="connsiteX49" fmla="*/ 1172451 w 1522745"/>
                <a:gd name="connsiteY49"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48" fmla="*/ 1172451 w 1522745"/>
                <a:gd name="connsiteY48"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0" fmla="*/ 383527 w 1522745"/>
                <a:gd name="connsiteY0" fmla="*/ 342482 h 1702776"/>
                <a:gd name="connsiteX1" fmla="*/ 304612 w 1522745"/>
                <a:gd name="connsiteY1" fmla="*/ 386346 h 1702776"/>
                <a:gd name="connsiteX2" fmla="*/ 287484 w 1522745"/>
                <a:gd name="connsiteY2" fmla="*/ 388322 h 1702776"/>
                <a:gd name="connsiteX3" fmla="*/ 66250 w 1522745"/>
                <a:gd name="connsiteY3" fmla="*/ 460880 h 1702776"/>
                <a:gd name="connsiteX4" fmla="*/ 0 w 1522745"/>
                <a:gd name="connsiteY4" fmla="*/ 318702 h 1702776"/>
                <a:gd name="connsiteX5" fmla="*/ 138675 w 1522745"/>
                <a:gd name="connsiteY5" fmla="*/ 180028 h 1702776"/>
                <a:gd name="connsiteX6" fmla="*/ 363924 w 1522745"/>
                <a:gd name="connsiteY6" fmla="*/ 284987 h 1702776"/>
                <a:gd name="connsiteX7" fmla="*/ 371559 w 1522745"/>
                <a:gd name="connsiteY7" fmla="*/ 280476 h 1702776"/>
                <a:gd name="connsiteX8" fmla="*/ 487812 w 1522745"/>
                <a:gd name="connsiteY8" fmla="*/ 233271 h 1702776"/>
                <a:gd name="connsiteX9" fmla="*/ 488374 w 1522745"/>
                <a:gd name="connsiteY9" fmla="*/ 233134 h 1702776"/>
                <a:gd name="connsiteX10" fmla="*/ 573302 w 1522745"/>
                <a:gd name="connsiteY10" fmla="*/ 0 h 1702776"/>
                <a:gd name="connsiteX11" fmla="*/ 769416 w 1522745"/>
                <a:gd name="connsiteY11" fmla="*/ 0 h 1702776"/>
                <a:gd name="connsiteX12" fmla="*/ 854345 w 1522745"/>
                <a:gd name="connsiteY12" fmla="*/ 233134 h 1702776"/>
                <a:gd name="connsiteX13" fmla="*/ 854905 w 1522745"/>
                <a:gd name="connsiteY13" fmla="*/ 233270 h 1702776"/>
                <a:gd name="connsiteX14" fmla="*/ 971159 w 1522745"/>
                <a:gd name="connsiteY14" fmla="*/ 280476 h 1702776"/>
                <a:gd name="connsiteX15" fmla="*/ 978793 w 1522745"/>
                <a:gd name="connsiteY15" fmla="*/ 284987 h 1702776"/>
                <a:gd name="connsiteX16" fmla="*/ 1204043 w 1522745"/>
                <a:gd name="connsiteY16" fmla="*/ 180029 h 1702776"/>
                <a:gd name="connsiteX17" fmla="*/ 1342717 w 1522745"/>
                <a:gd name="connsiteY17" fmla="*/ 318703 h 1702776"/>
                <a:gd name="connsiteX18" fmla="*/ 1237759 w 1522745"/>
                <a:gd name="connsiteY18" fmla="*/ 543953 h 1702776"/>
                <a:gd name="connsiteX19" fmla="*/ 1242271 w 1522745"/>
                <a:gd name="connsiteY19" fmla="*/ 551588 h 1702776"/>
                <a:gd name="connsiteX20" fmla="*/ 1289476 w 1522745"/>
                <a:gd name="connsiteY20" fmla="*/ 667842 h 1702776"/>
                <a:gd name="connsiteX21" fmla="*/ 1289612 w 1522745"/>
                <a:gd name="connsiteY21" fmla="*/ 668403 h 1702776"/>
                <a:gd name="connsiteX22" fmla="*/ 1522745 w 1522745"/>
                <a:gd name="connsiteY22" fmla="*/ 753331 h 1702776"/>
                <a:gd name="connsiteX23" fmla="*/ 1522745 w 1522745"/>
                <a:gd name="connsiteY23" fmla="*/ 949446 h 1702776"/>
                <a:gd name="connsiteX24" fmla="*/ 1289612 w 1522745"/>
                <a:gd name="connsiteY24" fmla="*/ 1034374 h 1702776"/>
                <a:gd name="connsiteX25" fmla="*/ 1289476 w 1522745"/>
                <a:gd name="connsiteY25" fmla="*/ 1034935 h 1702776"/>
                <a:gd name="connsiteX26" fmla="*/ 1242271 w 1522745"/>
                <a:gd name="connsiteY26" fmla="*/ 1151189 h 1702776"/>
                <a:gd name="connsiteX27" fmla="*/ 1237759 w 1522745"/>
                <a:gd name="connsiteY27" fmla="*/ 1158823 h 1702776"/>
                <a:gd name="connsiteX28" fmla="*/ 1342718 w 1522745"/>
                <a:gd name="connsiteY28" fmla="*/ 1384073 h 1702776"/>
                <a:gd name="connsiteX29" fmla="*/ 1204043 w 1522745"/>
                <a:gd name="connsiteY29" fmla="*/ 1522747 h 1702776"/>
                <a:gd name="connsiteX30" fmla="*/ 978794 w 1522745"/>
                <a:gd name="connsiteY30" fmla="*/ 1417789 h 1702776"/>
                <a:gd name="connsiteX31" fmla="*/ 971159 w 1522745"/>
                <a:gd name="connsiteY31" fmla="*/ 1422302 h 1702776"/>
                <a:gd name="connsiteX32" fmla="*/ 854905 w 1522745"/>
                <a:gd name="connsiteY32" fmla="*/ 1469507 h 1702776"/>
                <a:gd name="connsiteX33" fmla="*/ 854345 w 1522745"/>
                <a:gd name="connsiteY33" fmla="*/ 1469643 h 1702776"/>
                <a:gd name="connsiteX34" fmla="*/ 769417 w 1522745"/>
                <a:gd name="connsiteY34" fmla="*/ 1702776 h 1702776"/>
                <a:gd name="connsiteX35" fmla="*/ 573302 w 1522745"/>
                <a:gd name="connsiteY35" fmla="*/ 1702776 h 1702776"/>
                <a:gd name="connsiteX36" fmla="*/ 488374 w 1522745"/>
                <a:gd name="connsiteY36" fmla="*/ 1469644 h 1702776"/>
                <a:gd name="connsiteX37" fmla="*/ 487812 w 1522745"/>
                <a:gd name="connsiteY37" fmla="*/ 1469507 h 1702776"/>
                <a:gd name="connsiteX38" fmla="*/ 371559 w 1522745"/>
                <a:gd name="connsiteY38" fmla="*/ 1422302 h 1702776"/>
                <a:gd name="connsiteX39" fmla="*/ 363924 w 1522745"/>
                <a:gd name="connsiteY39" fmla="*/ 1417790 h 1702776"/>
                <a:gd name="connsiteX40" fmla="*/ 138675 w 1522745"/>
                <a:gd name="connsiteY40" fmla="*/ 1522748 h 1702776"/>
                <a:gd name="connsiteX41" fmla="*/ 0 w 1522745"/>
                <a:gd name="connsiteY41" fmla="*/ 1384074 h 1702776"/>
                <a:gd name="connsiteX42" fmla="*/ 33012 w 1522745"/>
                <a:gd name="connsiteY42" fmla="*/ 1313227 h 1702776"/>
                <a:gd name="connsiteX0" fmla="*/ 304612 w 1522745"/>
                <a:gd name="connsiteY0" fmla="*/ 386346 h 1702776"/>
                <a:gd name="connsiteX1" fmla="*/ 287484 w 1522745"/>
                <a:gd name="connsiteY1" fmla="*/ 388322 h 1702776"/>
                <a:gd name="connsiteX2" fmla="*/ 66250 w 1522745"/>
                <a:gd name="connsiteY2" fmla="*/ 460880 h 1702776"/>
                <a:gd name="connsiteX3" fmla="*/ 0 w 1522745"/>
                <a:gd name="connsiteY3" fmla="*/ 318702 h 1702776"/>
                <a:gd name="connsiteX4" fmla="*/ 138675 w 1522745"/>
                <a:gd name="connsiteY4" fmla="*/ 180028 h 1702776"/>
                <a:gd name="connsiteX5" fmla="*/ 363924 w 1522745"/>
                <a:gd name="connsiteY5" fmla="*/ 284987 h 1702776"/>
                <a:gd name="connsiteX6" fmla="*/ 371559 w 1522745"/>
                <a:gd name="connsiteY6" fmla="*/ 280476 h 1702776"/>
                <a:gd name="connsiteX7" fmla="*/ 487812 w 1522745"/>
                <a:gd name="connsiteY7" fmla="*/ 233271 h 1702776"/>
                <a:gd name="connsiteX8" fmla="*/ 488374 w 1522745"/>
                <a:gd name="connsiteY8" fmla="*/ 233134 h 1702776"/>
                <a:gd name="connsiteX9" fmla="*/ 573302 w 1522745"/>
                <a:gd name="connsiteY9" fmla="*/ 0 h 1702776"/>
                <a:gd name="connsiteX10" fmla="*/ 769416 w 1522745"/>
                <a:gd name="connsiteY10" fmla="*/ 0 h 1702776"/>
                <a:gd name="connsiteX11" fmla="*/ 854345 w 1522745"/>
                <a:gd name="connsiteY11" fmla="*/ 233134 h 1702776"/>
                <a:gd name="connsiteX12" fmla="*/ 854905 w 1522745"/>
                <a:gd name="connsiteY12" fmla="*/ 233270 h 1702776"/>
                <a:gd name="connsiteX13" fmla="*/ 971159 w 1522745"/>
                <a:gd name="connsiteY13" fmla="*/ 280476 h 1702776"/>
                <a:gd name="connsiteX14" fmla="*/ 978793 w 1522745"/>
                <a:gd name="connsiteY14" fmla="*/ 284987 h 1702776"/>
                <a:gd name="connsiteX15" fmla="*/ 1204043 w 1522745"/>
                <a:gd name="connsiteY15" fmla="*/ 180029 h 1702776"/>
                <a:gd name="connsiteX16" fmla="*/ 1342717 w 1522745"/>
                <a:gd name="connsiteY16" fmla="*/ 318703 h 1702776"/>
                <a:gd name="connsiteX17" fmla="*/ 1237759 w 1522745"/>
                <a:gd name="connsiteY17" fmla="*/ 543953 h 1702776"/>
                <a:gd name="connsiteX18" fmla="*/ 1242271 w 1522745"/>
                <a:gd name="connsiteY18" fmla="*/ 551588 h 1702776"/>
                <a:gd name="connsiteX19" fmla="*/ 1289476 w 1522745"/>
                <a:gd name="connsiteY19" fmla="*/ 667842 h 1702776"/>
                <a:gd name="connsiteX20" fmla="*/ 1289612 w 1522745"/>
                <a:gd name="connsiteY20" fmla="*/ 668403 h 1702776"/>
                <a:gd name="connsiteX21" fmla="*/ 1522745 w 1522745"/>
                <a:gd name="connsiteY21" fmla="*/ 753331 h 1702776"/>
                <a:gd name="connsiteX22" fmla="*/ 1522745 w 1522745"/>
                <a:gd name="connsiteY22" fmla="*/ 949446 h 1702776"/>
                <a:gd name="connsiteX23" fmla="*/ 1289612 w 1522745"/>
                <a:gd name="connsiteY23" fmla="*/ 1034374 h 1702776"/>
                <a:gd name="connsiteX24" fmla="*/ 1289476 w 1522745"/>
                <a:gd name="connsiteY24" fmla="*/ 1034935 h 1702776"/>
                <a:gd name="connsiteX25" fmla="*/ 1242271 w 1522745"/>
                <a:gd name="connsiteY25" fmla="*/ 1151189 h 1702776"/>
                <a:gd name="connsiteX26" fmla="*/ 1237759 w 1522745"/>
                <a:gd name="connsiteY26" fmla="*/ 1158823 h 1702776"/>
                <a:gd name="connsiteX27" fmla="*/ 1342718 w 1522745"/>
                <a:gd name="connsiteY27" fmla="*/ 1384073 h 1702776"/>
                <a:gd name="connsiteX28" fmla="*/ 1204043 w 1522745"/>
                <a:gd name="connsiteY28" fmla="*/ 1522747 h 1702776"/>
                <a:gd name="connsiteX29" fmla="*/ 978794 w 1522745"/>
                <a:gd name="connsiteY29" fmla="*/ 1417789 h 1702776"/>
                <a:gd name="connsiteX30" fmla="*/ 971159 w 1522745"/>
                <a:gd name="connsiteY30" fmla="*/ 1422302 h 1702776"/>
                <a:gd name="connsiteX31" fmla="*/ 854905 w 1522745"/>
                <a:gd name="connsiteY31" fmla="*/ 1469507 h 1702776"/>
                <a:gd name="connsiteX32" fmla="*/ 854345 w 1522745"/>
                <a:gd name="connsiteY32" fmla="*/ 1469643 h 1702776"/>
                <a:gd name="connsiteX33" fmla="*/ 769417 w 1522745"/>
                <a:gd name="connsiteY33" fmla="*/ 1702776 h 1702776"/>
                <a:gd name="connsiteX34" fmla="*/ 573302 w 1522745"/>
                <a:gd name="connsiteY34" fmla="*/ 1702776 h 1702776"/>
                <a:gd name="connsiteX35" fmla="*/ 488374 w 1522745"/>
                <a:gd name="connsiteY35" fmla="*/ 1469644 h 1702776"/>
                <a:gd name="connsiteX36" fmla="*/ 487812 w 1522745"/>
                <a:gd name="connsiteY36" fmla="*/ 1469507 h 1702776"/>
                <a:gd name="connsiteX37" fmla="*/ 371559 w 1522745"/>
                <a:gd name="connsiteY37" fmla="*/ 1422302 h 1702776"/>
                <a:gd name="connsiteX38" fmla="*/ 363924 w 1522745"/>
                <a:gd name="connsiteY38" fmla="*/ 1417790 h 1702776"/>
                <a:gd name="connsiteX39" fmla="*/ 138675 w 1522745"/>
                <a:gd name="connsiteY39" fmla="*/ 1522748 h 1702776"/>
                <a:gd name="connsiteX40" fmla="*/ 0 w 1522745"/>
                <a:gd name="connsiteY40" fmla="*/ 1384074 h 1702776"/>
                <a:gd name="connsiteX41" fmla="*/ 33012 w 1522745"/>
                <a:gd name="connsiteY41" fmla="*/ 1313227 h 1702776"/>
                <a:gd name="connsiteX0" fmla="*/ 287484 w 1522745"/>
                <a:gd name="connsiteY0" fmla="*/ 388322 h 1702776"/>
                <a:gd name="connsiteX1" fmla="*/ 66250 w 1522745"/>
                <a:gd name="connsiteY1" fmla="*/ 460880 h 1702776"/>
                <a:gd name="connsiteX2" fmla="*/ 0 w 1522745"/>
                <a:gd name="connsiteY2" fmla="*/ 318702 h 1702776"/>
                <a:gd name="connsiteX3" fmla="*/ 138675 w 1522745"/>
                <a:gd name="connsiteY3" fmla="*/ 180028 h 1702776"/>
                <a:gd name="connsiteX4" fmla="*/ 363924 w 1522745"/>
                <a:gd name="connsiteY4" fmla="*/ 284987 h 1702776"/>
                <a:gd name="connsiteX5" fmla="*/ 371559 w 1522745"/>
                <a:gd name="connsiteY5" fmla="*/ 280476 h 1702776"/>
                <a:gd name="connsiteX6" fmla="*/ 487812 w 1522745"/>
                <a:gd name="connsiteY6" fmla="*/ 233271 h 1702776"/>
                <a:gd name="connsiteX7" fmla="*/ 488374 w 1522745"/>
                <a:gd name="connsiteY7" fmla="*/ 233134 h 1702776"/>
                <a:gd name="connsiteX8" fmla="*/ 573302 w 1522745"/>
                <a:gd name="connsiteY8" fmla="*/ 0 h 1702776"/>
                <a:gd name="connsiteX9" fmla="*/ 769416 w 1522745"/>
                <a:gd name="connsiteY9" fmla="*/ 0 h 1702776"/>
                <a:gd name="connsiteX10" fmla="*/ 854345 w 1522745"/>
                <a:gd name="connsiteY10" fmla="*/ 233134 h 1702776"/>
                <a:gd name="connsiteX11" fmla="*/ 854905 w 1522745"/>
                <a:gd name="connsiteY11" fmla="*/ 233270 h 1702776"/>
                <a:gd name="connsiteX12" fmla="*/ 971159 w 1522745"/>
                <a:gd name="connsiteY12" fmla="*/ 280476 h 1702776"/>
                <a:gd name="connsiteX13" fmla="*/ 978793 w 1522745"/>
                <a:gd name="connsiteY13" fmla="*/ 284987 h 1702776"/>
                <a:gd name="connsiteX14" fmla="*/ 1204043 w 1522745"/>
                <a:gd name="connsiteY14" fmla="*/ 180029 h 1702776"/>
                <a:gd name="connsiteX15" fmla="*/ 1342717 w 1522745"/>
                <a:gd name="connsiteY15" fmla="*/ 318703 h 1702776"/>
                <a:gd name="connsiteX16" fmla="*/ 1237759 w 1522745"/>
                <a:gd name="connsiteY16" fmla="*/ 543953 h 1702776"/>
                <a:gd name="connsiteX17" fmla="*/ 1242271 w 1522745"/>
                <a:gd name="connsiteY17" fmla="*/ 551588 h 1702776"/>
                <a:gd name="connsiteX18" fmla="*/ 1289476 w 1522745"/>
                <a:gd name="connsiteY18" fmla="*/ 667842 h 1702776"/>
                <a:gd name="connsiteX19" fmla="*/ 1289612 w 1522745"/>
                <a:gd name="connsiteY19" fmla="*/ 668403 h 1702776"/>
                <a:gd name="connsiteX20" fmla="*/ 1522745 w 1522745"/>
                <a:gd name="connsiteY20" fmla="*/ 753331 h 1702776"/>
                <a:gd name="connsiteX21" fmla="*/ 1522745 w 1522745"/>
                <a:gd name="connsiteY21" fmla="*/ 949446 h 1702776"/>
                <a:gd name="connsiteX22" fmla="*/ 1289612 w 1522745"/>
                <a:gd name="connsiteY22" fmla="*/ 1034374 h 1702776"/>
                <a:gd name="connsiteX23" fmla="*/ 1289476 w 1522745"/>
                <a:gd name="connsiteY23" fmla="*/ 1034935 h 1702776"/>
                <a:gd name="connsiteX24" fmla="*/ 1242271 w 1522745"/>
                <a:gd name="connsiteY24" fmla="*/ 1151189 h 1702776"/>
                <a:gd name="connsiteX25" fmla="*/ 1237759 w 1522745"/>
                <a:gd name="connsiteY25" fmla="*/ 1158823 h 1702776"/>
                <a:gd name="connsiteX26" fmla="*/ 1342718 w 1522745"/>
                <a:gd name="connsiteY26" fmla="*/ 1384073 h 1702776"/>
                <a:gd name="connsiteX27" fmla="*/ 1204043 w 1522745"/>
                <a:gd name="connsiteY27" fmla="*/ 1522747 h 1702776"/>
                <a:gd name="connsiteX28" fmla="*/ 978794 w 1522745"/>
                <a:gd name="connsiteY28" fmla="*/ 1417789 h 1702776"/>
                <a:gd name="connsiteX29" fmla="*/ 971159 w 1522745"/>
                <a:gd name="connsiteY29" fmla="*/ 1422302 h 1702776"/>
                <a:gd name="connsiteX30" fmla="*/ 854905 w 1522745"/>
                <a:gd name="connsiteY30" fmla="*/ 1469507 h 1702776"/>
                <a:gd name="connsiteX31" fmla="*/ 854345 w 1522745"/>
                <a:gd name="connsiteY31" fmla="*/ 1469643 h 1702776"/>
                <a:gd name="connsiteX32" fmla="*/ 769417 w 1522745"/>
                <a:gd name="connsiteY32" fmla="*/ 1702776 h 1702776"/>
                <a:gd name="connsiteX33" fmla="*/ 573302 w 1522745"/>
                <a:gd name="connsiteY33" fmla="*/ 1702776 h 1702776"/>
                <a:gd name="connsiteX34" fmla="*/ 488374 w 1522745"/>
                <a:gd name="connsiteY34" fmla="*/ 1469644 h 1702776"/>
                <a:gd name="connsiteX35" fmla="*/ 487812 w 1522745"/>
                <a:gd name="connsiteY35" fmla="*/ 1469507 h 1702776"/>
                <a:gd name="connsiteX36" fmla="*/ 371559 w 1522745"/>
                <a:gd name="connsiteY36" fmla="*/ 1422302 h 1702776"/>
                <a:gd name="connsiteX37" fmla="*/ 363924 w 1522745"/>
                <a:gd name="connsiteY37" fmla="*/ 1417790 h 1702776"/>
                <a:gd name="connsiteX38" fmla="*/ 138675 w 1522745"/>
                <a:gd name="connsiteY38" fmla="*/ 1522748 h 1702776"/>
                <a:gd name="connsiteX39" fmla="*/ 0 w 1522745"/>
                <a:gd name="connsiteY39" fmla="*/ 1384074 h 1702776"/>
                <a:gd name="connsiteX40" fmla="*/ 33012 w 1522745"/>
                <a:gd name="connsiteY40" fmla="*/ 1313227 h 1702776"/>
                <a:gd name="connsiteX0" fmla="*/ 66250 w 1522745"/>
                <a:gd name="connsiteY0" fmla="*/ 460880 h 1702776"/>
                <a:gd name="connsiteX1" fmla="*/ 0 w 1522745"/>
                <a:gd name="connsiteY1" fmla="*/ 318702 h 1702776"/>
                <a:gd name="connsiteX2" fmla="*/ 138675 w 1522745"/>
                <a:gd name="connsiteY2" fmla="*/ 180028 h 1702776"/>
                <a:gd name="connsiteX3" fmla="*/ 363924 w 1522745"/>
                <a:gd name="connsiteY3" fmla="*/ 284987 h 1702776"/>
                <a:gd name="connsiteX4" fmla="*/ 371559 w 1522745"/>
                <a:gd name="connsiteY4" fmla="*/ 280476 h 1702776"/>
                <a:gd name="connsiteX5" fmla="*/ 487812 w 1522745"/>
                <a:gd name="connsiteY5" fmla="*/ 233271 h 1702776"/>
                <a:gd name="connsiteX6" fmla="*/ 488374 w 1522745"/>
                <a:gd name="connsiteY6" fmla="*/ 233134 h 1702776"/>
                <a:gd name="connsiteX7" fmla="*/ 573302 w 1522745"/>
                <a:gd name="connsiteY7" fmla="*/ 0 h 1702776"/>
                <a:gd name="connsiteX8" fmla="*/ 769416 w 1522745"/>
                <a:gd name="connsiteY8" fmla="*/ 0 h 1702776"/>
                <a:gd name="connsiteX9" fmla="*/ 854345 w 1522745"/>
                <a:gd name="connsiteY9" fmla="*/ 233134 h 1702776"/>
                <a:gd name="connsiteX10" fmla="*/ 854905 w 1522745"/>
                <a:gd name="connsiteY10" fmla="*/ 233270 h 1702776"/>
                <a:gd name="connsiteX11" fmla="*/ 971159 w 1522745"/>
                <a:gd name="connsiteY11" fmla="*/ 280476 h 1702776"/>
                <a:gd name="connsiteX12" fmla="*/ 978793 w 1522745"/>
                <a:gd name="connsiteY12" fmla="*/ 284987 h 1702776"/>
                <a:gd name="connsiteX13" fmla="*/ 1204043 w 1522745"/>
                <a:gd name="connsiteY13" fmla="*/ 180029 h 1702776"/>
                <a:gd name="connsiteX14" fmla="*/ 1342717 w 1522745"/>
                <a:gd name="connsiteY14" fmla="*/ 318703 h 1702776"/>
                <a:gd name="connsiteX15" fmla="*/ 1237759 w 1522745"/>
                <a:gd name="connsiteY15" fmla="*/ 543953 h 1702776"/>
                <a:gd name="connsiteX16" fmla="*/ 1242271 w 1522745"/>
                <a:gd name="connsiteY16" fmla="*/ 551588 h 1702776"/>
                <a:gd name="connsiteX17" fmla="*/ 1289476 w 1522745"/>
                <a:gd name="connsiteY17" fmla="*/ 667842 h 1702776"/>
                <a:gd name="connsiteX18" fmla="*/ 1289612 w 1522745"/>
                <a:gd name="connsiteY18" fmla="*/ 668403 h 1702776"/>
                <a:gd name="connsiteX19" fmla="*/ 1522745 w 1522745"/>
                <a:gd name="connsiteY19" fmla="*/ 753331 h 1702776"/>
                <a:gd name="connsiteX20" fmla="*/ 1522745 w 1522745"/>
                <a:gd name="connsiteY20" fmla="*/ 949446 h 1702776"/>
                <a:gd name="connsiteX21" fmla="*/ 1289612 w 1522745"/>
                <a:gd name="connsiteY21" fmla="*/ 1034374 h 1702776"/>
                <a:gd name="connsiteX22" fmla="*/ 1289476 w 1522745"/>
                <a:gd name="connsiteY22" fmla="*/ 1034935 h 1702776"/>
                <a:gd name="connsiteX23" fmla="*/ 1242271 w 1522745"/>
                <a:gd name="connsiteY23" fmla="*/ 1151189 h 1702776"/>
                <a:gd name="connsiteX24" fmla="*/ 1237759 w 1522745"/>
                <a:gd name="connsiteY24" fmla="*/ 1158823 h 1702776"/>
                <a:gd name="connsiteX25" fmla="*/ 1342718 w 1522745"/>
                <a:gd name="connsiteY25" fmla="*/ 1384073 h 1702776"/>
                <a:gd name="connsiteX26" fmla="*/ 1204043 w 1522745"/>
                <a:gd name="connsiteY26" fmla="*/ 1522747 h 1702776"/>
                <a:gd name="connsiteX27" fmla="*/ 978794 w 1522745"/>
                <a:gd name="connsiteY27" fmla="*/ 1417789 h 1702776"/>
                <a:gd name="connsiteX28" fmla="*/ 971159 w 1522745"/>
                <a:gd name="connsiteY28" fmla="*/ 1422302 h 1702776"/>
                <a:gd name="connsiteX29" fmla="*/ 854905 w 1522745"/>
                <a:gd name="connsiteY29" fmla="*/ 1469507 h 1702776"/>
                <a:gd name="connsiteX30" fmla="*/ 854345 w 1522745"/>
                <a:gd name="connsiteY30" fmla="*/ 1469643 h 1702776"/>
                <a:gd name="connsiteX31" fmla="*/ 769417 w 1522745"/>
                <a:gd name="connsiteY31" fmla="*/ 1702776 h 1702776"/>
                <a:gd name="connsiteX32" fmla="*/ 573302 w 1522745"/>
                <a:gd name="connsiteY32" fmla="*/ 1702776 h 1702776"/>
                <a:gd name="connsiteX33" fmla="*/ 488374 w 1522745"/>
                <a:gd name="connsiteY33" fmla="*/ 1469644 h 1702776"/>
                <a:gd name="connsiteX34" fmla="*/ 487812 w 1522745"/>
                <a:gd name="connsiteY34" fmla="*/ 1469507 h 1702776"/>
                <a:gd name="connsiteX35" fmla="*/ 371559 w 1522745"/>
                <a:gd name="connsiteY35" fmla="*/ 1422302 h 1702776"/>
                <a:gd name="connsiteX36" fmla="*/ 363924 w 1522745"/>
                <a:gd name="connsiteY36" fmla="*/ 1417790 h 1702776"/>
                <a:gd name="connsiteX37" fmla="*/ 138675 w 1522745"/>
                <a:gd name="connsiteY37" fmla="*/ 1522748 h 1702776"/>
                <a:gd name="connsiteX38" fmla="*/ 0 w 1522745"/>
                <a:gd name="connsiteY38" fmla="*/ 1384074 h 1702776"/>
                <a:gd name="connsiteX39" fmla="*/ 33012 w 1522745"/>
                <a:gd name="connsiteY39" fmla="*/ 1313227 h 170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2745" h="1702776">
                  <a:moveTo>
                    <a:pt x="66250" y="460880"/>
                  </a:moveTo>
                  <a:lnTo>
                    <a:pt x="0" y="318702"/>
                  </a:lnTo>
                  <a:lnTo>
                    <a:pt x="138675" y="180028"/>
                  </a:lnTo>
                  <a:lnTo>
                    <a:pt x="363924" y="284987"/>
                  </a:lnTo>
                  <a:lnTo>
                    <a:pt x="371559" y="280476"/>
                  </a:lnTo>
                  <a:cubicBezTo>
                    <a:pt x="408986" y="260807"/>
                    <a:pt x="447941" y="245072"/>
                    <a:pt x="487812" y="233271"/>
                  </a:cubicBezTo>
                  <a:lnTo>
                    <a:pt x="488374" y="233134"/>
                  </a:lnTo>
                  <a:lnTo>
                    <a:pt x="573302" y="0"/>
                  </a:lnTo>
                  <a:lnTo>
                    <a:pt x="769416" y="0"/>
                  </a:lnTo>
                  <a:lnTo>
                    <a:pt x="854345" y="233134"/>
                  </a:lnTo>
                  <a:lnTo>
                    <a:pt x="854905" y="233270"/>
                  </a:lnTo>
                  <a:cubicBezTo>
                    <a:pt x="894776" y="245072"/>
                    <a:pt x="933731" y="260807"/>
                    <a:pt x="971159" y="280476"/>
                  </a:cubicBezTo>
                  <a:lnTo>
                    <a:pt x="978793" y="284987"/>
                  </a:lnTo>
                  <a:lnTo>
                    <a:pt x="1204043" y="180029"/>
                  </a:lnTo>
                  <a:lnTo>
                    <a:pt x="1342717" y="318703"/>
                  </a:lnTo>
                  <a:lnTo>
                    <a:pt x="1237759" y="543953"/>
                  </a:lnTo>
                  <a:lnTo>
                    <a:pt x="1242271" y="551588"/>
                  </a:lnTo>
                  <a:cubicBezTo>
                    <a:pt x="1261940" y="589015"/>
                    <a:pt x="1277674" y="627971"/>
                    <a:pt x="1289476" y="667842"/>
                  </a:cubicBezTo>
                  <a:cubicBezTo>
                    <a:pt x="1289521" y="668029"/>
                    <a:pt x="1289567" y="668216"/>
                    <a:pt x="1289612" y="668403"/>
                  </a:cubicBezTo>
                  <a:lnTo>
                    <a:pt x="1522745" y="753331"/>
                  </a:lnTo>
                  <a:lnTo>
                    <a:pt x="1522745" y="949446"/>
                  </a:lnTo>
                  <a:lnTo>
                    <a:pt x="1289612" y="1034374"/>
                  </a:lnTo>
                  <a:cubicBezTo>
                    <a:pt x="1289567" y="1034561"/>
                    <a:pt x="1289521" y="1034748"/>
                    <a:pt x="1289476" y="1034935"/>
                  </a:cubicBezTo>
                  <a:cubicBezTo>
                    <a:pt x="1277674" y="1074807"/>
                    <a:pt x="1261940" y="1113762"/>
                    <a:pt x="1242271" y="1151189"/>
                  </a:cubicBezTo>
                  <a:lnTo>
                    <a:pt x="1237759" y="1158823"/>
                  </a:lnTo>
                  <a:lnTo>
                    <a:pt x="1342718" y="1384073"/>
                  </a:lnTo>
                  <a:lnTo>
                    <a:pt x="1204043" y="1522747"/>
                  </a:lnTo>
                  <a:lnTo>
                    <a:pt x="978794" y="1417789"/>
                  </a:lnTo>
                  <a:lnTo>
                    <a:pt x="971159" y="1422302"/>
                  </a:lnTo>
                  <a:cubicBezTo>
                    <a:pt x="933731" y="1441970"/>
                    <a:pt x="894776" y="1457705"/>
                    <a:pt x="854905" y="1469507"/>
                  </a:cubicBezTo>
                  <a:lnTo>
                    <a:pt x="854345" y="1469643"/>
                  </a:lnTo>
                  <a:lnTo>
                    <a:pt x="769417" y="1702776"/>
                  </a:lnTo>
                  <a:lnTo>
                    <a:pt x="573302" y="1702776"/>
                  </a:lnTo>
                  <a:lnTo>
                    <a:pt x="488374" y="1469644"/>
                  </a:lnTo>
                  <a:lnTo>
                    <a:pt x="487812" y="1469507"/>
                  </a:lnTo>
                  <a:cubicBezTo>
                    <a:pt x="447941" y="1457705"/>
                    <a:pt x="408986" y="1441970"/>
                    <a:pt x="371559" y="1422302"/>
                  </a:cubicBezTo>
                  <a:lnTo>
                    <a:pt x="363924" y="1417790"/>
                  </a:lnTo>
                  <a:lnTo>
                    <a:pt x="138675" y="1522748"/>
                  </a:lnTo>
                  <a:lnTo>
                    <a:pt x="0" y="1384074"/>
                  </a:lnTo>
                  <a:lnTo>
                    <a:pt x="33012" y="1313227"/>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38560956-F68C-4106-85FF-4AC7EC1D6C30}"/>
              </a:ext>
            </a:extLst>
          </p:cNvPr>
          <p:cNvGrpSpPr/>
          <p:nvPr/>
        </p:nvGrpSpPr>
        <p:grpSpPr>
          <a:xfrm>
            <a:off x="8404931" y="5640711"/>
            <a:ext cx="473867" cy="422562"/>
            <a:chOff x="2488012" y="1320237"/>
            <a:chExt cx="4696415" cy="4187934"/>
          </a:xfrm>
        </p:grpSpPr>
        <p:sp>
          <p:nvSpPr>
            <p:cNvPr id="61" name="Hexagon 60">
              <a:extLst>
                <a:ext uri="{FF2B5EF4-FFF2-40B4-BE49-F238E27FC236}">
                  <a16:creationId xmlns:a16="http://schemas.microsoft.com/office/drawing/2014/main" id="{B55A7EDA-E194-44F2-AD7C-0919C132864A}"/>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Snip Single Corner Rectangle 26">
              <a:extLst>
                <a:ext uri="{FF2B5EF4-FFF2-40B4-BE49-F238E27FC236}">
                  <a16:creationId xmlns:a16="http://schemas.microsoft.com/office/drawing/2014/main" id="{E949FAF7-38A0-446A-85AA-D602A725436E}"/>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920CC4E2-844F-4B14-A0B5-74AFC77F59B5}"/>
                </a:ext>
              </a:extLst>
            </p:cNvPr>
            <p:cNvGrpSpPr/>
            <p:nvPr/>
          </p:nvGrpSpPr>
          <p:grpSpPr>
            <a:xfrm>
              <a:off x="4271145" y="2716507"/>
              <a:ext cx="790235" cy="1472560"/>
              <a:chOff x="4917030" y="1019829"/>
              <a:chExt cx="123056" cy="229308"/>
            </a:xfrm>
          </p:grpSpPr>
          <p:sp>
            <p:nvSpPr>
              <p:cNvPr id="65" name="Freeform: Shape 64">
                <a:extLst>
                  <a:ext uri="{FF2B5EF4-FFF2-40B4-BE49-F238E27FC236}">
                    <a16:creationId xmlns:a16="http://schemas.microsoft.com/office/drawing/2014/main" id="{9EB14D63-070B-48B2-AFB0-B859C6134F1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C8C0F2A-D5D3-454C-98BB-D23B005EC834}"/>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2F48C73D-1B59-47EE-A0FE-BB58CB6E16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792240A1-6187-42C4-A128-81AED9F54554}"/>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4" name="Right Triangle 63">
              <a:extLst>
                <a:ext uri="{FF2B5EF4-FFF2-40B4-BE49-F238E27FC236}">
                  <a16:creationId xmlns:a16="http://schemas.microsoft.com/office/drawing/2014/main" id="{863EC104-E274-4929-8507-8D27426BEEF6}"/>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69" name="Group 68">
            <a:extLst>
              <a:ext uri="{FF2B5EF4-FFF2-40B4-BE49-F238E27FC236}">
                <a16:creationId xmlns:a16="http://schemas.microsoft.com/office/drawing/2014/main" id="{2AEA3EB7-5676-4CCB-9C5B-7A61B7908177}"/>
              </a:ext>
            </a:extLst>
          </p:cNvPr>
          <p:cNvGrpSpPr/>
          <p:nvPr/>
        </p:nvGrpSpPr>
        <p:grpSpPr>
          <a:xfrm>
            <a:off x="9790118" y="5642123"/>
            <a:ext cx="535140" cy="421149"/>
            <a:chOff x="4386113" y="1635698"/>
            <a:chExt cx="259721" cy="204398"/>
          </a:xfrm>
        </p:grpSpPr>
        <p:sp>
          <p:nvSpPr>
            <p:cNvPr id="70" name="Rectangle: Top Corners Rounded 515">
              <a:extLst>
                <a:ext uri="{FF2B5EF4-FFF2-40B4-BE49-F238E27FC236}">
                  <a16:creationId xmlns:a16="http://schemas.microsoft.com/office/drawing/2014/main" id="{451513C8-3F8C-495E-BA15-8B3B735757AB}"/>
                </a:ext>
              </a:extLst>
            </p:cNvPr>
            <p:cNvSpPr/>
            <p:nvPr/>
          </p:nvSpPr>
          <p:spPr bwMode="auto">
            <a:xfrm>
              <a:off x="4386113" y="1635698"/>
              <a:ext cx="145047" cy="32975"/>
            </a:xfrm>
            <a:prstGeom prst="round2SameRect">
              <a:avLst>
                <a:gd name="adj1" fmla="val 50000"/>
                <a:gd name="adj2" fmla="val 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516">
              <a:extLst>
                <a:ext uri="{FF2B5EF4-FFF2-40B4-BE49-F238E27FC236}">
                  <a16:creationId xmlns:a16="http://schemas.microsoft.com/office/drawing/2014/main" id="{0BF58B75-0A6F-4E23-BCDA-E118DE571E74}"/>
                </a:ext>
              </a:extLst>
            </p:cNvPr>
            <p:cNvSpPr/>
            <p:nvPr/>
          </p:nvSpPr>
          <p:spPr bwMode="auto">
            <a:xfrm>
              <a:off x="4488561" y="1721267"/>
              <a:ext cx="51044" cy="71601"/>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2" name="Freeform: Shape 517">
              <a:extLst>
                <a:ext uri="{FF2B5EF4-FFF2-40B4-BE49-F238E27FC236}">
                  <a16:creationId xmlns:a16="http://schemas.microsoft.com/office/drawing/2014/main" id="{D290541C-1908-4CA9-8B80-DD0DF7721B7E}"/>
                </a:ext>
              </a:extLst>
            </p:cNvPr>
            <p:cNvSpPr/>
            <p:nvPr/>
          </p:nvSpPr>
          <p:spPr bwMode="auto">
            <a:xfrm>
              <a:off x="4386113" y="1668673"/>
              <a:ext cx="259721" cy="171423"/>
            </a:xfrm>
            <a:custGeom>
              <a:avLst/>
              <a:gdLst>
                <a:gd name="connsiteX0" fmla="*/ 0 w 3388316"/>
                <a:gd name="connsiteY0" fmla="*/ 0 h 2236382"/>
                <a:gd name="connsiteX1" fmla="*/ 3201668 w 3388316"/>
                <a:gd name="connsiteY1" fmla="*/ 0 h 2236382"/>
                <a:gd name="connsiteX2" fmla="*/ 3388316 w 3388316"/>
                <a:gd name="connsiteY2" fmla="*/ 186649 h 2236382"/>
                <a:gd name="connsiteX3" fmla="*/ 3388316 w 3388316"/>
                <a:gd name="connsiteY3" fmla="*/ 2049734 h 2236382"/>
                <a:gd name="connsiteX4" fmla="*/ 3201668 w 3388316"/>
                <a:gd name="connsiteY4" fmla="*/ 2236382 h 2236382"/>
                <a:gd name="connsiteX5" fmla="*/ 186649 w 3388316"/>
                <a:gd name="connsiteY5" fmla="*/ 2236382 h 2236382"/>
                <a:gd name="connsiteX6" fmla="*/ 0 w 3388316"/>
                <a:gd name="connsiteY6" fmla="*/ 2049734 h 223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8316" h="2236382">
                  <a:moveTo>
                    <a:pt x="0" y="0"/>
                  </a:moveTo>
                  <a:lnTo>
                    <a:pt x="3201668" y="0"/>
                  </a:lnTo>
                  <a:cubicBezTo>
                    <a:pt x="3304750" y="0"/>
                    <a:pt x="3388316" y="83566"/>
                    <a:pt x="3388316" y="186649"/>
                  </a:cubicBezTo>
                  <a:lnTo>
                    <a:pt x="3388316" y="2049734"/>
                  </a:lnTo>
                  <a:cubicBezTo>
                    <a:pt x="3388316" y="2152816"/>
                    <a:pt x="3304750" y="2236382"/>
                    <a:pt x="3201668" y="2236382"/>
                  </a:cubicBezTo>
                  <a:lnTo>
                    <a:pt x="186649" y="2236382"/>
                  </a:lnTo>
                  <a:cubicBezTo>
                    <a:pt x="83566" y="2236382"/>
                    <a:pt x="0" y="2152816"/>
                    <a:pt x="0" y="2049734"/>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73" name="Group 72">
            <a:extLst>
              <a:ext uri="{FF2B5EF4-FFF2-40B4-BE49-F238E27FC236}">
                <a16:creationId xmlns:a16="http://schemas.microsoft.com/office/drawing/2014/main" id="{B376E6C8-D674-4C72-AD41-8BD8A53EF5A2}"/>
              </a:ext>
            </a:extLst>
          </p:cNvPr>
          <p:cNvGrpSpPr/>
          <p:nvPr/>
        </p:nvGrpSpPr>
        <p:grpSpPr>
          <a:xfrm>
            <a:off x="11118753" y="5642124"/>
            <a:ext cx="488966" cy="421452"/>
            <a:chOff x="8376458" y="5925518"/>
            <a:chExt cx="1045926" cy="901512"/>
          </a:xfrm>
        </p:grpSpPr>
        <p:sp>
          <p:nvSpPr>
            <p:cNvPr id="74" name="Star: 4 Points 8">
              <a:extLst>
                <a:ext uri="{FF2B5EF4-FFF2-40B4-BE49-F238E27FC236}">
                  <a16:creationId xmlns:a16="http://schemas.microsoft.com/office/drawing/2014/main" id="{A864C1A4-C39F-4603-AACC-2283C4A80269}"/>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Star: 4 Points 8">
              <a:extLst>
                <a:ext uri="{FF2B5EF4-FFF2-40B4-BE49-F238E27FC236}">
                  <a16:creationId xmlns:a16="http://schemas.microsoft.com/office/drawing/2014/main" id="{FF0060C1-67F0-4D87-8FD0-508A66591B5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D53EC79E-7A0B-4BEC-B965-D10F0B9CC664}"/>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9">
              <a:extLst>
                <a:ext uri="{FF2B5EF4-FFF2-40B4-BE49-F238E27FC236}">
                  <a16:creationId xmlns:a16="http://schemas.microsoft.com/office/drawing/2014/main" id="{88144F6E-EBB5-4ACA-BCF7-201A71B1AEB5}"/>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F32EC53B-EFA8-448B-9C10-9451580C6A9B}"/>
              </a:ext>
            </a:extLst>
          </p:cNvPr>
          <p:cNvPicPr>
            <a:picLocks noChangeAspect="1"/>
          </p:cNvPicPr>
          <p:nvPr/>
        </p:nvPicPr>
        <p:blipFill>
          <a:blip r:embed="rId3"/>
          <a:stretch>
            <a:fillRect/>
          </a:stretch>
        </p:blipFill>
        <p:spPr>
          <a:xfrm>
            <a:off x="10092252" y="3922962"/>
            <a:ext cx="584340" cy="305641"/>
          </a:xfrm>
          <a:prstGeom prst="rect">
            <a:avLst/>
          </a:prstGeom>
        </p:spPr>
      </p:pic>
      <p:pic>
        <p:nvPicPr>
          <p:cNvPr id="86" name="Picture 85">
            <a:extLst>
              <a:ext uri="{FF2B5EF4-FFF2-40B4-BE49-F238E27FC236}">
                <a16:creationId xmlns:a16="http://schemas.microsoft.com/office/drawing/2014/main" id="{C5CD873C-7FB4-42CC-8917-0C7DB41E22A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
                    </a14:imgEffect>
                  </a14:imgLayer>
                </a14:imgProps>
              </a:ext>
            </a:extLst>
          </a:blip>
          <a:stretch>
            <a:fillRect/>
          </a:stretch>
        </p:blipFill>
        <p:spPr>
          <a:xfrm>
            <a:off x="11022246" y="3982150"/>
            <a:ext cx="681980" cy="248922"/>
          </a:xfrm>
          <a:prstGeom prst="rect">
            <a:avLst/>
          </a:prstGeom>
        </p:spPr>
      </p:pic>
      <p:sp>
        <p:nvSpPr>
          <p:cNvPr id="87" name="TextBox 86">
            <a:extLst>
              <a:ext uri="{FF2B5EF4-FFF2-40B4-BE49-F238E27FC236}">
                <a16:creationId xmlns:a16="http://schemas.microsoft.com/office/drawing/2014/main" id="{90A36C04-FAF1-4A32-A4B4-CBA261B0DCBD}"/>
              </a:ext>
            </a:extLst>
          </p:cNvPr>
          <p:cNvSpPr txBox="1"/>
          <p:nvPr/>
        </p:nvSpPr>
        <p:spPr>
          <a:xfrm>
            <a:off x="8089705" y="2761062"/>
            <a:ext cx="1104319"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functions</a:t>
            </a:r>
          </a:p>
        </p:txBody>
      </p:sp>
      <p:sp>
        <p:nvSpPr>
          <p:cNvPr id="89" name="TextBox 88">
            <a:extLst>
              <a:ext uri="{FF2B5EF4-FFF2-40B4-BE49-F238E27FC236}">
                <a16:creationId xmlns:a16="http://schemas.microsoft.com/office/drawing/2014/main" id="{A993B5CB-294E-4DAE-B75B-5A9B141E6BAE}"/>
              </a:ext>
            </a:extLst>
          </p:cNvPr>
          <p:cNvSpPr txBox="1"/>
          <p:nvPr/>
        </p:nvSpPr>
        <p:spPr>
          <a:xfrm>
            <a:off x="8089705" y="4387751"/>
            <a:ext cx="1104319"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Stream Analytics</a:t>
            </a:r>
          </a:p>
        </p:txBody>
      </p:sp>
      <p:sp>
        <p:nvSpPr>
          <p:cNvPr id="90" name="TextBox 89">
            <a:extLst>
              <a:ext uri="{FF2B5EF4-FFF2-40B4-BE49-F238E27FC236}">
                <a16:creationId xmlns:a16="http://schemas.microsoft.com/office/drawing/2014/main" id="{9CB7EAFA-6CC4-4511-9789-68DD13D2C4F4}"/>
              </a:ext>
            </a:extLst>
          </p:cNvPr>
          <p:cNvSpPr txBox="1"/>
          <p:nvPr/>
        </p:nvSpPr>
        <p:spPr>
          <a:xfrm>
            <a:off x="8089705" y="6130949"/>
            <a:ext cx="1104319"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Storage Blob</a:t>
            </a:r>
          </a:p>
        </p:txBody>
      </p:sp>
      <p:sp>
        <p:nvSpPr>
          <p:cNvPr id="91" name="TextBox 90">
            <a:extLst>
              <a:ext uri="{FF2B5EF4-FFF2-40B4-BE49-F238E27FC236}">
                <a16:creationId xmlns:a16="http://schemas.microsoft.com/office/drawing/2014/main" id="{F2792D55-FEC9-4775-BC41-1E37D86503B2}"/>
              </a:ext>
            </a:extLst>
          </p:cNvPr>
          <p:cNvSpPr txBox="1"/>
          <p:nvPr/>
        </p:nvSpPr>
        <p:spPr>
          <a:xfrm>
            <a:off x="9505529" y="6130949"/>
            <a:ext cx="1104319"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Data Lake</a:t>
            </a:r>
          </a:p>
        </p:txBody>
      </p:sp>
      <p:sp>
        <p:nvSpPr>
          <p:cNvPr id="92" name="TextBox 91">
            <a:extLst>
              <a:ext uri="{FF2B5EF4-FFF2-40B4-BE49-F238E27FC236}">
                <a16:creationId xmlns:a16="http://schemas.microsoft.com/office/drawing/2014/main" id="{5BF7D378-7651-4107-8A69-63234CE6DF6D}"/>
              </a:ext>
            </a:extLst>
          </p:cNvPr>
          <p:cNvSpPr txBox="1"/>
          <p:nvPr/>
        </p:nvSpPr>
        <p:spPr>
          <a:xfrm>
            <a:off x="9430467" y="2643789"/>
            <a:ext cx="1254442"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Notification Hubs</a:t>
            </a:r>
          </a:p>
        </p:txBody>
      </p:sp>
      <p:sp>
        <p:nvSpPr>
          <p:cNvPr id="93" name="TextBox 92">
            <a:extLst>
              <a:ext uri="{FF2B5EF4-FFF2-40B4-BE49-F238E27FC236}">
                <a16:creationId xmlns:a16="http://schemas.microsoft.com/office/drawing/2014/main" id="{973BD2A4-6612-4497-A7C1-DBDD647A17F4}"/>
              </a:ext>
            </a:extLst>
          </p:cNvPr>
          <p:cNvSpPr txBox="1"/>
          <p:nvPr/>
        </p:nvSpPr>
        <p:spPr>
          <a:xfrm>
            <a:off x="10921350" y="6130949"/>
            <a:ext cx="883772"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sp>
        <p:nvSpPr>
          <p:cNvPr id="94" name="TextBox 93">
            <a:extLst>
              <a:ext uri="{FF2B5EF4-FFF2-40B4-BE49-F238E27FC236}">
                <a16:creationId xmlns:a16="http://schemas.microsoft.com/office/drawing/2014/main" id="{8B625E21-77AB-4A2C-B315-9351D5AFC517}"/>
              </a:ext>
            </a:extLst>
          </p:cNvPr>
          <p:cNvSpPr txBox="1"/>
          <p:nvPr/>
        </p:nvSpPr>
        <p:spPr>
          <a:xfrm>
            <a:off x="10921351" y="2643789"/>
            <a:ext cx="88377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App Service</a:t>
            </a:r>
          </a:p>
        </p:txBody>
      </p:sp>
      <p:sp>
        <p:nvSpPr>
          <p:cNvPr id="95" name="TextBox 94">
            <a:extLst>
              <a:ext uri="{FF2B5EF4-FFF2-40B4-BE49-F238E27FC236}">
                <a16:creationId xmlns:a16="http://schemas.microsoft.com/office/drawing/2014/main" id="{6A5D25E5-D978-450E-9BA7-A99B984B08DD}"/>
              </a:ext>
            </a:extLst>
          </p:cNvPr>
          <p:cNvSpPr txBox="1"/>
          <p:nvPr/>
        </p:nvSpPr>
        <p:spPr>
          <a:xfrm>
            <a:off x="9038122" y="4387751"/>
            <a:ext cx="88108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a:t>
            </a:r>
            <a:r>
              <a:rPr kumimoji="0" lang="en-US" sz="1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Databricks</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7AAD9130-E95B-4E82-8808-D13141A8E816}"/>
              </a:ext>
            </a:extLst>
          </p:cNvPr>
          <p:cNvSpPr txBox="1"/>
          <p:nvPr/>
        </p:nvSpPr>
        <p:spPr>
          <a:xfrm>
            <a:off x="9942370" y="4387751"/>
            <a:ext cx="88108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Apache Spark</a:t>
            </a:r>
          </a:p>
        </p:txBody>
      </p:sp>
      <p:sp>
        <p:nvSpPr>
          <p:cNvPr id="97" name="TextBox 96">
            <a:extLst>
              <a:ext uri="{FF2B5EF4-FFF2-40B4-BE49-F238E27FC236}">
                <a16:creationId xmlns:a16="http://schemas.microsoft.com/office/drawing/2014/main" id="{E76738C9-10D5-4570-B454-F356007C5277}"/>
              </a:ext>
            </a:extLst>
          </p:cNvPr>
          <p:cNvSpPr txBox="1"/>
          <p:nvPr/>
        </p:nvSpPr>
        <p:spPr>
          <a:xfrm>
            <a:off x="10942881" y="4387751"/>
            <a:ext cx="88108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Apache Storm</a:t>
            </a:r>
          </a:p>
        </p:txBody>
      </p:sp>
      <p:sp>
        <p:nvSpPr>
          <p:cNvPr id="85" name="TextBox 84">
            <a:extLst>
              <a:ext uri="{FF2B5EF4-FFF2-40B4-BE49-F238E27FC236}">
                <a16:creationId xmlns:a16="http://schemas.microsoft.com/office/drawing/2014/main" id="{D5BB7A25-114D-40AF-BC20-3D78634F594D}"/>
              </a:ext>
            </a:extLst>
          </p:cNvPr>
          <p:cNvSpPr txBox="1"/>
          <p:nvPr/>
        </p:nvSpPr>
        <p:spPr>
          <a:xfrm>
            <a:off x="812244" y="3927433"/>
            <a:ext cx="1146645" cy="276999"/>
          </a:xfrm>
          <a:prstGeom prst="rect">
            <a:avLst/>
          </a:prstGeom>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New Events</a:t>
            </a:r>
          </a:p>
        </p:txBody>
      </p:sp>
      <p:grpSp>
        <p:nvGrpSpPr>
          <p:cNvPr id="103" name="Group 102">
            <a:extLst>
              <a:ext uri="{FF2B5EF4-FFF2-40B4-BE49-F238E27FC236}">
                <a16:creationId xmlns:a16="http://schemas.microsoft.com/office/drawing/2014/main" id="{C7CC4169-1A51-854C-B75B-7208C7F55F59}"/>
              </a:ext>
            </a:extLst>
          </p:cNvPr>
          <p:cNvGrpSpPr/>
          <p:nvPr/>
        </p:nvGrpSpPr>
        <p:grpSpPr>
          <a:xfrm>
            <a:off x="9248655" y="3927528"/>
            <a:ext cx="460017" cy="387996"/>
            <a:chOff x="5818113" y="2550840"/>
            <a:chExt cx="529278" cy="431824"/>
          </a:xfrm>
        </p:grpSpPr>
        <p:sp>
          <p:nvSpPr>
            <p:cNvPr id="104" name="Diamond 103">
              <a:extLst>
                <a:ext uri="{FF2B5EF4-FFF2-40B4-BE49-F238E27FC236}">
                  <a16:creationId xmlns:a16="http://schemas.microsoft.com/office/drawing/2014/main" id="{9ADFDB39-CC7F-EF47-8058-5AFFE550D9C6}"/>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Shape 52">
              <a:extLst>
                <a:ext uri="{FF2B5EF4-FFF2-40B4-BE49-F238E27FC236}">
                  <a16:creationId xmlns:a16="http://schemas.microsoft.com/office/drawing/2014/main" id="{76DADE69-469E-5A43-8828-454D57070489}"/>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545017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p:nvPr>
        </p:nvSpPr>
        <p:spPr/>
        <p:txBody>
          <a:bodyPr/>
          <a:lstStyle/>
          <a:p>
            <a:r>
              <a:rPr lang="en-US"/>
              <a:t>Event Sourcing for Microservices</a:t>
            </a:r>
          </a:p>
        </p:txBody>
      </p:sp>
      <p:sp>
        <p:nvSpPr>
          <p:cNvPr id="8" name="TextBox 7">
            <a:extLst>
              <a:ext uri="{FF2B5EF4-FFF2-40B4-BE49-F238E27FC236}">
                <a16:creationId xmlns:a16="http://schemas.microsoft.com/office/drawing/2014/main" id="{C59B7DD5-885A-45BF-B3B9-4D4DDC886D32}"/>
              </a:ext>
            </a:extLst>
          </p:cNvPr>
          <p:cNvSpPr txBox="1"/>
          <p:nvPr/>
        </p:nvSpPr>
        <p:spPr>
          <a:xfrm>
            <a:off x="4943783" y="2621036"/>
            <a:ext cx="2262560"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Persistent Event Store</a:t>
            </a:r>
          </a:p>
        </p:txBody>
      </p:sp>
      <p:sp>
        <p:nvSpPr>
          <p:cNvPr id="10" name="TextBox 9">
            <a:extLst>
              <a:ext uri="{FF2B5EF4-FFF2-40B4-BE49-F238E27FC236}">
                <a16:creationId xmlns:a16="http://schemas.microsoft.com/office/drawing/2014/main" id="{06F4F98A-DFA6-41FE-9A7A-B4E00645001A}"/>
              </a:ext>
            </a:extLst>
          </p:cNvPr>
          <p:cNvSpPr txBox="1"/>
          <p:nvPr/>
        </p:nvSpPr>
        <p:spPr>
          <a:xfrm>
            <a:off x="1247831" y="3838004"/>
            <a:ext cx="1321052" cy="5112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Segoe UI" panose="020B0502040204020203" pitchFamily="34" charset="0"/>
              </a:rPr>
              <a:t>New Event</a:t>
            </a:r>
          </a:p>
        </p:txBody>
      </p:sp>
      <p:sp>
        <p:nvSpPr>
          <p:cNvPr id="13" name="Rectangle 12">
            <a:extLst>
              <a:ext uri="{FF2B5EF4-FFF2-40B4-BE49-F238E27FC236}">
                <a16:creationId xmlns:a16="http://schemas.microsoft.com/office/drawing/2014/main" id="{4E879F71-7BEF-466A-8315-AA838D1D0F28}"/>
              </a:ext>
            </a:extLst>
          </p:cNvPr>
          <p:cNvSpPr/>
          <p:nvPr/>
        </p:nvSpPr>
        <p:spPr bwMode="auto">
          <a:xfrm>
            <a:off x="8308722" y="2877644"/>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Microservice #1 </a:t>
            </a:r>
          </a:p>
        </p:txBody>
      </p:sp>
      <p:sp>
        <p:nvSpPr>
          <p:cNvPr id="14" name="Rectangle 13">
            <a:extLst>
              <a:ext uri="{FF2B5EF4-FFF2-40B4-BE49-F238E27FC236}">
                <a16:creationId xmlns:a16="http://schemas.microsoft.com/office/drawing/2014/main" id="{F82FAC1B-D458-4647-B8E8-9FD9C26E0AE3}"/>
              </a:ext>
            </a:extLst>
          </p:cNvPr>
          <p:cNvSpPr/>
          <p:nvPr/>
        </p:nvSpPr>
        <p:spPr bwMode="auto">
          <a:xfrm>
            <a:off x="8308722" y="5007232"/>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Microservice #N </a:t>
            </a:r>
          </a:p>
        </p:txBody>
      </p:sp>
      <p:sp>
        <p:nvSpPr>
          <p:cNvPr id="15" name="Rectangle 14">
            <a:extLst>
              <a:ext uri="{FF2B5EF4-FFF2-40B4-BE49-F238E27FC236}">
                <a16:creationId xmlns:a16="http://schemas.microsoft.com/office/drawing/2014/main" id="{51B637DA-DB7F-4094-B551-4F82AC58C714}"/>
              </a:ext>
            </a:extLst>
          </p:cNvPr>
          <p:cNvSpPr/>
          <p:nvPr/>
        </p:nvSpPr>
        <p:spPr bwMode="auto">
          <a:xfrm>
            <a:off x="8308722" y="3792437"/>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Microservice #2 </a:t>
            </a:r>
          </a:p>
        </p:txBody>
      </p:sp>
      <p:sp>
        <p:nvSpPr>
          <p:cNvPr id="19" name="TextBox 18">
            <a:extLst>
              <a:ext uri="{FF2B5EF4-FFF2-40B4-BE49-F238E27FC236}">
                <a16:creationId xmlns:a16="http://schemas.microsoft.com/office/drawing/2014/main" id="{BFF43F48-C8F5-471D-9A65-4D7244DB0D7A}"/>
              </a:ext>
            </a:extLst>
          </p:cNvPr>
          <p:cNvSpPr txBox="1"/>
          <p:nvPr/>
        </p:nvSpPr>
        <p:spPr>
          <a:xfrm>
            <a:off x="8192699" y="1911341"/>
            <a:ext cx="2031164"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Action From Change Feed</a:t>
            </a:r>
          </a:p>
        </p:txBody>
      </p:sp>
      <p:sp>
        <p:nvSpPr>
          <p:cNvPr id="20" name="TextBox 19">
            <a:extLst>
              <a:ext uri="{FF2B5EF4-FFF2-40B4-BE49-F238E27FC236}">
                <a16:creationId xmlns:a16="http://schemas.microsoft.com/office/drawing/2014/main" id="{8F6F980F-7638-46F1-9CA1-0565E57138AE}"/>
              </a:ext>
            </a:extLst>
          </p:cNvPr>
          <p:cNvSpPr txBox="1"/>
          <p:nvPr/>
        </p:nvSpPr>
        <p:spPr>
          <a:xfrm>
            <a:off x="8953907" y="4441386"/>
            <a:ext cx="576874" cy="332399"/>
          </a:xfrm>
          <a:prstGeom prst="rect">
            <a:avLst/>
          </a:prstGeom>
          <a:noFill/>
        </p:spPr>
        <p:txBody>
          <a:bodyPr wrap="none" lIns="179285" tIns="0" rIns="179285"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grpSp>
        <p:nvGrpSpPr>
          <p:cNvPr id="22" name="Group 21">
            <a:extLst>
              <a:ext uri="{FF2B5EF4-FFF2-40B4-BE49-F238E27FC236}">
                <a16:creationId xmlns:a16="http://schemas.microsoft.com/office/drawing/2014/main" id="{C2821717-133A-44EF-9C13-D6BE8C47F421}"/>
              </a:ext>
            </a:extLst>
          </p:cNvPr>
          <p:cNvGrpSpPr/>
          <p:nvPr/>
        </p:nvGrpSpPr>
        <p:grpSpPr>
          <a:xfrm>
            <a:off x="3878738" y="3581478"/>
            <a:ext cx="1113061" cy="959373"/>
            <a:chOff x="8376458" y="5925518"/>
            <a:chExt cx="1045926" cy="901512"/>
          </a:xfrm>
        </p:grpSpPr>
        <p:sp>
          <p:nvSpPr>
            <p:cNvPr id="23" name="Star: 4 Points 8">
              <a:extLst>
                <a:ext uri="{FF2B5EF4-FFF2-40B4-BE49-F238E27FC236}">
                  <a16:creationId xmlns:a16="http://schemas.microsoft.com/office/drawing/2014/main" id="{548A1356-69F3-417F-A2D7-319A1B70E63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Star: 4 Points 8">
              <a:extLst>
                <a:ext uri="{FF2B5EF4-FFF2-40B4-BE49-F238E27FC236}">
                  <a16:creationId xmlns:a16="http://schemas.microsoft.com/office/drawing/2014/main" id="{2DD1D0DD-874C-4D4A-82F2-2E64F33F7558}"/>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EDB468A3-6C41-49D5-A403-0C438E55741F}"/>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9">
              <a:extLst>
                <a:ext uri="{FF2B5EF4-FFF2-40B4-BE49-F238E27FC236}">
                  <a16:creationId xmlns:a16="http://schemas.microsoft.com/office/drawing/2014/main" id="{1BA4B634-9F11-4ACB-AD58-5F3B4121B6D2}"/>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C0642C8-8EED-44EB-A8E1-059CFE9E96CD}"/>
              </a:ext>
            </a:extLst>
          </p:cNvPr>
          <p:cNvGrpSpPr/>
          <p:nvPr/>
        </p:nvGrpSpPr>
        <p:grpSpPr>
          <a:xfrm>
            <a:off x="5814706" y="3429000"/>
            <a:ext cx="531662" cy="1207270"/>
            <a:chOff x="10878229" y="2464963"/>
            <a:chExt cx="307945" cy="699265"/>
          </a:xfrm>
        </p:grpSpPr>
        <p:sp>
          <p:nvSpPr>
            <p:cNvPr id="28" name="Rectangle 27">
              <a:extLst>
                <a:ext uri="{FF2B5EF4-FFF2-40B4-BE49-F238E27FC236}">
                  <a16:creationId xmlns:a16="http://schemas.microsoft.com/office/drawing/2014/main" id="{E5BDC14A-D2B6-4551-8D9E-D30068580A1F}"/>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220F63E2-1A9B-4837-9093-74AF2460D427}"/>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84AD9FF1-D7F9-46F1-BC10-C50E99A78A36}"/>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C7AA4F57-A9B4-4C80-8CFC-B9AAB44DA00B}"/>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F03ADBB-09DF-497C-9055-1830A96F7054}"/>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04030831-2CD4-441B-B52D-764E63B950D3}"/>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077C5297-36D6-4155-9942-F3578997663A}"/>
              </a:ext>
            </a:extLst>
          </p:cNvPr>
          <p:cNvSpPr txBox="1"/>
          <p:nvPr/>
        </p:nvSpPr>
        <p:spPr>
          <a:xfrm>
            <a:off x="5508571"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35" name="Straight Arrow Connector 34">
            <a:extLst>
              <a:ext uri="{FF2B5EF4-FFF2-40B4-BE49-F238E27FC236}">
                <a16:creationId xmlns:a16="http://schemas.microsoft.com/office/drawing/2014/main" id="{396120E4-A824-4616-AB19-96925ADF7126}"/>
              </a:ext>
            </a:extLst>
          </p:cNvPr>
          <p:cNvCxnSpPr>
            <a:cxnSpLocks/>
          </p:cNvCxnSpPr>
          <p:nvPr/>
        </p:nvCxnSpPr>
        <p:spPr>
          <a:xfrm>
            <a:off x="5070584" y="4065933"/>
            <a:ext cx="52460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Arrow Connector 35">
            <a:extLst>
              <a:ext uri="{FF2B5EF4-FFF2-40B4-BE49-F238E27FC236}">
                <a16:creationId xmlns:a16="http://schemas.microsoft.com/office/drawing/2014/main" id="{C8F87C51-6432-438A-819F-75750B4F0FD0}"/>
              </a:ext>
            </a:extLst>
          </p:cNvPr>
          <p:cNvCxnSpPr>
            <a:cxnSpLocks/>
          </p:cNvCxnSpPr>
          <p:nvPr/>
        </p:nvCxnSpPr>
        <p:spPr>
          <a:xfrm>
            <a:off x="2671424" y="4065933"/>
            <a:ext cx="86098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Arrow Connector 36">
            <a:extLst>
              <a:ext uri="{FF2B5EF4-FFF2-40B4-BE49-F238E27FC236}">
                <a16:creationId xmlns:a16="http://schemas.microsoft.com/office/drawing/2014/main" id="{E4718239-DF4C-42EE-8902-5F8B7F43628F}"/>
              </a:ext>
            </a:extLst>
          </p:cNvPr>
          <p:cNvCxnSpPr>
            <a:cxnSpLocks/>
            <a:endCxn id="15" idx="1"/>
          </p:cNvCxnSpPr>
          <p:nvPr/>
        </p:nvCxnSpPr>
        <p:spPr>
          <a:xfrm>
            <a:off x="6542333" y="4065933"/>
            <a:ext cx="1766389" cy="100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50421BFE-DCB1-4A76-83D3-08142680918A}"/>
              </a:ext>
            </a:extLst>
          </p:cNvPr>
          <p:cNvCxnSpPr>
            <a:cxnSpLocks/>
            <a:endCxn id="13" idx="1"/>
          </p:cNvCxnSpPr>
          <p:nvPr/>
        </p:nvCxnSpPr>
        <p:spPr>
          <a:xfrm flipV="1">
            <a:off x="6542333" y="3152146"/>
            <a:ext cx="1766389" cy="75281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401153C6-C8A7-4A46-BE58-1B91809F9252}"/>
              </a:ext>
            </a:extLst>
          </p:cNvPr>
          <p:cNvCxnSpPr>
            <a:cxnSpLocks/>
            <a:endCxn id="14" idx="1"/>
          </p:cNvCxnSpPr>
          <p:nvPr/>
        </p:nvCxnSpPr>
        <p:spPr>
          <a:xfrm>
            <a:off x="6542333" y="4214355"/>
            <a:ext cx="1766389" cy="106737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 name="TextBox 2">
            <a:extLst>
              <a:ext uri="{FF2B5EF4-FFF2-40B4-BE49-F238E27FC236}">
                <a16:creationId xmlns:a16="http://schemas.microsoft.com/office/drawing/2014/main" id="{7A10478A-78B0-46A9-97FF-00A5F2BCB79E}"/>
              </a:ext>
            </a:extLst>
          </p:cNvPr>
          <p:cNvSpPr txBox="1"/>
          <p:nvPr/>
        </p:nvSpPr>
        <p:spPr>
          <a:xfrm>
            <a:off x="3434238" y="4729074"/>
            <a:ext cx="1997245"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spTree>
    <p:extLst>
      <p:ext uri="{BB962C8B-B14F-4D97-AF65-F5344CB8AC3E}">
        <p14:creationId xmlns:p14="http://schemas.microsoft.com/office/powerpoint/2010/main" val="39680402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a:t>Materializing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nvGraphicFramePr>
        <p:xfrm>
          <a:off x="888274" y="3653106"/>
          <a:ext cx="3517042" cy="1636930"/>
        </p:xfrm>
        <a:graphic>
          <a:graphicData uri="http://schemas.openxmlformats.org/drawingml/2006/table">
            <a:tbl>
              <a:tblPr firstRow="1" bandRow="1"/>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Subscription </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User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Create Date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123abc</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6/17/17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456efg</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3/14/17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789hij</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8/1/16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012klm</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bg1">
                <a:lumMod val="50000"/>
              </a:schemeClr>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Cosmos DB</a:t>
            </a:r>
            <a:endParaRPr kumimoji="0" lang="en-US" sz="12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nvGraphicFramePr>
        <p:xfrm>
          <a:off x="7786928" y="3653106"/>
          <a:ext cx="3520440" cy="1212008"/>
        </p:xfrm>
        <a:graphic>
          <a:graphicData uri="http://schemas.openxmlformats.org/drawingml/2006/table">
            <a:tbl>
              <a:tblPr firstRow="1" bandRow="1"/>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User</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Total Subscriptions</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2</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1" y="2600900"/>
            <a:ext cx="1985237" cy="796578"/>
          </a:xfrm>
          <a:prstGeom prst="straightConnector1">
            <a:avLst/>
          </a:prstGeom>
          <a:noFill/>
          <a:ln w="19050" cap="flat" cmpd="sng" algn="ctr">
            <a:solidFill>
              <a:schemeClr val="bg1">
                <a:lumMod val="50000"/>
              </a:schemeClr>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9603-2992-4D60-93B3-73E72D791CE0}"/>
              </a:ext>
            </a:extLst>
          </p:cNvPr>
          <p:cNvSpPr>
            <a:spLocks noGrp="1"/>
          </p:cNvSpPr>
          <p:nvPr>
            <p:ph type="title"/>
          </p:nvPr>
        </p:nvSpPr>
        <p:spPr/>
        <p:txBody>
          <a:bodyPr/>
          <a:lstStyle/>
          <a:p>
            <a:r>
              <a:rPr lang="en-US"/>
              <a:t>Replicating Data</a:t>
            </a:r>
          </a:p>
        </p:txBody>
      </p:sp>
      <p:sp>
        <p:nvSpPr>
          <p:cNvPr id="7" name="TextBox 6">
            <a:extLst>
              <a:ext uri="{FF2B5EF4-FFF2-40B4-BE49-F238E27FC236}">
                <a16:creationId xmlns:a16="http://schemas.microsoft.com/office/drawing/2014/main" id="{B6DDEDE4-87AC-4604-9E1C-7533AF200E40}"/>
              </a:ext>
            </a:extLst>
          </p:cNvPr>
          <p:cNvSpPr txBox="1"/>
          <p:nvPr/>
        </p:nvSpPr>
        <p:spPr>
          <a:xfrm>
            <a:off x="8124053" y="1631251"/>
            <a:ext cx="235235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Secondary Datastore</a:t>
            </a:r>
            <a:b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(e.g. archive)</a:t>
            </a:r>
          </a:p>
        </p:txBody>
      </p:sp>
      <p:cxnSp>
        <p:nvCxnSpPr>
          <p:cNvPr id="8" name="Straight Arrow Connector 7">
            <a:extLst>
              <a:ext uri="{FF2B5EF4-FFF2-40B4-BE49-F238E27FC236}">
                <a16:creationId xmlns:a16="http://schemas.microsoft.com/office/drawing/2014/main" id="{373708FC-EDC3-4723-B6C9-9A3D2F70A75F}"/>
              </a:ext>
            </a:extLst>
          </p:cNvPr>
          <p:cNvCxnSpPr>
            <a:cxnSpLocks/>
          </p:cNvCxnSpPr>
          <p:nvPr/>
        </p:nvCxnSpPr>
        <p:spPr>
          <a:xfrm>
            <a:off x="2197866" y="4165553"/>
            <a:ext cx="685800" cy="0"/>
          </a:xfrm>
          <a:prstGeom prst="straightConnector1">
            <a:avLst/>
          </a:prstGeom>
          <a:noFill/>
          <a:ln w="19050" cap="flat" cmpd="sng" algn="ctr">
            <a:solidFill>
              <a:schemeClr val="bg1">
                <a:lumMod val="50000"/>
              </a:schemeClr>
            </a:solidFill>
            <a:prstDash val="solid"/>
            <a:headEnd type="none"/>
            <a:tailEnd type="triangle"/>
          </a:ln>
          <a:effectLst/>
        </p:spPr>
      </p:cxnSp>
      <p:cxnSp>
        <p:nvCxnSpPr>
          <p:cNvPr id="9" name="Straight Arrow Connector 8">
            <a:extLst>
              <a:ext uri="{FF2B5EF4-FFF2-40B4-BE49-F238E27FC236}">
                <a16:creationId xmlns:a16="http://schemas.microsoft.com/office/drawing/2014/main" id="{BEE9EE43-D998-418E-86FA-B83C924AFA4E}"/>
              </a:ext>
            </a:extLst>
          </p:cNvPr>
          <p:cNvCxnSpPr>
            <a:cxnSpLocks/>
          </p:cNvCxnSpPr>
          <p:nvPr/>
        </p:nvCxnSpPr>
        <p:spPr>
          <a:xfrm>
            <a:off x="4505582" y="4165553"/>
            <a:ext cx="685800" cy="0"/>
          </a:xfrm>
          <a:prstGeom prst="straightConnector1">
            <a:avLst/>
          </a:prstGeom>
          <a:noFill/>
          <a:ln w="19050" cap="flat" cmpd="sng" algn="ctr">
            <a:solidFill>
              <a:schemeClr val="bg1">
                <a:lumMod val="50000"/>
              </a:schemeClr>
            </a:solidFill>
            <a:prstDash val="solid"/>
            <a:headEnd type="none"/>
            <a:tailEnd type="triangle"/>
          </a:ln>
          <a:effectLst/>
        </p:spPr>
      </p:cxnSp>
      <p:sp>
        <p:nvSpPr>
          <p:cNvPr id="10" name="TextBox 9">
            <a:extLst>
              <a:ext uri="{FF2B5EF4-FFF2-40B4-BE49-F238E27FC236}">
                <a16:creationId xmlns:a16="http://schemas.microsoft.com/office/drawing/2014/main" id="{2DAB468E-4272-49B0-B478-973B658B5A1C}"/>
              </a:ext>
            </a:extLst>
          </p:cNvPr>
          <p:cNvSpPr txBox="1"/>
          <p:nvPr/>
        </p:nvSpPr>
        <p:spPr>
          <a:xfrm>
            <a:off x="701334" y="3909925"/>
            <a:ext cx="1489066"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CRUD Data </a:t>
            </a:r>
          </a:p>
        </p:txBody>
      </p:sp>
      <p:sp>
        <p:nvSpPr>
          <p:cNvPr id="11" name="TextBox 10">
            <a:extLst>
              <a:ext uri="{FF2B5EF4-FFF2-40B4-BE49-F238E27FC236}">
                <a16:creationId xmlns:a16="http://schemas.microsoft.com/office/drawing/2014/main" id="{C2938827-5E51-4019-A1A4-574E79BB0A9B}"/>
              </a:ext>
            </a:extLst>
          </p:cNvPr>
          <p:cNvSpPr txBox="1"/>
          <p:nvPr/>
        </p:nvSpPr>
        <p:spPr>
          <a:xfrm>
            <a:off x="6396200" y="3539038"/>
            <a:ext cx="1998120" cy="732856"/>
          </a:xfrm>
          <a:prstGeom prst="rect">
            <a:avLst/>
          </a:prstGeom>
          <a:noFill/>
        </p:spPr>
        <p:txBody>
          <a:bodyPr wrap="square" lIns="179285" tIns="143428" rIns="179285" bIns="143428" rtlCol="0" anchor="t">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Replicated Records</a:t>
            </a:r>
          </a:p>
        </p:txBody>
      </p:sp>
      <p:cxnSp>
        <p:nvCxnSpPr>
          <p:cNvPr id="17" name="Straight Arrow Connector 16">
            <a:extLst>
              <a:ext uri="{FF2B5EF4-FFF2-40B4-BE49-F238E27FC236}">
                <a16:creationId xmlns:a16="http://schemas.microsoft.com/office/drawing/2014/main" id="{0C82263B-F32E-46B9-A51B-A4714C6DE8B8}"/>
              </a:ext>
            </a:extLst>
          </p:cNvPr>
          <p:cNvCxnSpPr>
            <a:cxnSpLocks/>
          </p:cNvCxnSpPr>
          <p:nvPr/>
        </p:nvCxnSpPr>
        <p:spPr>
          <a:xfrm>
            <a:off x="6338851" y="4165553"/>
            <a:ext cx="2112818" cy="0"/>
          </a:xfrm>
          <a:prstGeom prst="straightConnector1">
            <a:avLst/>
          </a:prstGeom>
          <a:noFill/>
          <a:ln w="19050" cap="flat" cmpd="sng" algn="ctr">
            <a:solidFill>
              <a:schemeClr val="bg1">
                <a:lumMod val="50000"/>
              </a:schemeClr>
            </a:solidFill>
            <a:prstDash val="solid"/>
            <a:headEnd type="none"/>
            <a:tailEnd type="triangle"/>
          </a:ln>
          <a:effectLst/>
        </p:spPr>
      </p:cxnSp>
      <p:grpSp>
        <p:nvGrpSpPr>
          <p:cNvPr id="19" name="Group 18">
            <a:extLst>
              <a:ext uri="{FF2B5EF4-FFF2-40B4-BE49-F238E27FC236}">
                <a16:creationId xmlns:a16="http://schemas.microsoft.com/office/drawing/2014/main" id="{F9088DBB-3DDC-442A-B2B8-7020C217D902}"/>
              </a:ext>
            </a:extLst>
          </p:cNvPr>
          <p:cNvGrpSpPr/>
          <p:nvPr/>
        </p:nvGrpSpPr>
        <p:grpSpPr>
          <a:xfrm>
            <a:off x="5194921" y="3503977"/>
            <a:ext cx="1143930" cy="1591186"/>
            <a:chOff x="5508571" y="3429000"/>
            <a:chExt cx="1143930" cy="1591186"/>
          </a:xfrm>
        </p:grpSpPr>
        <p:grpSp>
          <p:nvGrpSpPr>
            <p:cNvPr id="20" name="Group 19">
              <a:extLst>
                <a:ext uri="{FF2B5EF4-FFF2-40B4-BE49-F238E27FC236}">
                  <a16:creationId xmlns:a16="http://schemas.microsoft.com/office/drawing/2014/main" id="{8F235E8D-3F90-4383-BFCC-1DC168D08ACD}"/>
                </a:ext>
              </a:extLst>
            </p:cNvPr>
            <p:cNvGrpSpPr/>
            <p:nvPr/>
          </p:nvGrpSpPr>
          <p:grpSpPr>
            <a:xfrm>
              <a:off x="5814706" y="3429000"/>
              <a:ext cx="531662" cy="1207270"/>
              <a:chOff x="10878229" y="2464963"/>
              <a:chExt cx="307945" cy="699265"/>
            </a:xfrm>
          </p:grpSpPr>
          <p:sp>
            <p:nvSpPr>
              <p:cNvPr id="22" name="Rectangle 21">
                <a:extLst>
                  <a:ext uri="{FF2B5EF4-FFF2-40B4-BE49-F238E27FC236}">
                    <a16:creationId xmlns:a16="http://schemas.microsoft.com/office/drawing/2014/main" id="{0B5D4B9F-0578-4DB6-B2FF-0A69A6009764}"/>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D7CE972C-C8F0-46A3-897A-AAC3D7E60BA6}"/>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7249B01E-311F-4215-ABA0-64BB9096551D}"/>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384BA8C3-B47F-442E-8790-35A41F19E417}"/>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09853DF1-9DE6-40EA-9857-94AD18CD07C3}"/>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E393F48-5C9F-473E-8885-82E2B19CACC5}"/>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1" name="TextBox 20">
              <a:extLst>
                <a:ext uri="{FF2B5EF4-FFF2-40B4-BE49-F238E27FC236}">
                  <a16:creationId xmlns:a16="http://schemas.microsoft.com/office/drawing/2014/main" id="{89896D93-ECA5-4BA8-94E6-559B91EF5F01}"/>
                </a:ext>
              </a:extLst>
            </p:cNvPr>
            <p:cNvSpPr txBox="1"/>
            <p:nvPr/>
          </p:nvSpPr>
          <p:spPr>
            <a:xfrm>
              <a:off x="5508571"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grpSp>
      <p:grpSp>
        <p:nvGrpSpPr>
          <p:cNvPr id="28" name="Group 27">
            <a:extLst>
              <a:ext uri="{FF2B5EF4-FFF2-40B4-BE49-F238E27FC236}">
                <a16:creationId xmlns:a16="http://schemas.microsoft.com/office/drawing/2014/main" id="{5DDEA414-41C7-4800-9361-C813BB37BAB3}"/>
              </a:ext>
            </a:extLst>
          </p:cNvPr>
          <p:cNvGrpSpPr/>
          <p:nvPr/>
        </p:nvGrpSpPr>
        <p:grpSpPr>
          <a:xfrm>
            <a:off x="3085839" y="3656455"/>
            <a:ext cx="1113061" cy="959373"/>
            <a:chOff x="8376458" y="5925518"/>
            <a:chExt cx="1045926" cy="901512"/>
          </a:xfrm>
        </p:grpSpPr>
        <p:sp>
          <p:nvSpPr>
            <p:cNvPr id="29" name="Star: 4 Points 8">
              <a:extLst>
                <a:ext uri="{FF2B5EF4-FFF2-40B4-BE49-F238E27FC236}">
                  <a16:creationId xmlns:a16="http://schemas.microsoft.com/office/drawing/2014/main" id="{7140E9BC-FCF1-4355-8309-B6FE5D8025B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Star: 4 Points 8">
              <a:extLst>
                <a:ext uri="{FF2B5EF4-FFF2-40B4-BE49-F238E27FC236}">
                  <a16:creationId xmlns:a16="http://schemas.microsoft.com/office/drawing/2014/main" id="{5701E565-4C75-4BDB-80A3-62C624443C3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a:extLst>
                <a:ext uri="{FF2B5EF4-FFF2-40B4-BE49-F238E27FC236}">
                  <a16:creationId xmlns:a16="http://schemas.microsoft.com/office/drawing/2014/main" id="{4AB9822C-4DCC-4E97-B07A-BDA009277FE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9">
              <a:extLst>
                <a:ext uri="{FF2B5EF4-FFF2-40B4-BE49-F238E27FC236}">
                  <a16:creationId xmlns:a16="http://schemas.microsoft.com/office/drawing/2014/main" id="{71C91745-F6DF-41D2-9DC0-BA85F8D1ED3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C8CD0938-5B9D-43C7-80F6-3BFACFB96C3B}"/>
              </a:ext>
            </a:extLst>
          </p:cNvPr>
          <p:cNvSpPr txBox="1"/>
          <p:nvPr/>
        </p:nvSpPr>
        <p:spPr>
          <a:xfrm>
            <a:off x="2883666" y="4818164"/>
            <a:ext cx="1500559"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grpSp>
        <p:nvGrpSpPr>
          <p:cNvPr id="34" name="Group 33">
            <a:extLst>
              <a:ext uri="{FF2B5EF4-FFF2-40B4-BE49-F238E27FC236}">
                <a16:creationId xmlns:a16="http://schemas.microsoft.com/office/drawing/2014/main" id="{92ED037A-B0FE-495E-907B-B84FD55B0C07}"/>
              </a:ext>
            </a:extLst>
          </p:cNvPr>
          <p:cNvGrpSpPr/>
          <p:nvPr/>
        </p:nvGrpSpPr>
        <p:grpSpPr>
          <a:xfrm>
            <a:off x="8921979" y="2593573"/>
            <a:ext cx="756506" cy="652052"/>
            <a:chOff x="8376458" y="5925518"/>
            <a:chExt cx="1045926" cy="901512"/>
          </a:xfrm>
        </p:grpSpPr>
        <p:sp>
          <p:nvSpPr>
            <p:cNvPr id="35" name="Star: 4 Points 8">
              <a:extLst>
                <a:ext uri="{FF2B5EF4-FFF2-40B4-BE49-F238E27FC236}">
                  <a16:creationId xmlns:a16="http://schemas.microsoft.com/office/drawing/2014/main" id="{9DCF39D9-E8C7-4D02-9B61-FD695AD7D83B}"/>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Star: 4 Points 8">
              <a:extLst>
                <a:ext uri="{FF2B5EF4-FFF2-40B4-BE49-F238E27FC236}">
                  <a16:creationId xmlns:a16="http://schemas.microsoft.com/office/drawing/2014/main" id="{85DB83FF-8F3C-4F58-8087-D3DD3C9C230D}"/>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D63418CF-C3B9-4228-833C-C586E4729655}"/>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9">
              <a:extLst>
                <a:ext uri="{FF2B5EF4-FFF2-40B4-BE49-F238E27FC236}">
                  <a16:creationId xmlns:a16="http://schemas.microsoft.com/office/drawing/2014/main" id="{12234A27-A379-4B6E-B74E-C2D23788AAF3}"/>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9665A235-A0EA-402A-8A14-1E8727B46CDB}"/>
              </a:ext>
            </a:extLst>
          </p:cNvPr>
          <p:cNvGrpSpPr/>
          <p:nvPr/>
        </p:nvGrpSpPr>
        <p:grpSpPr>
          <a:xfrm>
            <a:off x="8930833" y="3773405"/>
            <a:ext cx="738798" cy="725530"/>
            <a:chOff x="2551267" y="502550"/>
            <a:chExt cx="2334297" cy="2292374"/>
          </a:xfrm>
          <a:noFill/>
        </p:grpSpPr>
        <p:sp>
          <p:nvSpPr>
            <p:cNvPr id="40" name="Freeform: Shape 821">
              <a:extLst>
                <a:ext uri="{FF2B5EF4-FFF2-40B4-BE49-F238E27FC236}">
                  <a16:creationId xmlns:a16="http://schemas.microsoft.com/office/drawing/2014/main" id="{2009A04C-8FC2-44A8-9215-618B5E48C72C}"/>
                </a:ext>
              </a:extLst>
            </p:cNvPr>
            <p:cNvSpPr/>
            <p:nvPr/>
          </p:nvSpPr>
          <p:spPr bwMode="auto">
            <a:xfrm>
              <a:off x="2551267" y="502550"/>
              <a:ext cx="1804122" cy="1629531"/>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659101 w 4001268"/>
                <a:gd name="connsiteY4" fmla="*/ 3614059 h 3614059"/>
                <a:gd name="connsiteX5" fmla="*/ 3372234 w 4001268"/>
                <a:gd name="connsiteY5" fmla="*/ 3614059 h 3614059"/>
                <a:gd name="connsiteX6" fmla="*/ 3368088 w 4001268"/>
                <a:gd name="connsiteY6" fmla="*/ 2005890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3372234 w 4001268"/>
                <a:gd name="connsiteY0" fmla="*/ 3614059 h 3816859"/>
                <a:gd name="connsiteX1" fmla="*/ 3368088 w 4001268"/>
                <a:gd name="connsiteY1" fmla="*/ 2005890 h 3816859"/>
                <a:gd name="connsiteX2" fmla="*/ 3372234 w 4001268"/>
                <a:gd name="connsiteY2" fmla="*/ 1559139 h 3816859"/>
                <a:gd name="connsiteX3" fmla="*/ 629034 w 4001268"/>
                <a:gd name="connsiteY3" fmla="*/ 1559139 h 3816859"/>
                <a:gd name="connsiteX4" fmla="*/ 629034 w 4001268"/>
                <a:gd name="connsiteY4" fmla="*/ 3614059 h 3816859"/>
                <a:gd name="connsiteX5" fmla="*/ 342168 w 4001268"/>
                <a:gd name="connsiteY5" fmla="*/ 3614059 h 3816859"/>
                <a:gd name="connsiteX6" fmla="*/ 342168 w 4001268"/>
                <a:gd name="connsiteY6" fmla="*/ 1445188 h 3816859"/>
                <a:gd name="connsiteX7" fmla="*/ 0 w 4001268"/>
                <a:gd name="connsiteY7" fmla="*/ 1445188 h 3816859"/>
                <a:gd name="connsiteX8" fmla="*/ 2000634 w 4001268"/>
                <a:gd name="connsiteY8" fmla="*/ 0 h 3816859"/>
                <a:gd name="connsiteX9" fmla="*/ 4001268 w 4001268"/>
                <a:gd name="connsiteY9" fmla="*/ 1445188 h 3816859"/>
                <a:gd name="connsiteX10" fmla="*/ 3659101 w 4001268"/>
                <a:gd name="connsiteY10" fmla="*/ 1445188 h 3816859"/>
                <a:gd name="connsiteX11" fmla="*/ 3657803 w 4001268"/>
                <a:gd name="connsiteY11" fmla="*/ 1957603 h 3816859"/>
                <a:gd name="connsiteX12" fmla="*/ 3575034 w 4001268"/>
                <a:gd name="connsiteY12" fmla="*/ 3816859 h 3816859"/>
                <a:gd name="connsiteX0" fmla="*/ 3368088 w 4001268"/>
                <a:gd name="connsiteY0" fmla="*/ 2005890 h 3816859"/>
                <a:gd name="connsiteX1" fmla="*/ 3372234 w 4001268"/>
                <a:gd name="connsiteY1" fmla="*/ 1559139 h 3816859"/>
                <a:gd name="connsiteX2" fmla="*/ 629034 w 4001268"/>
                <a:gd name="connsiteY2" fmla="*/ 1559139 h 3816859"/>
                <a:gd name="connsiteX3" fmla="*/ 629034 w 4001268"/>
                <a:gd name="connsiteY3" fmla="*/ 3614059 h 3816859"/>
                <a:gd name="connsiteX4" fmla="*/ 342168 w 4001268"/>
                <a:gd name="connsiteY4" fmla="*/ 3614059 h 3816859"/>
                <a:gd name="connsiteX5" fmla="*/ 342168 w 4001268"/>
                <a:gd name="connsiteY5" fmla="*/ 1445188 h 3816859"/>
                <a:gd name="connsiteX6" fmla="*/ 0 w 4001268"/>
                <a:gd name="connsiteY6" fmla="*/ 1445188 h 3816859"/>
                <a:gd name="connsiteX7" fmla="*/ 2000634 w 4001268"/>
                <a:gd name="connsiteY7" fmla="*/ 0 h 3816859"/>
                <a:gd name="connsiteX8" fmla="*/ 4001268 w 4001268"/>
                <a:gd name="connsiteY8" fmla="*/ 1445188 h 3816859"/>
                <a:gd name="connsiteX9" fmla="*/ 3659101 w 4001268"/>
                <a:gd name="connsiteY9" fmla="*/ 1445188 h 3816859"/>
                <a:gd name="connsiteX10" fmla="*/ 3657803 w 4001268"/>
                <a:gd name="connsiteY10" fmla="*/ 1957603 h 3816859"/>
                <a:gd name="connsiteX11" fmla="*/ 3575034 w 4001268"/>
                <a:gd name="connsiteY11" fmla="*/ 3816859 h 3816859"/>
                <a:gd name="connsiteX0" fmla="*/ 3368088 w 4001268"/>
                <a:gd name="connsiteY0" fmla="*/ 2005890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803 w 4001268"/>
                <a:gd name="connsiteY10" fmla="*/ 1957603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088" y="2005890"/>
                  </a:moveTo>
                  <a:lnTo>
                    <a:pt x="3372234" y="1559139"/>
                  </a:lnTo>
                  <a:lnTo>
                    <a:pt x="629034" y="1559139"/>
                  </a:lnTo>
                  <a:lnTo>
                    <a:pt x="629034" y="3614059"/>
                  </a:lnTo>
                  <a:lnTo>
                    <a:pt x="342168" y="3614059"/>
                  </a:lnTo>
                  <a:lnTo>
                    <a:pt x="342168" y="1445188"/>
                  </a:lnTo>
                  <a:lnTo>
                    <a:pt x="0" y="1445188"/>
                  </a:lnTo>
                  <a:lnTo>
                    <a:pt x="2000634" y="0"/>
                  </a:lnTo>
                  <a:lnTo>
                    <a:pt x="4001268" y="1445188"/>
                  </a:lnTo>
                  <a:lnTo>
                    <a:pt x="3659101" y="1445188"/>
                  </a:lnTo>
                  <a:cubicBezTo>
                    <a:pt x="3658668" y="1615993"/>
                    <a:pt x="3658236" y="1786798"/>
                    <a:pt x="3657803" y="1957603"/>
                  </a:cubicBez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B3C845A-D2D2-4EB2-A1BD-127BA98D2E35}"/>
                </a:ext>
              </a:extLst>
            </p:cNvPr>
            <p:cNvSpPr/>
            <p:nvPr/>
          </p:nvSpPr>
          <p:spPr bwMode="auto">
            <a:xfrm>
              <a:off x="291868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4FC9F6C8-5BDF-4EBC-AFE0-4C3A2902E865}"/>
                </a:ext>
              </a:extLst>
            </p:cNvPr>
            <p:cNvSpPr/>
            <p:nvPr/>
          </p:nvSpPr>
          <p:spPr bwMode="auto">
            <a:xfrm>
              <a:off x="319092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96F22A21-1EFE-4476-8791-03BBD1077202}"/>
                </a:ext>
              </a:extLst>
            </p:cNvPr>
            <p:cNvSpPr/>
            <p:nvPr/>
          </p:nvSpPr>
          <p:spPr bwMode="auto">
            <a:xfrm>
              <a:off x="3463162"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DF9A637-5606-4BCA-BA18-9334676EF820}"/>
                </a:ext>
              </a:extLst>
            </p:cNvPr>
            <p:cNvSpPr/>
            <p:nvPr/>
          </p:nvSpPr>
          <p:spPr bwMode="auto">
            <a:xfrm>
              <a:off x="291868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AA1E0D75-66C1-45BE-864A-B788A5C3440C}"/>
                </a:ext>
              </a:extLst>
            </p:cNvPr>
            <p:cNvSpPr/>
            <p:nvPr/>
          </p:nvSpPr>
          <p:spPr bwMode="auto">
            <a:xfrm>
              <a:off x="319092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1350AD2B-7D9D-4114-95DA-820ACEF50BC9}"/>
                </a:ext>
              </a:extLst>
            </p:cNvPr>
            <p:cNvSpPr/>
            <p:nvPr/>
          </p:nvSpPr>
          <p:spPr bwMode="auto">
            <a:xfrm>
              <a:off x="3104705" y="1310848"/>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Cylinder 828">
              <a:extLst>
                <a:ext uri="{FF2B5EF4-FFF2-40B4-BE49-F238E27FC236}">
                  <a16:creationId xmlns:a16="http://schemas.microsoft.com/office/drawing/2014/main" id="{6DF1DF2A-E004-4F93-9C4D-BB316E4D6CE8}"/>
                </a:ext>
              </a:extLst>
            </p:cNvPr>
            <p:cNvSpPr/>
            <p:nvPr/>
          </p:nvSpPr>
          <p:spPr bwMode="auto">
            <a:xfrm>
              <a:off x="3807349" y="1378407"/>
              <a:ext cx="1078215" cy="1416517"/>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8B5C28FE-A1FB-4ABE-BE44-DD80410C87B2}"/>
              </a:ext>
            </a:extLst>
          </p:cNvPr>
          <p:cNvGrpSpPr/>
          <p:nvPr/>
        </p:nvGrpSpPr>
        <p:grpSpPr>
          <a:xfrm>
            <a:off x="8936268" y="4927086"/>
            <a:ext cx="727929" cy="709285"/>
            <a:chOff x="9250394" y="5225620"/>
            <a:chExt cx="727929" cy="709285"/>
          </a:xfrm>
        </p:grpSpPr>
        <p:grpSp>
          <p:nvGrpSpPr>
            <p:cNvPr id="48" name="Group 47">
              <a:extLst>
                <a:ext uri="{FF2B5EF4-FFF2-40B4-BE49-F238E27FC236}">
                  <a16:creationId xmlns:a16="http://schemas.microsoft.com/office/drawing/2014/main" id="{BFA01CF3-881A-45D4-9E9C-9E976702B5DE}"/>
                </a:ext>
              </a:extLst>
            </p:cNvPr>
            <p:cNvGrpSpPr/>
            <p:nvPr/>
          </p:nvGrpSpPr>
          <p:grpSpPr>
            <a:xfrm>
              <a:off x="9250394" y="5225620"/>
              <a:ext cx="487820" cy="640874"/>
              <a:chOff x="2494421" y="4564004"/>
              <a:chExt cx="338257" cy="444388"/>
            </a:xfrm>
            <a:noFill/>
          </p:grpSpPr>
          <p:sp>
            <p:nvSpPr>
              <p:cNvPr id="49" name="Cylinder 513">
                <a:extLst>
                  <a:ext uri="{FF2B5EF4-FFF2-40B4-BE49-F238E27FC236}">
                    <a16:creationId xmlns:a16="http://schemas.microsoft.com/office/drawing/2014/main" id="{5695AB0A-288D-4816-89D5-ACBDBDE9BD12}"/>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416D0427-1B07-4161-9742-2276FCE87760}"/>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mn-ea"/>
                  <a:cs typeface="Segoe UI" pitchFamily="34" charset="0"/>
                </a:endParaRPr>
              </a:p>
            </p:txBody>
          </p:sp>
        </p:grpSp>
        <p:grpSp>
          <p:nvGrpSpPr>
            <p:cNvPr id="52" name="Group 51">
              <a:extLst>
                <a:ext uri="{FF2B5EF4-FFF2-40B4-BE49-F238E27FC236}">
                  <a16:creationId xmlns:a16="http://schemas.microsoft.com/office/drawing/2014/main" id="{E5DE8EBB-F954-4790-9C86-AFE370EF5546}"/>
                </a:ext>
              </a:extLst>
            </p:cNvPr>
            <p:cNvGrpSpPr/>
            <p:nvPr/>
          </p:nvGrpSpPr>
          <p:grpSpPr>
            <a:xfrm>
              <a:off x="9635893" y="5499871"/>
              <a:ext cx="342430" cy="435034"/>
              <a:chOff x="10698253" y="2486024"/>
              <a:chExt cx="452347" cy="574676"/>
            </a:xfrm>
            <a:solidFill>
              <a:schemeClr val="bg1">
                <a:lumMod val="95000"/>
              </a:schemeClr>
            </a:solidFill>
          </p:grpSpPr>
          <p:sp>
            <p:nvSpPr>
              <p:cNvPr id="54" name="Freeform 149">
                <a:extLst>
                  <a:ext uri="{FF2B5EF4-FFF2-40B4-BE49-F238E27FC236}">
                    <a16:creationId xmlns:a16="http://schemas.microsoft.com/office/drawing/2014/main" id="{E65B13CC-4088-41A4-89FF-668F88AE5373}"/>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Rectangle 3">
                <a:extLst>
                  <a:ext uri="{FF2B5EF4-FFF2-40B4-BE49-F238E27FC236}">
                    <a16:creationId xmlns:a16="http://schemas.microsoft.com/office/drawing/2014/main" id="{B1123DC6-2FE1-443D-849B-181A5FB931A6}"/>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5268379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2 – Adding Cosmos DB data</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609600" y="1976438"/>
            <a:ext cx="10972800" cy="1046440"/>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p>
        </p:txBody>
      </p:sp>
    </p:spTree>
    <p:extLst>
      <p:ext uri="{BB962C8B-B14F-4D97-AF65-F5344CB8AC3E}">
        <p14:creationId xmlns:p14="http://schemas.microsoft.com/office/powerpoint/2010/main" val="271690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2287-30C5-4EC1-9F32-BA03624F3075}"/>
              </a:ext>
            </a:extLst>
          </p:cNvPr>
          <p:cNvSpPr>
            <a:spLocks noGrp="1"/>
          </p:cNvSpPr>
          <p:nvPr>
            <p:ph type="title"/>
          </p:nvPr>
        </p:nvSpPr>
        <p:spPr/>
        <p:txBody>
          <a:bodyPr/>
          <a:lstStyle/>
          <a:p>
            <a:r>
              <a:rPr lang="en-US" dirty="0"/>
              <a:t>Event based computing in Azure with Event Grid</a:t>
            </a:r>
          </a:p>
        </p:txBody>
      </p:sp>
    </p:spTree>
    <p:extLst>
      <p:ext uri="{BB962C8B-B14F-4D97-AF65-F5344CB8AC3E}">
        <p14:creationId xmlns:p14="http://schemas.microsoft.com/office/powerpoint/2010/main" val="22723735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3136"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82298" y="1544919"/>
            <a:ext cx="5536836" cy="4494128"/>
            <a:chOff x="632009" y="1575401"/>
            <a:chExt cx="5647861" cy="4584245"/>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869541" y="1575401"/>
              <a:ext cx="5401365" cy="822960"/>
              <a:chOff x="869541" y="1575401"/>
              <a:chExt cx="5401365"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23220"/>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Solve business problems—not technology </a:t>
                </a:r>
                <a:b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problems related to undifferentiated heavy lifting</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869541" y="1677453"/>
                <a:ext cx="713657" cy="618857"/>
                <a:chOff x="853125" y="1556351"/>
                <a:chExt cx="713657" cy="618857"/>
              </a:xfrm>
            </p:grpSpPr>
            <p:sp>
              <p:nvSpPr>
                <p:cNvPr id="14" name="TextBox 13">
                  <a:extLst>
                    <a:ext uri="{FF2B5EF4-FFF2-40B4-BE49-F238E27FC236}">
                      <a16:creationId xmlns:a16="http://schemas.microsoft.com/office/drawing/2014/main" id="{8C777C34-7BE6-47C5-A45B-B34307CC22FC}"/>
                    </a:ext>
                  </a:extLst>
                </p:cNvPr>
                <p:cNvSpPr txBox="1"/>
                <p:nvPr/>
              </p:nvSpPr>
              <p:spPr>
                <a:xfrm>
                  <a:off x="853125" y="1836654"/>
                  <a:ext cx="713657" cy="338554"/>
                </a:xfrm>
                <a:prstGeom prst="rect">
                  <a:avLst/>
                </a:prstGeom>
                <a:noFill/>
              </p:spPr>
              <p:txBody>
                <a:bodyPr wrap="none" rtlCol="0">
                  <a:spAutoFit/>
                </a:bodyPr>
                <a:lstStyle/>
                <a:p>
                  <a:pPr algn="ct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endParaRPr lang="en-US" sz="1323">
                    <a:solidFill>
                      <a:srgbClr val="000000"/>
                    </a:solidFill>
                    <a:latin typeface="Segoe UI"/>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23439"/>
              <a:chOff x="632009" y="2965089"/>
              <a:chExt cx="5643379" cy="1323439"/>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23439"/>
              </a:xfrm>
              <a:prstGeom prst="rect">
                <a:avLst/>
              </a:prstGeom>
              <a:noFill/>
            </p:spPr>
            <p:txBody>
              <a:bodyPr wrap="square" rtlCol="0">
                <a:spAutoFit/>
              </a:bodyPr>
              <a:lstStyle/>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Shorter time to market</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Fixed costs converted to variable costs</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Better service stability</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Better development and testing management</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Less waste</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87796"/>
                <a:chOff x="578221" y="3008289"/>
                <a:chExt cx="1188720" cy="787796"/>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38554"/>
                </a:xfrm>
                <a:prstGeom prst="rect">
                  <a:avLst/>
                </a:prstGeom>
                <a:noFill/>
              </p:spPr>
              <p:txBody>
                <a:bodyPr wrap="square" rtlCol="0">
                  <a:spAutoFit/>
                </a:bodyPr>
                <a:lstStyle/>
                <a:p>
                  <a:pPr algn="ct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23439"/>
              <a:chOff x="632009" y="4836207"/>
              <a:chExt cx="5647861" cy="1323439"/>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23439"/>
              </a:xfrm>
              <a:prstGeom prst="rect">
                <a:avLst/>
              </a:prstGeom>
              <a:noFill/>
            </p:spPr>
            <p:txBody>
              <a:bodyPr wrap="square" rtlCol="0">
                <a:spAutoFit/>
              </a:bodyPr>
              <a:lstStyle/>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Simplified starting experience</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Easier pivoting means more flexibility</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Easier experimentation</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Scale at your pace—don’t bet the farm on Day 1</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Natural fit for microservices</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1562"/>
                <a:chOff x="578221" y="4925641"/>
                <a:chExt cx="1188720" cy="741562"/>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38554"/>
                </a:xfrm>
                <a:prstGeom prst="rect">
                  <a:avLst/>
                </a:prstGeom>
                <a:noFill/>
              </p:spPr>
              <p:txBody>
                <a:bodyPr wrap="square" rtlCol="0">
                  <a:spAutoFit/>
                </a:bodyPr>
                <a:lstStyle/>
                <a:p>
                  <a:pPr algn="ct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en-US" sz="3600" dirty="0">
                <a:solidFill>
                  <a:srgbClr val="000000"/>
                </a:solidFill>
                <a:latin typeface="Segoe UI Semibold" panose="020B0702040204020203" pitchFamily="34" charset="0"/>
                <a:cs typeface="Segoe UI Semibold" panose="020B0702040204020203" pitchFamily="34" charset="0"/>
              </a:rPr>
              <a:t>What are the benefits?</a:t>
            </a:r>
          </a:p>
        </p:txBody>
      </p:sp>
    </p:spTree>
    <p:extLst>
      <p:ext uri="{BB962C8B-B14F-4D97-AF65-F5344CB8AC3E}">
        <p14:creationId xmlns:p14="http://schemas.microsoft.com/office/powerpoint/2010/main" val="367687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 Event Grid MG1_Part1_v2">
            <a:hlinkClick r:id="" action="ppaction://media"/>
            <a:extLst>
              <a:ext uri="{FF2B5EF4-FFF2-40B4-BE49-F238E27FC236}">
                <a16:creationId xmlns:a16="http://schemas.microsoft.com/office/drawing/2014/main" id="{92BE3481-9D9C-42E4-A075-05A2545E9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491" y="96977"/>
            <a:ext cx="11952331" cy="6723186"/>
          </a:xfrm>
          <a:prstGeom prst="rect">
            <a:avLst/>
          </a:prstGeom>
        </p:spPr>
      </p:pic>
    </p:spTree>
    <p:extLst>
      <p:ext uri="{BB962C8B-B14F-4D97-AF65-F5344CB8AC3E}">
        <p14:creationId xmlns:p14="http://schemas.microsoft.com/office/powerpoint/2010/main" val="553707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 Event Grid MG1_Part2_v2">
            <a:hlinkClick r:id="" action="ppaction://media"/>
            <a:extLst>
              <a:ext uri="{FF2B5EF4-FFF2-40B4-BE49-F238E27FC236}">
                <a16:creationId xmlns:a16="http://schemas.microsoft.com/office/drawing/2014/main" id="{5BE16741-EBCA-42EB-9CDB-E2BC203E84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491" y="96977"/>
            <a:ext cx="11952331" cy="6723186"/>
          </a:xfrm>
          <a:prstGeom prst="rect">
            <a:avLst/>
          </a:prstGeom>
        </p:spPr>
      </p:pic>
    </p:spTree>
    <p:extLst>
      <p:ext uri="{BB962C8B-B14F-4D97-AF65-F5344CB8AC3E}">
        <p14:creationId xmlns:p14="http://schemas.microsoft.com/office/powerpoint/2010/main" val="3323563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dirty="0"/>
              <a:t>Eventing in the cloud</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0068" y="1211598"/>
            <a:ext cx="2748023" cy="5303095"/>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505050"/>
                    </a:gs>
                    <a:gs pos="100000">
                      <a:srgbClr val="505050"/>
                    </a:gs>
                  </a:gsLst>
                  <a:lin ang="5400000" scaled="0"/>
                </a:gradFill>
                <a:latin typeface="Segoe UI Semilight"/>
                <a:ea typeface="Segoe UI" pitchFamily="34" charset="0"/>
                <a:cs typeface="Segoe UI" pitchFamily="34" charset="0"/>
              </a:rPr>
              <a:t>Events</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676415" y="1211598"/>
            <a:ext cx="5301539" cy="5303095"/>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505050"/>
                    </a:gs>
                    <a:gs pos="100000">
                      <a:srgbClr val="505050"/>
                    </a:gs>
                  </a:gsLst>
                  <a:lin ang="5400000" scaled="0"/>
                </a:gradFill>
                <a:cs typeface="Segoe UI" pitchFamily="34" charset="0"/>
              </a:rPr>
              <a:t>Event Handlers</a:t>
            </a:r>
          </a:p>
        </p:txBody>
      </p:sp>
      <p:sp>
        <p:nvSpPr>
          <p:cNvPr id="62" name="Rectangle 61">
            <a:extLst>
              <a:ext uri="{FF2B5EF4-FFF2-40B4-BE49-F238E27FC236}">
                <a16:creationId xmlns:a16="http://schemas.microsoft.com/office/drawing/2014/main" id="{8D197302-B059-43FD-B1E9-34284FD32CB2}"/>
              </a:ext>
            </a:extLst>
          </p:cNvPr>
          <p:cNvSpPr/>
          <p:nvPr/>
        </p:nvSpPr>
        <p:spPr bwMode="auto">
          <a:xfrm>
            <a:off x="443108" y="1721849"/>
            <a:ext cx="2391309" cy="475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6" y="1776705"/>
            <a:ext cx="421972" cy="365708"/>
          </a:xfrm>
          <a:prstGeom prst="rect">
            <a:avLst/>
          </a:prstGeom>
        </p:spPr>
      </p:pic>
      <p:sp>
        <p:nvSpPr>
          <p:cNvPr id="67" name="Rectangle 66">
            <a:extLst>
              <a:ext uri="{FF2B5EF4-FFF2-40B4-BE49-F238E27FC236}">
                <a16:creationId xmlns:a16="http://schemas.microsoft.com/office/drawing/2014/main" id="{108D490F-9C33-4DEA-BCE0-C850C1A8EDBB}"/>
              </a:ext>
            </a:extLst>
          </p:cNvPr>
          <p:cNvSpPr/>
          <p:nvPr/>
        </p:nvSpPr>
        <p:spPr bwMode="auto">
          <a:xfrm>
            <a:off x="443108" y="2243756"/>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79" y="2297712"/>
            <a:ext cx="450510" cy="365708"/>
          </a:xfrm>
          <a:prstGeom prst="rect">
            <a:avLst/>
          </a:prstGeom>
        </p:spPr>
      </p:pic>
      <p:sp>
        <p:nvSpPr>
          <p:cNvPr id="68" name="Rectangle 67">
            <a:extLst>
              <a:ext uri="{FF2B5EF4-FFF2-40B4-BE49-F238E27FC236}">
                <a16:creationId xmlns:a16="http://schemas.microsoft.com/office/drawing/2014/main" id="{392A00CA-9A66-428D-AAC3-1C8E034FE36A}"/>
              </a:ext>
            </a:extLst>
          </p:cNvPr>
          <p:cNvSpPr/>
          <p:nvPr/>
        </p:nvSpPr>
        <p:spPr bwMode="auto">
          <a:xfrm>
            <a:off x="443108" y="2765663"/>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10" y="2800678"/>
            <a:ext cx="494725" cy="365707"/>
          </a:xfrm>
          <a:prstGeom prst="rect">
            <a:avLst/>
          </a:prstGeom>
        </p:spPr>
      </p:pic>
      <p:sp>
        <p:nvSpPr>
          <p:cNvPr id="70" name="Rectangle 69">
            <a:extLst>
              <a:ext uri="{FF2B5EF4-FFF2-40B4-BE49-F238E27FC236}">
                <a16:creationId xmlns:a16="http://schemas.microsoft.com/office/drawing/2014/main" id="{B8C6A24C-FCC4-4934-8DA7-148780E32794}"/>
              </a:ext>
            </a:extLst>
          </p:cNvPr>
          <p:cNvSpPr/>
          <p:nvPr/>
        </p:nvSpPr>
        <p:spPr bwMode="auto">
          <a:xfrm>
            <a:off x="443108" y="5375199"/>
            <a:ext cx="2391309" cy="475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54" y="5424959"/>
            <a:ext cx="354792" cy="365708"/>
          </a:xfrm>
          <a:prstGeom prst="rect">
            <a:avLst/>
          </a:prstGeom>
        </p:spPr>
      </p:pic>
      <p:sp>
        <p:nvSpPr>
          <p:cNvPr id="69" name="Rectangle 68">
            <a:extLst>
              <a:ext uri="{FF2B5EF4-FFF2-40B4-BE49-F238E27FC236}">
                <a16:creationId xmlns:a16="http://schemas.microsoft.com/office/drawing/2014/main" id="{0FA47A78-028C-4830-9B94-A7922A498CD4}"/>
              </a:ext>
            </a:extLst>
          </p:cNvPr>
          <p:cNvSpPr/>
          <p:nvPr/>
        </p:nvSpPr>
        <p:spPr bwMode="auto">
          <a:xfrm>
            <a:off x="443108" y="3287570"/>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68709" y="3325686"/>
            <a:ext cx="379450" cy="383987"/>
            <a:chOff x="-649293" y="6227709"/>
            <a:chExt cx="265115" cy="268281"/>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9" y="6318203"/>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42" y="6345190"/>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9" y="6372177"/>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30" y="6289628"/>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93" y="6227709"/>
              <a:ext cx="263527"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6" y="6432491"/>
              <a:ext cx="263528" cy="63499"/>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dirty="0">
                <a:solidFill>
                  <a:srgbClr val="505050"/>
                </a:solidFill>
                <a:latin typeface="Segoe UI Semilight"/>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8" y="6343582"/>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grpSp>
      <p:sp>
        <p:nvSpPr>
          <p:cNvPr id="76" name="Rectangle 75">
            <a:extLst>
              <a:ext uri="{FF2B5EF4-FFF2-40B4-BE49-F238E27FC236}">
                <a16:creationId xmlns:a16="http://schemas.microsoft.com/office/drawing/2014/main" id="{FC5D3F05-E947-4456-8E03-3507D58FB77D}"/>
              </a:ext>
            </a:extLst>
          </p:cNvPr>
          <p:cNvSpPr/>
          <p:nvPr/>
        </p:nvSpPr>
        <p:spPr bwMode="auto">
          <a:xfrm>
            <a:off x="6853402" y="5286952"/>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Other Services</a:t>
            </a:r>
            <a:b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Applications</a:t>
            </a:r>
          </a:p>
        </p:txBody>
      </p:sp>
      <p:grpSp>
        <p:nvGrpSpPr>
          <p:cNvPr id="3" name="Group 2">
            <a:extLst>
              <a:ext uri="{FF2B5EF4-FFF2-40B4-BE49-F238E27FC236}">
                <a16:creationId xmlns:a16="http://schemas.microsoft.com/office/drawing/2014/main" id="{7C420112-5A13-4CDB-989C-D995B7999D3D}"/>
              </a:ext>
            </a:extLst>
          </p:cNvPr>
          <p:cNvGrpSpPr/>
          <p:nvPr/>
        </p:nvGrpSpPr>
        <p:grpSpPr>
          <a:xfrm>
            <a:off x="10929193" y="5442734"/>
            <a:ext cx="926301" cy="806169"/>
            <a:chOff x="10929878" y="5443020"/>
            <a:chExt cx="926432" cy="806283"/>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5978" y="5443020"/>
              <a:ext cx="454232" cy="411480"/>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10929878" y="5862166"/>
              <a:ext cx="926432" cy="387137"/>
            </a:xfrm>
            <a:prstGeom prst="rect">
              <a:avLst/>
            </a:prstGeom>
            <a:noFill/>
          </p:spPr>
          <p:txBody>
            <a:bodyPr wrap="none" lIns="89630" tIns="44814" rIns="89630" bIns="44814" rtlCol="0" anchor="ctr">
              <a:spAutoFit/>
            </a:bodyPr>
            <a:lstStyle/>
            <a:p>
              <a:pPr algn="ctr" defTabSz="914139">
                <a:lnSpc>
                  <a:spcPct val="90000"/>
                </a:lnSpc>
                <a:spcAft>
                  <a:spcPts val="588"/>
                </a:spcAft>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Automation</a:t>
              </a:r>
            </a:p>
          </p:txBody>
        </p:sp>
      </p:grpSp>
      <p:grpSp>
        <p:nvGrpSpPr>
          <p:cNvPr id="128" name="Group 127">
            <a:extLst>
              <a:ext uri="{FF2B5EF4-FFF2-40B4-BE49-F238E27FC236}">
                <a16:creationId xmlns:a16="http://schemas.microsoft.com/office/drawing/2014/main" id="{BF04674C-F533-4DB0-AB44-E985E94D689E}"/>
              </a:ext>
            </a:extLst>
          </p:cNvPr>
          <p:cNvGrpSpPr/>
          <p:nvPr/>
        </p:nvGrpSpPr>
        <p:grpSpPr>
          <a:xfrm>
            <a:off x="3018092" y="3774631"/>
            <a:ext cx="673943" cy="448149"/>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776187" y="3774631"/>
            <a:ext cx="898673" cy="448149"/>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7" name="Rectangle 76">
            <a:extLst>
              <a:ext uri="{FF2B5EF4-FFF2-40B4-BE49-F238E27FC236}">
                <a16:creationId xmlns:a16="http://schemas.microsoft.com/office/drawing/2014/main" id="{4393BD6F-4467-498C-A437-A670CEDBEA6C}"/>
              </a:ext>
            </a:extLst>
          </p:cNvPr>
          <p:cNvSpPr/>
          <p:nvPr/>
        </p:nvSpPr>
        <p:spPr bwMode="auto">
          <a:xfrm>
            <a:off x="443108" y="5896520"/>
            <a:ext cx="2391309" cy="475421"/>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CloudEvents Sources</a:t>
            </a:r>
          </a:p>
        </p:txBody>
      </p:sp>
      <p:sp>
        <p:nvSpPr>
          <p:cNvPr id="79" name="Rectangle 78">
            <a:extLst>
              <a:ext uri="{FF2B5EF4-FFF2-40B4-BE49-F238E27FC236}">
                <a16:creationId xmlns:a16="http://schemas.microsoft.com/office/drawing/2014/main" id="{ED298B07-9745-4FE5-BB62-5182BF2E1959}"/>
              </a:ext>
            </a:extLst>
          </p:cNvPr>
          <p:cNvSpPr/>
          <p:nvPr/>
        </p:nvSpPr>
        <p:spPr bwMode="auto">
          <a:xfrm>
            <a:off x="443108" y="4853291"/>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Service Bus</a:t>
            </a:r>
            <a:endParaRPr lang="en-US"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5F3CC62D-7A69-47F5-8F05-FB4159B24180}"/>
              </a:ext>
            </a:extLst>
          </p:cNvPr>
          <p:cNvSpPr/>
          <p:nvPr/>
        </p:nvSpPr>
        <p:spPr bwMode="auto">
          <a:xfrm>
            <a:off x="443108" y="4331384"/>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IoT Hub</a:t>
            </a:r>
          </a:p>
        </p:txBody>
      </p:sp>
      <p:sp>
        <p:nvSpPr>
          <p:cNvPr id="81" name="Rectangle 80">
            <a:extLst>
              <a:ext uri="{FF2B5EF4-FFF2-40B4-BE49-F238E27FC236}">
                <a16:creationId xmlns:a16="http://schemas.microsoft.com/office/drawing/2014/main" id="{7F9919DD-B616-4EBA-B638-B7B1F4E57D75}"/>
              </a:ext>
            </a:extLst>
          </p:cNvPr>
          <p:cNvSpPr/>
          <p:nvPr/>
        </p:nvSpPr>
        <p:spPr bwMode="auto">
          <a:xfrm>
            <a:off x="443108" y="3809477"/>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Azure Media Service</a:t>
            </a:r>
          </a:p>
        </p:txBody>
      </p:sp>
      <p:pic>
        <p:nvPicPr>
          <p:cNvPr id="4" name="Graphic 3">
            <a:extLst>
              <a:ext uri="{FF2B5EF4-FFF2-40B4-BE49-F238E27FC236}">
                <a16:creationId xmlns:a16="http://schemas.microsoft.com/office/drawing/2014/main" id="{C051BAF4-90EA-459B-9B23-6E81B1812EB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8001" t="32862" r="38579" b="32338"/>
          <a:stretch/>
        </p:blipFill>
        <p:spPr>
          <a:xfrm>
            <a:off x="694815" y="3860141"/>
            <a:ext cx="324964" cy="374850"/>
          </a:xfrm>
          <a:prstGeom prst="rect">
            <a:avLst/>
          </a:prstGeom>
        </p:spPr>
      </p:pic>
      <p:pic>
        <p:nvPicPr>
          <p:cNvPr id="63" name="Picture 62">
            <a:extLst>
              <a:ext uri="{FF2B5EF4-FFF2-40B4-BE49-F238E27FC236}">
                <a16:creationId xmlns:a16="http://schemas.microsoft.com/office/drawing/2014/main" id="{2E0483EA-6F02-4E3A-93DA-06C236FE4809}"/>
              </a:ext>
            </a:extLst>
          </p:cNvPr>
          <p:cNvPicPr>
            <a:picLocks noChangeAspect="1"/>
          </p:cNvPicPr>
          <p:nvPr/>
        </p:nvPicPr>
        <p:blipFill>
          <a:blip r:embed="rId10">
            <a:biLevel thresh="25000"/>
          </a:blip>
          <a:stretch>
            <a:fillRect/>
          </a:stretch>
        </p:blipFill>
        <p:spPr>
          <a:xfrm>
            <a:off x="672545" y="4390069"/>
            <a:ext cx="374850" cy="374850"/>
          </a:xfrm>
          <a:prstGeom prst="rect">
            <a:avLst/>
          </a:prstGeom>
          <a:noFill/>
        </p:spPr>
      </p:pic>
      <p:pic>
        <p:nvPicPr>
          <p:cNvPr id="64" name="Picture 63">
            <a:extLst>
              <a:ext uri="{FF2B5EF4-FFF2-40B4-BE49-F238E27FC236}">
                <a16:creationId xmlns:a16="http://schemas.microsoft.com/office/drawing/2014/main" id="{27F4AF4C-97F1-47FB-9DC0-6137FB2D27B9}"/>
              </a:ext>
            </a:extLst>
          </p:cNvPr>
          <p:cNvPicPr>
            <a:picLocks noChangeAspect="1"/>
          </p:cNvPicPr>
          <p:nvPr/>
        </p:nvPicPr>
        <p:blipFill>
          <a:blip r:embed="rId11">
            <a:biLevel thresh="25000"/>
          </a:blip>
          <a:stretch>
            <a:fillRect/>
          </a:stretch>
        </p:blipFill>
        <p:spPr>
          <a:xfrm>
            <a:off x="674444" y="4908147"/>
            <a:ext cx="365708" cy="365708"/>
          </a:xfrm>
          <a:prstGeom prst="rect">
            <a:avLst/>
          </a:prstGeom>
        </p:spPr>
      </p:pic>
      <p:pic>
        <p:nvPicPr>
          <p:cNvPr id="65" name="Picture 64">
            <a:extLst>
              <a:ext uri="{FF2B5EF4-FFF2-40B4-BE49-F238E27FC236}">
                <a16:creationId xmlns:a16="http://schemas.microsoft.com/office/drawing/2014/main" id="{69E98716-7DE3-4D48-8D01-3B39AA1B959A}"/>
              </a:ext>
            </a:extLst>
          </p:cNvPr>
          <p:cNvPicPr>
            <a:picLocks noChangeAspect="1"/>
          </p:cNvPicPr>
          <p:nvPr/>
        </p:nvPicPr>
        <p:blipFill>
          <a:blip r:embed="rId12">
            <a:biLevel thresh="25000"/>
          </a:blip>
          <a:stretch>
            <a:fillRect/>
          </a:stretch>
        </p:blipFill>
        <p:spPr>
          <a:xfrm>
            <a:off x="630911" y="5909158"/>
            <a:ext cx="457322" cy="457135"/>
          </a:xfrm>
          <a:prstGeom prst="rect">
            <a:avLst/>
          </a:prstGeom>
        </p:spPr>
      </p:pic>
      <p:sp>
        <p:nvSpPr>
          <p:cNvPr id="90" name="Rectangle 89">
            <a:extLst>
              <a:ext uri="{FF2B5EF4-FFF2-40B4-BE49-F238E27FC236}">
                <a16:creationId xmlns:a16="http://schemas.microsoft.com/office/drawing/2014/main" id="{674ECAF8-8E01-48C2-B8EE-C8408A102B4F}"/>
              </a:ext>
            </a:extLst>
          </p:cNvPr>
          <p:cNvSpPr/>
          <p:nvPr/>
        </p:nvSpPr>
        <p:spPr bwMode="auto">
          <a:xfrm>
            <a:off x="6853402" y="4133945"/>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Buffering and</a:t>
            </a:r>
          </a:p>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Competing Consumers</a:t>
            </a:r>
          </a:p>
        </p:txBody>
      </p:sp>
      <p:sp>
        <p:nvSpPr>
          <p:cNvPr id="75" name="Rectangle 74">
            <a:extLst>
              <a:ext uri="{FF2B5EF4-FFF2-40B4-BE49-F238E27FC236}">
                <a16:creationId xmlns:a16="http://schemas.microsoft.com/office/drawing/2014/main" id="{5AC1F23A-4B99-4875-B9A6-87F578F4B26B}"/>
              </a:ext>
            </a:extLst>
          </p:cNvPr>
          <p:cNvSpPr/>
          <p:nvPr/>
        </p:nvSpPr>
        <p:spPr bwMode="auto">
          <a:xfrm>
            <a:off x="6853402" y="2980937"/>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Workflow</a:t>
            </a:r>
            <a:b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Integration</a:t>
            </a:r>
          </a:p>
        </p:txBody>
      </p:sp>
      <p:grpSp>
        <p:nvGrpSpPr>
          <p:cNvPr id="9" name="Group 8">
            <a:extLst>
              <a:ext uri="{FF2B5EF4-FFF2-40B4-BE49-F238E27FC236}">
                <a16:creationId xmlns:a16="http://schemas.microsoft.com/office/drawing/2014/main" id="{893B85D5-BBE6-44E6-86E8-83DC9B56CD35}"/>
              </a:ext>
            </a:extLst>
          </p:cNvPr>
          <p:cNvGrpSpPr/>
          <p:nvPr/>
        </p:nvGrpSpPr>
        <p:grpSpPr>
          <a:xfrm>
            <a:off x="10122305" y="3143845"/>
            <a:ext cx="1076962" cy="798766"/>
            <a:chOff x="10122877" y="2831890"/>
            <a:chExt cx="1077114" cy="798879"/>
          </a:xfrm>
        </p:grpSpPr>
        <p:sp>
          <p:nvSpPr>
            <p:cNvPr id="115" name="TextBox 114">
              <a:extLst>
                <a:ext uri="{FF2B5EF4-FFF2-40B4-BE49-F238E27FC236}">
                  <a16:creationId xmlns:a16="http://schemas.microsoft.com/office/drawing/2014/main" id="{46EE1905-7D9A-43E2-AC6B-7BDA5E7BF865}"/>
                </a:ext>
              </a:extLst>
            </p:cNvPr>
            <p:cNvSpPr txBox="1"/>
            <p:nvPr/>
          </p:nvSpPr>
          <p:spPr>
            <a:xfrm>
              <a:off x="10122877" y="3346481"/>
              <a:ext cx="1077114"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Logic Apps</a:t>
              </a:r>
            </a:p>
          </p:txBody>
        </p:sp>
        <p:grpSp>
          <p:nvGrpSpPr>
            <p:cNvPr id="45" name="Group 44">
              <a:extLst>
                <a:ext uri="{FF2B5EF4-FFF2-40B4-BE49-F238E27FC236}">
                  <a16:creationId xmlns:a16="http://schemas.microsoft.com/office/drawing/2014/main" id="{97C34D70-51BE-481A-92F4-C5463146F648}"/>
                </a:ext>
              </a:extLst>
            </p:cNvPr>
            <p:cNvGrpSpPr/>
            <p:nvPr/>
          </p:nvGrpSpPr>
          <p:grpSpPr>
            <a:xfrm>
              <a:off x="10295673" y="2831890"/>
              <a:ext cx="731520" cy="475488"/>
              <a:chOff x="8238514" y="2669975"/>
              <a:chExt cx="900967" cy="493387"/>
            </a:xfrm>
          </p:grpSpPr>
          <p:sp>
            <p:nvSpPr>
              <p:cNvPr id="47" name="Rectangle 46">
                <a:extLst>
                  <a:ext uri="{FF2B5EF4-FFF2-40B4-BE49-F238E27FC236}">
                    <a16:creationId xmlns:a16="http://schemas.microsoft.com/office/drawing/2014/main" id="{F6085AD3-EC69-408B-A75F-C5ACC592A4EF}"/>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defTabSz="895406">
                  <a:lnSpc>
                    <a:spcPct val="90000"/>
                  </a:lnSpc>
                  <a:defRPr/>
                </a:pPr>
                <a:endParaRPr lang="en-US" sz="172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3DD7EC6-4142-46F7-ADF3-16101632F896}"/>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defTabSz="895406">
                  <a:lnSpc>
                    <a:spcPct val="90000"/>
                  </a:lnSpc>
                  <a:defRPr/>
                </a:pPr>
                <a:endParaRPr lang="en-US" sz="172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59E068D-1356-4AE7-8964-8F00DBBDCCA2}"/>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defTabSz="895406">
                  <a:lnSpc>
                    <a:spcPct val="90000"/>
                  </a:lnSpc>
                  <a:defRPr/>
                </a:pPr>
                <a:endParaRPr lang="en-US" sz="172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Left Brace 49">
                <a:extLst>
                  <a:ext uri="{FF2B5EF4-FFF2-40B4-BE49-F238E27FC236}">
                    <a16:creationId xmlns:a16="http://schemas.microsoft.com/office/drawing/2014/main" id="{BC424048-AF09-498C-A42F-C2976BE1C873}"/>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895614">
                  <a:defRPr/>
                </a:pPr>
                <a:endParaRPr lang="en-US" sz="1537" kern="0">
                  <a:solidFill>
                    <a:srgbClr val="505050"/>
                  </a:solidFill>
                  <a:latin typeface="Segoe UI"/>
                </a:endParaRPr>
              </a:p>
            </p:txBody>
          </p:sp>
          <p:sp>
            <p:nvSpPr>
              <p:cNvPr id="51" name="Left Brace 50">
                <a:extLst>
                  <a:ext uri="{FF2B5EF4-FFF2-40B4-BE49-F238E27FC236}">
                    <a16:creationId xmlns:a16="http://schemas.microsoft.com/office/drawing/2014/main" id="{E6FFA3FA-2CDA-4E78-AEC3-2A1EDB09FDE0}"/>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895614">
                  <a:defRPr/>
                </a:pPr>
                <a:endParaRPr lang="en-US" sz="1537" kern="0">
                  <a:solidFill>
                    <a:srgbClr val="505050"/>
                  </a:solidFill>
                  <a:latin typeface="Segoe UI"/>
                </a:endParaRPr>
              </a:p>
            </p:txBody>
          </p:sp>
          <p:sp>
            <p:nvSpPr>
              <p:cNvPr id="52" name="Left Brace 51">
                <a:extLst>
                  <a:ext uri="{FF2B5EF4-FFF2-40B4-BE49-F238E27FC236}">
                    <a16:creationId xmlns:a16="http://schemas.microsoft.com/office/drawing/2014/main" id="{6A1667D5-795B-40C6-9E6D-3655538C72B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895614">
                  <a:defRPr/>
                </a:pPr>
                <a:endParaRPr lang="en-US" sz="1537" kern="0">
                  <a:solidFill>
                    <a:srgbClr val="505050"/>
                  </a:solidFill>
                  <a:latin typeface="Segoe UI"/>
                </a:endParaRPr>
              </a:p>
            </p:txBody>
          </p:sp>
        </p:grpSp>
      </p:grpSp>
      <p:sp>
        <p:nvSpPr>
          <p:cNvPr id="74" name="Rectangle 73">
            <a:extLst>
              <a:ext uri="{FF2B5EF4-FFF2-40B4-BE49-F238E27FC236}">
                <a16:creationId xmlns:a16="http://schemas.microsoft.com/office/drawing/2014/main" id="{512F703C-BAF8-4117-B15F-E502E6D92FC2}"/>
              </a:ext>
            </a:extLst>
          </p:cNvPr>
          <p:cNvSpPr/>
          <p:nvPr/>
        </p:nvSpPr>
        <p:spPr bwMode="auto">
          <a:xfrm>
            <a:off x="6853402" y="1827929"/>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Code</a:t>
            </a:r>
          </a:p>
        </p:txBody>
      </p:sp>
      <p:grpSp>
        <p:nvGrpSpPr>
          <p:cNvPr id="10" name="Group 9">
            <a:extLst>
              <a:ext uri="{FF2B5EF4-FFF2-40B4-BE49-F238E27FC236}">
                <a16:creationId xmlns:a16="http://schemas.microsoft.com/office/drawing/2014/main" id="{C4007184-F086-46DB-839E-D055AD1B438F}"/>
              </a:ext>
            </a:extLst>
          </p:cNvPr>
          <p:cNvGrpSpPr/>
          <p:nvPr/>
        </p:nvGrpSpPr>
        <p:grpSpPr>
          <a:xfrm>
            <a:off x="10181541" y="2014091"/>
            <a:ext cx="963164" cy="768901"/>
            <a:chOff x="10182610" y="1937008"/>
            <a:chExt cx="963300" cy="769010"/>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2855" y="1937008"/>
              <a:ext cx="517157" cy="475488"/>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182610" y="2421730"/>
              <a:ext cx="963300"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Functions</a:t>
              </a:r>
            </a:p>
          </p:txBody>
        </p:sp>
      </p:grpSp>
      <p:grpSp>
        <p:nvGrpSpPr>
          <p:cNvPr id="7" name="Group 6">
            <a:extLst>
              <a:ext uri="{FF2B5EF4-FFF2-40B4-BE49-F238E27FC236}">
                <a16:creationId xmlns:a16="http://schemas.microsoft.com/office/drawing/2014/main" id="{FF6347D2-CDB2-4E80-B5AE-222FA2EBC4E3}"/>
              </a:ext>
            </a:extLst>
          </p:cNvPr>
          <p:cNvGrpSpPr/>
          <p:nvPr/>
        </p:nvGrpSpPr>
        <p:grpSpPr>
          <a:xfrm>
            <a:off x="9631372" y="4304579"/>
            <a:ext cx="1096387" cy="796304"/>
            <a:chOff x="9632831" y="3715489"/>
            <a:chExt cx="1096543" cy="796417"/>
          </a:xfrm>
        </p:grpSpPr>
        <p:sp>
          <p:nvSpPr>
            <p:cNvPr id="96" name="TextBox 95">
              <a:extLst>
                <a:ext uri="{FF2B5EF4-FFF2-40B4-BE49-F238E27FC236}">
                  <a16:creationId xmlns:a16="http://schemas.microsoft.com/office/drawing/2014/main" id="{64C94123-8ADA-4700-A007-2539AD572AEA}"/>
                </a:ext>
              </a:extLst>
            </p:cNvPr>
            <p:cNvSpPr txBox="1"/>
            <p:nvPr/>
          </p:nvSpPr>
          <p:spPr>
            <a:xfrm>
              <a:off x="9632831" y="4227618"/>
              <a:ext cx="1096543"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84" name="Picture 83">
              <a:extLst>
                <a:ext uri="{FF2B5EF4-FFF2-40B4-BE49-F238E27FC236}">
                  <a16:creationId xmlns:a16="http://schemas.microsoft.com/office/drawing/2014/main" id="{61B4BC2D-EC73-4F6A-BFE1-1FE7FAB935B5}"/>
                </a:ext>
              </a:extLst>
            </p:cNvPr>
            <p:cNvPicPr>
              <a:picLocks noChangeAspect="1"/>
            </p:cNvPicPr>
            <p:nvPr/>
          </p:nvPicPr>
          <p:blipFill rotWithShape="1">
            <a:blip r:embed="rId14">
              <a:biLevel thresh="25000"/>
            </a:blip>
            <a:srcRect l="1630" t="1213" r="3018" b="34342"/>
            <a:stretch/>
          </p:blipFill>
          <p:spPr>
            <a:xfrm>
              <a:off x="9947288" y="3715489"/>
              <a:ext cx="467629" cy="475488"/>
            </a:xfrm>
            <a:prstGeom prst="rect">
              <a:avLst/>
            </a:prstGeom>
            <a:noFill/>
            <a:ln>
              <a:noFill/>
            </a:ln>
          </p:spPr>
        </p:pic>
      </p:grpSp>
      <p:grpSp>
        <p:nvGrpSpPr>
          <p:cNvPr id="6" name="Group 5">
            <a:extLst>
              <a:ext uri="{FF2B5EF4-FFF2-40B4-BE49-F238E27FC236}">
                <a16:creationId xmlns:a16="http://schemas.microsoft.com/office/drawing/2014/main" id="{067D4228-6AA0-4BFC-839D-2839876DDC05}"/>
              </a:ext>
            </a:extLst>
          </p:cNvPr>
          <p:cNvGrpSpPr/>
          <p:nvPr/>
        </p:nvGrpSpPr>
        <p:grpSpPr>
          <a:xfrm>
            <a:off x="8813629" y="5442735"/>
            <a:ext cx="1415146" cy="822645"/>
            <a:chOff x="8814013" y="5443020"/>
            <a:chExt cx="1415347" cy="822762"/>
          </a:xfrm>
        </p:grpSpPr>
        <p:pic>
          <p:nvPicPr>
            <p:cNvPr id="82" name="Picture 81">
              <a:extLst>
                <a:ext uri="{FF2B5EF4-FFF2-40B4-BE49-F238E27FC236}">
                  <a16:creationId xmlns:a16="http://schemas.microsoft.com/office/drawing/2014/main" id="{321AB814-46E2-4447-9046-D72309FD071D}"/>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9315946" y="5443020"/>
              <a:ext cx="411480" cy="411480"/>
            </a:xfrm>
            <a:prstGeom prst="rect">
              <a:avLst/>
            </a:prstGeom>
          </p:spPr>
        </p:pic>
        <p:sp>
          <p:nvSpPr>
            <p:cNvPr id="141" name="TextBox 140">
              <a:extLst>
                <a:ext uri="{FF2B5EF4-FFF2-40B4-BE49-F238E27FC236}">
                  <a16:creationId xmlns:a16="http://schemas.microsoft.com/office/drawing/2014/main" id="{3E5487E1-A92A-4B22-8653-A375731F1325}"/>
                </a:ext>
              </a:extLst>
            </p:cNvPr>
            <p:cNvSpPr txBox="1"/>
            <p:nvPr/>
          </p:nvSpPr>
          <p:spPr>
            <a:xfrm>
              <a:off x="8814013" y="5845687"/>
              <a:ext cx="1415347" cy="420095"/>
            </a:xfrm>
            <a:prstGeom prst="rect">
              <a:avLst/>
            </a:prstGeom>
            <a:noFill/>
          </p:spPr>
          <p:txBody>
            <a:bodyPr wrap="none" lIns="89630" tIns="44814" rIns="89630" bIns="44814" rtlCol="0" anchor="ctr">
              <a:spAutoFit/>
            </a:bodyPr>
            <a:lstStyle/>
            <a:p>
              <a:pPr algn="ctr" defTabSz="914139">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Hybrid Connections</a:t>
              </a:r>
            </a:p>
            <a:p>
              <a:pPr algn="ctr" defTabSz="914139">
                <a:spcAft>
                  <a:spcPts val="588"/>
                </a:spcAft>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(WebSockets)</a:t>
              </a:r>
            </a:p>
          </p:txBody>
        </p:sp>
      </p:grpSp>
      <p:grpSp>
        <p:nvGrpSpPr>
          <p:cNvPr id="5" name="Group 4">
            <a:extLst>
              <a:ext uri="{FF2B5EF4-FFF2-40B4-BE49-F238E27FC236}">
                <a16:creationId xmlns:a16="http://schemas.microsoft.com/office/drawing/2014/main" id="{9477FC98-04B9-44AC-8CD1-96803A297419}"/>
              </a:ext>
            </a:extLst>
          </p:cNvPr>
          <p:cNvGrpSpPr/>
          <p:nvPr/>
        </p:nvGrpSpPr>
        <p:grpSpPr>
          <a:xfrm>
            <a:off x="10127787" y="5442741"/>
            <a:ext cx="852669" cy="803302"/>
            <a:chOff x="10128359" y="5443020"/>
            <a:chExt cx="852790" cy="803416"/>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4318" y="5443020"/>
              <a:ext cx="440872" cy="411480"/>
            </a:xfrm>
            <a:prstGeom prst="rect">
              <a:avLst/>
            </a:prstGeom>
          </p:spPr>
        </p:pic>
        <p:sp>
          <p:nvSpPr>
            <p:cNvPr id="142" name="TextBox 141">
              <a:extLst>
                <a:ext uri="{FF2B5EF4-FFF2-40B4-BE49-F238E27FC236}">
                  <a16:creationId xmlns:a16="http://schemas.microsoft.com/office/drawing/2014/main" id="{66F8B5EE-DEB4-4319-A202-35D190B8B5B3}"/>
                </a:ext>
              </a:extLst>
            </p:cNvPr>
            <p:cNvSpPr txBox="1"/>
            <p:nvPr/>
          </p:nvSpPr>
          <p:spPr>
            <a:xfrm>
              <a:off x="10128359" y="5865030"/>
              <a:ext cx="852790" cy="381406"/>
            </a:xfrm>
            <a:prstGeom prst="rect">
              <a:avLst/>
            </a:prstGeom>
            <a:noFill/>
          </p:spPr>
          <p:txBody>
            <a:bodyPr wrap="none" lIns="89630" tIns="44814" rIns="89630" bIns="44814" rtlCol="0" anchor="ctr">
              <a:spAutoFit/>
            </a:bodyPr>
            <a:lstStyle/>
            <a:p>
              <a:pPr algn="ctr" defTabSz="914139">
                <a:lnSpc>
                  <a:spcPct val="90000"/>
                </a:lnSpc>
                <a:spcAft>
                  <a:spcPts val="588"/>
                </a:spcAft>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WebHooks</a:t>
              </a:r>
              <a:b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(anything)</a:t>
              </a:r>
            </a:p>
          </p:txBody>
        </p:sp>
      </p:grpSp>
      <p:grpSp>
        <p:nvGrpSpPr>
          <p:cNvPr id="8" name="Group 7">
            <a:extLst>
              <a:ext uri="{FF2B5EF4-FFF2-40B4-BE49-F238E27FC236}">
                <a16:creationId xmlns:a16="http://schemas.microsoft.com/office/drawing/2014/main" id="{70B0608D-CB9E-4FB7-B8DE-6A73BDC4E6EF}"/>
              </a:ext>
            </a:extLst>
          </p:cNvPr>
          <p:cNvGrpSpPr/>
          <p:nvPr/>
        </p:nvGrpSpPr>
        <p:grpSpPr>
          <a:xfrm>
            <a:off x="10790003" y="4304579"/>
            <a:ext cx="804681" cy="895035"/>
            <a:chOff x="10791627" y="3715489"/>
            <a:chExt cx="804796" cy="895162"/>
          </a:xfrm>
        </p:grpSpPr>
        <p:pic>
          <p:nvPicPr>
            <p:cNvPr id="83" name="Picture 82">
              <a:extLst>
                <a:ext uri="{FF2B5EF4-FFF2-40B4-BE49-F238E27FC236}">
                  <a16:creationId xmlns:a16="http://schemas.microsoft.com/office/drawing/2014/main" id="{4810B913-B0AB-42EB-B88D-8D30F1B2A78E}"/>
                </a:ext>
              </a:extLst>
            </p:cNvPr>
            <p:cNvPicPr>
              <a:picLocks noChangeAspect="1"/>
            </p:cNvPicPr>
            <p:nvPr/>
          </p:nvPicPr>
          <p:blipFill rotWithShape="1">
            <a:blip r:embed="rId17">
              <a:biLevel thresh="25000"/>
              <a:extLst>
                <a:ext uri="{28A0092B-C50C-407E-A947-70E740481C1C}">
                  <a14:useLocalDpi xmlns:a14="http://schemas.microsoft.com/office/drawing/2010/main" val="0"/>
                </a:ext>
              </a:extLst>
            </a:blip>
            <a:srcRect t="4999" b="5806"/>
            <a:stretch/>
          </p:blipFill>
          <p:spPr>
            <a:xfrm>
              <a:off x="10927477" y="3715489"/>
              <a:ext cx="533094" cy="475488"/>
            </a:xfrm>
            <a:prstGeom prst="rect">
              <a:avLst/>
            </a:prstGeom>
          </p:spPr>
        </p:pic>
        <p:sp>
          <p:nvSpPr>
            <p:cNvPr id="143" name="TextBox 142">
              <a:extLst>
                <a:ext uri="{FF2B5EF4-FFF2-40B4-BE49-F238E27FC236}">
                  <a16:creationId xmlns:a16="http://schemas.microsoft.com/office/drawing/2014/main" id="{1D519CD2-CE4A-4968-A3A8-E454A15E1949}"/>
                </a:ext>
              </a:extLst>
            </p:cNvPr>
            <p:cNvSpPr txBox="1"/>
            <p:nvPr/>
          </p:nvSpPr>
          <p:spPr>
            <a:xfrm>
              <a:off x="10791627" y="4132592"/>
              <a:ext cx="804796" cy="478059"/>
            </a:xfrm>
            <a:prstGeom prst="rect">
              <a:avLst/>
            </a:prstGeom>
            <a:noFill/>
          </p:spPr>
          <p:txBody>
            <a:bodyPr wrap="none" lIns="89630" tIns="44814" rIns="89630" bIns="44814" rtlCol="0">
              <a:spAutoFit/>
            </a:bodyPr>
            <a:lstStyle/>
            <a:p>
              <a:pPr algn="ctr" defTabSz="914139">
                <a:lnSpc>
                  <a:spcPct val="90000"/>
                </a:lnSpc>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a:t>
              </a:r>
            </a:p>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Queues</a:t>
              </a:r>
            </a:p>
          </p:txBody>
        </p:sp>
      </p:grpSp>
      <p:grpSp>
        <p:nvGrpSpPr>
          <p:cNvPr id="13" name="Group 12">
            <a:extLst>
              <a:ext uri="{FF2B5EF4-FFF2-40B4-BE49-F238E27FC236}">
                <a16:creationId xmlns:a16="http://schemas.microsoft.com/office/drawing/2014/main" id="{21E3209B-C33C-45E6-9811-D679650917DA}"/>
              </a:ext>
            </a:extLst>
          </p:cNvPr>
          <p:cNvGrpSpPr/>
          <p:nvPr/>
        </p:nvGrpSpPr>
        <p:grpSpPr>
          <a:xfrm>
            <a:off x="3696128" y="2742772"/>
            <a:ext cx="2302250" cy="2243599"/>
            <a:chOff x="3932753" y="2742675"/>
            <a:chExt cx="2302577" cy="2243917"/>
          </a:xfrm>
        </p:grpSpPr>
        <p:grpSp>
          <p:nvGrpSpPr>
            <p:cNvPr id="12" name="Group 11">
              <a:extLst>
                <a:ext uri="{FF2B5EF4-FFF2-40B4-BE49-F238E27FC236}">
                  <a16:creationId xmlns:a16="http://schemas.microsoft.com/office/drawing/2014/main" id="{56ADE79A-ACBA-4061-B1C3-0B80A2B4AC81}"/>
                </a:ext>
              </a:extLst>
            </p:cNvPr>
            <p:cNvGrpSpPr/>
            <p:nvPr/>
          </p:nvGrpSpPr>
          <p:grpSpPr>
            <a:xfrm>
              <a:off x="3932753" y="2742675"/>
              <a:ext cx="2302577" cy="2243917"/>
              <a:chOff x="3932753" y="2742675"/>
              <a:chExt cx="2302577" cy="2243917"/>
            </a:xfrm>
          </p:grpSpPr>
          <p:sp>
            <p:nvSpPr>
              <p:cNvPr id="71" name="Rectangle 70">
                <a:extLst>
                  <a:ext uri="{FF2B5EF4-FFF2-40B4-BE49-F238E27FC236}">
                    <a16:creationId xmlns:a16="http://schemas.microsoft.com/office/drawing/2014/main" id="{51C0ACF9-EE5A-4819-9D08-CEFF9CC94D73}"/>
                  </a:ext>
                </a:extLst>
              </p:cNvPr>
              <p:cNvSpPr/>
              <p:nvPr/>
            </p:nvSpPr>
            <p:spPr bwMode="auto">
              <a:xfrm>
                <a:off x="3932753" y="2742675"/>
                <a:ext cx="1828644" cy="2243917"/>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505050"/>
                        </a:gs>
                        <a:gs pos="100000">
                          <a:srgbClr val="505050"/>
                        </a:gs>
                      </a:gsLst>
                      <a:lin ang="5400000" scaled="0"/>
                    </a:gradFill>
                    <a:latin typeface="Segoe UI Semilight"/>
                    <a:cs typeface="Segoe UI" pitchFamily="34" charset="0"/>
                  </a:rPr>
                  <a:t>Event Grid</a:t>
                </a:r>
              </a:p>
            </p:txBody>
          </p:sp>
          <p:grpSp>
            <p:nvGrpSpPr>
              <p:cNvPr id="73" name="Group 72">
                <a:extLst>
                  <a:ext uri="{FF2B5EF4-FFF2-40B4-BE49-F238E27FC236}">
                    <a16:creationId xmlns:a16="http://schemas.microsoft.com/office/drawing/2014/main" id="{C5751DE2-2A11-48AF-80CE-8AC2AE435FD2}"/>
                  </a:ext>
                </a:extLst>
              </p:cNvPr>
              <p:cNvGrpSpPr/>
              <p:nvPr/>
            </p:nvGrpSpPr>
            <p:grpSpPr>
              <a:xfrm>
                <a:off x="4111229" y="3338279"/>
                <a:ext cx="1470137" cy="1470137"/>
                <a:chOff x="4193667" y="3404722"/>
                <a:chExt cx="1499616" cy="1499616"/>
              </a:xfrm>
            </p:grpSpPr>
            <p:sp>
              <p:nvSpPr>
                <p:cNvPr id="78" name="Rectangle 77">
                  <a:extLst>
                    <a:ext uri="{FF2B5EF4-FFF2-40B4-BE49-F238E27FC236}">
                      <a16:creationId xmlns:a16="http://schemas.microsoft.com/office/drawing/2014/main" id="{AB4CE4AC-8153-4740-9C77-883537442A14}"/>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88" name="Picture 87" descr="A close up of a logo&#10;&#10;Description generated with very high confidence">
                  <a:extLst>
                    <a:ext uri="{FF2B5EF4-FFF2-40B4-BE49-F238E27FC236}">
                      <a16:creationId xmlns:a16="http://schemas.microsoft.com/office/drawing/2014/main" id="{E82E7449-454C-425A-A883-E2A9F8DA8DA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92" name="Rectangle 91">
                <a:extLst>
                  <a:ext uri="{FF2B5EF4-FFF2-40B4-BE49-F238E27FC236}">
                    <a16:creationId xmlns:a16="http://schemas.microsoft.com/office/drawing/2014/main" id="{FDBC2292-36A2-4BFB-BD6F-3DF606B5C3C0}"/>
                  </a:ext>
                </a:extLst>
              </p:cNvPr>
              <p:cNvSpPr/>
              <p:nvPr/>
            </p:nvSpPr>
            <p:spPr bwMode="auto">
              <a:xfrm rot="5400000">
                <a:off x="4877182" y="3625336"/>
                <a:ext cx="2240807" cy="475488"/>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CloudEvents Format</a:t>
                </a:r>
              </a:p>
            </p:txBody>
          </p:sp>
        </p:grpSp>
        <p:pic>
          <p:nvPicPr>
            <p:cNvPr id="94" name="Picture 93">
              <a:extLst>
                <a:ext uri="{FF2B5EF4-FFF2-40B4-BE49-F238E27FC236}">
                  <a16:creationId xmlns:a16="http://schemas.microsoft.com/office/drawing/2014/main" id="{924F6246-D133-4F4E-AC80-91E838031196}"/>
                </a:ext>
              </a:extLst>
            </p:cNvPr>
            <p:cNvPicPr>
              <a:picLocks noChangeAspect="1"/>
            </p:cNvPicPr>
            <p:nvPr/>
          </p:nvPicPr>
          <p:blipFill>
            <a:blip r:embed="rId12">
              <a:biLevel thresh="25000"/>
            </a:blip>
            <a:stretch>
              <a:fillRect/>
            </a:stretch>
          </p:blipFill>
          <p:spPr>
            <a:xfrm rot="5400000">
              <a:off x="5765397" y="2930597"/>
              <a:ext cx="457387" cy="457200"/>
            </a:xfrm>
            <a:prstGeom prst="rect">
              <a:avLst/>
            </a:prstGeom>
          </p:spPr>
        </p:pic>
      </p:grpSp>
    </p:spTree>
    <p:extLst>
      <p:ext uri="{BB962C8B-B14F-4D97-AF65-F5344CB8AC3E}">
        <p14:creationId xmlns:p14="http://schemas.microsoft.com/office/powerpoint/2010/main" val="4352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59"/>
                                        </p:tgtEl>
                                        <p:attrNameLst>
                                          <p:attrName>ppt_x</p:attrName>
                                          <p:attrName>ppt_y</p:attrName>
                                        </p:attrNameLst>
                                      </p:cBhvr>
                                      <p:rCtr x="0" y="1296"/>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35" presetClass="path" presetSubtype="0" decel="100000" fill="hold" nodeType="withEffect">
                                  <p:stCondLst>
                                    <p:cond delay="0"/>
                                  </p:stCondLst>
                                  <p:childTnLst>
                                    <p:animMotion origin="layout" path="M 1.38778E-17 -1.48148E-6 L -0.01536 -1.48148E-6 " pathEditMode="relative" rAng="0" ptsTypes="AA">
                                      <p:cBhvr>
                                        <p:cTn id="15" dur="500" spd="-100000" fill="hold"/>
                                        <p:tgtEl>
                                          <p:spTgt spid="128"/>
                                        </p:tgtEl>
                                        <p:attrNameLst>
                                          <p:attrName>ppt_x</p:attrName>
                                          <p:attrName>ppt_y</p:attrName>
                                        </p:attrNameLst>
                                      </p:cBhvr>
                                      <p:rCtr x="-768"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500"/>
                                        <p:tgtEl>
                                          <p:spTgt spid="129"/>
                                        </p:tgtEl>
                                      </p:cBhvr>
                                    </p:animEffect>
                                  </p:childTnLst>
                                </p:cTn>
                              </p:par>
                              <p:par>
                                <p:cTn id="20" presetID="35" presetClass="path" presetSubtype="0" decel="100000" fill="hold" nodeType="withEffect">
                                  <p:stCondLst>
                                    <p:cond delay="0"/>
                                  </p:stCondLst>
                                  <p:childTnLst>
                                    <p:animMotion origin="layout" path="M 1.38778E-17 -1.48148E-6 L -0.01536 -1.48148E-6 " pathEditMode="relative" rAng="0" ptsTypes="AA">
                                      <p:cBhvr>
                                        <p:cTn id="21" dur="500" spd="-100000" fill="hold"/>
                                        <p:tgtEl>
                                          <p:spTgt spid="129"/>
                                        </p:tgtEl>
                                        <p:attrNameLst>
                                          <p:attrName>ppt_x</p:attrName>
                                          <p:attrName>ppt_y</p:attrName>
                                        </p:attrNameLst>
                                      </p:cBhvr>
                                      <p:rCtr x="-768" y="0"/>
                                    </p:animMotion>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35" presetClass="path" presetSubtype="0" decel="100000" fill="hold" grpId="1" nodeType="withEffect">
                                  <p:stCondLst>
                                    <p:cond delay="0"/>
                                  </p:stCondLst>
                                  <p:childTnLst>
                                    <p:animMotion origin="layout" path="M 2.77556E-17 -3.7037E-6 L 2.77556E-17 0.02616 " pathEditMode="relative" rAng="0" ptsTypes="AA">
                                      <p:cBhvr>
                                        <p:cTn id="26" dur="500" spd="-100000" fill="hold"/>
                                        <p:tgtEl>
                                          <p:spTgt spid="61"/>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Fully-managed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657154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Unlock new scenarios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for your apps</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Focus on innovation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and pay per event</a:t>
            </a:r>
          </a:p>
        </p:txBody>
      </p:sp>
      <p:sp>
        <p:nvSpPr>
          <p:cNvPr id="7" name="TextBox 6"/>
          <p:cNvSpPr txBox="1"/>
          <p:nvPr/>
        </p:nvSpPr>
        <p:spPr>
          <a:xfrm>
            <a:off x="4213529" y="3787566"/>
            <a:ext cx="3764943"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dirty="0">
                <a:gradFill>
                  <a:gsLst>
                    <a:gs pos="92135">
                      <a:schemeClr val="accent1"/>
                    </a:gs>
                    <a:gs pos="84831">
                      <a:schemeClr val="accent1"/>
                    </a:gs>
                  </a:gsLst>
                  <a:lin ang="5400000" scaled="0"/>
                </a:gradFill>
                <a:latin typeface="Segoe UI Light"/>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grpSp>
    </p:spTree>
    <p:extLst>
      <p:ext uri="{BB962C8B-B14F-4D97-AF65-F5344CB8AC3E}">
        <p14:creationId xmlns:p14="http://schemas.microsoft.com/office/powerpoint/2010/main" val="1926062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6A62-FAD9-455B-8673-71CFA32FCB64}"/>
              </a:ext>
            </a:extLst>
          </p:cNvPr>
          <p:cNvSpPr>
            <a:spLocks noGrp="1"/>
          </p:cNvSpPr>
          <p:nvPr>
            <p:ph type="title"/>
          </p:nvPr>
        </p:nvSpPr>
        <p:spPr/>
        <p:txBody>
          <a:bodyPr/>
          <a:lstStyle/>
          <a:p>
            <a:r>
              <a:rPr lang="en-US" dirty="0"/>
              <a:t>Manage all events in one place</a:t>
            </a:r>
          </a:p>
        </p:txBody>
      </p:sp>
      <p:pic>
        <p:nvPicPr>
          <p:cNvPr id="3" name="Picture 2">
            <a:extLst>
              <a:ext uri="{FF2B5EF4-FFF2-40B4-BE49-F238E27FC236}">
                <a16:creationId xmlns:a16="http://schemas.microsoft.com/office/drawing/2014/main" id="{FE0BEB4D-5F73-491D-AEB2-69960692CA3E}"/>
              </a:ext>
            </a:extLst>
          </p:cNvPr>
          <p:cNvPicPr>
            <a:picLocks noChangeAspect="1"/>
          </p:cNvPicPr>
          <p:nvPr/>
        </p:nvPicPr>
        <p:blipFill rotWithShape="1">
          <a:blip r:embed="rId2"/>
          <a:srcRect b="2342"/>
          <a:stretch/>
        </p:blipFill>
        <p:spPr>
          <a:xfrm>
            <a:off x="1404848" y="1302858"/>
            <a:ext cx="9382306" cy="5097521"/>
          </a:xfrm>
          <a:prstGeom prst="rect">
            <a:avLst/>
          </a:prstGeom>
        </p:spPr>
      </p:pic>
    </p:spTree>
    <p:extLst>
      <p:ext uri="{BB962C8B-B14F-4D97-AF65-F5344CB8AC3E}">
        <p14:creationId xmlns:p14="http://schemas.microsoft.com/office/powerpoint/2010/main" val="38946611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A126-25B5-49C9-BE10-49B1AEF02E6A}"/>
              </a:ext>
            </a:extLst>
          </p:cNvPr>
          <p:cNvSpPr>
            <a:spLocks noGrp="1"/>
          </p:cNvSpPr>
          <p:nvPr>
            <p:ph type="title"/>
          </p:nvPr>
        </p:nvSpPr>
        <p:spPr/>
        <p:txBody>
          <a:bodyPr/>
          <a:lstStyle/>
          <a:p>
            <a:r>
              <a:rPr lang="en-US" dirty="0"/>
              <a:t>Build applications efficiently</a:t>
            </a:r>
          </a:p>
        </p:txBody>
      </p:sp>
      <p:grpSp>
        <p:nvGrpSpPr>
          <p:cNvPr id="44" name="Group 43">
            <a:extLst>
              <a:ext uri="{FF2B5EF4-FFF2-40B4-BE49-F238E27FC236}">
                <a16:creationId xmlns:a16="http://schemas.microsoft.com/office/drawing/2014/main" id="{71EF3B30-3191-4DDC-98C0-9E200845A1C9}"/>
              </a:ext>
            </a:extLst>
          </p:cNvPr>
          <p:cNvGrpSpPr/>
          <p:nvPr/>
        </p:nvGrpSpPr>
        <p:grpSpPr>
          <a:xfrm>
            <a:off x="1908095" y="1553275"/>
            <a:ext cx="8511872" cy="3220108"/>
            <a:chOff x="210428" y="1562659"/>
            <a:chExt cx="12439613" cy="4706004"/>
          </a:xfrm>
        </p:grpSpPr>
        <p:sp>
          <p:nvSpPr>
            <p:cNvPr id="43" name="Oval 42">
              <a:extLst>
                <a:ext uri="{FF2B5EF4-FFF2-40B4-BE49-F238E27FC236}">
                  <a16:creationId xmlns:a16="http://schemas.microsoft.com/office/drawing/2014/main" id="{0E2EAA8E-91C1-4E0F-9E90-3D97F8116863}"/>
                </a:ext>
              </a:extLst>
            </p:cNvPr>
            <p:cNvSpPr/>
            <p:nvPr/>
          </p:nvSpPr>
          <p:spPr bwMode="auto">
            <a:xfrm>
              <a:off x="4450924" y="1791305"/>
              <a:ext cx="4159512" cy="4159512"/>
            </a:xfrm>
            <a:prstGeom prst="ellipse">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12BF36A1-6C9F-426F-A87B-8E901A4D925A}"/>
                </a:ext>
              </a:extLst>
            </p:cNvPr>
            <p:cNvGrpSpPr/>
            <p:nvPr/>
          </p:nvGrpSpPr>
          <p:grpSpPr>
            <a:xfrm>
              <a:off x="7359470" y="1562659"/>
              <a:ext cx="4586792" cy="1828800"/>
              <a:chOff x="9079710" y="1122006"/>
              <a:chExt cx="4586792" cy="1828800"/>
            </a:xfrm>
          </p:grpSpPr>
          <p:sp>
            <p:nvSpPr>
              <p:cNvPr id="24" name="TextBox 23">
                <a:extLst>
                  <a:ext uri="{FF2B5EF4-FFF2-40B4-BE49-F238E27FC236}">
                    <a16:creationId xmlns:a16="http://schemas.microsoft.com/office/drawing/2014/main" id="{D7DEFB58-5AAF-42C2-AA3B-8E0F77934933}"/>
                  </a:ext>
                </a:extLst>
              </p:cNvPr>
              <p:cNvSpPr txBox="1"/>
              <p:nvPr/>
            </p:nvSpPr>
            <p:spPr>
              <a:xfrm>
                <a:off x="11040640" y="1722473"/>
                <a:ext cx="2625862"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Publish SDKs</a:t>
                </a:r>
              </a:p>
            </p:txBody>
          </p:sp>
          <p:grpSp>
            <p:nvGrpSpPr>
              <p:cNvPr id="35" name="Group 34">
                <a:extLst>
                  <a:ext uri="{FF2B5EF4-FFF2-40B4-BE49-F238E27FC236}">
                    <a16:creationId xmlns:a16="http://schemas.microsoft.com/office/drawing/2014/main" id="{4AEF9C59-1598-4625-9062-D4C6076DC0D1}"/>
                  </a:ext>
                </a:extLst>
              </p:cNvPr>
              <p:cNvGrpSpPr/>
              <p:nvPr/>
            </p:nvGrpSpPr>
            <p:grpSpPr>
              <a:xfrm>
                <a:off x="9079710" y="1122006"/>
                <a:ext cx="1828800" cy="1828800"/>
                <a:chOff x="8762888" y="2794667"/>
                <a:chExt cx="1828800" cy="1828800"/>
              </a:xfrm>
            </p:grpSpPr>
            <p:sp>
              <p:nvSpPr>
                <p:cNvPr id="15" name="Oval 14">
                  <a:extLst>
                    <a:ext uri="{FF2B5EF4-FFF2-40B4-BE49-F238E27FC236}">
                      <a16:creationId xmlns:a16="http://schemas.microsoft.com/office/drawing/2014/main" id="{0E02FD6C-364A-458B-A097-DE8C2CA9934F}"/>
                    </a:ext>
                  </a:extLst>
                </p:cNvPr>
                <p:cNvSpPr/>
                <p:nvPr/>
              </p:nvSpPr>
              <p:spPr bwMode="auto">
                <a:xfrm>
                  <a:off x="8762888" y="2794667"/>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8" name="Graphic 27" descr="Send">
                  <a:extLst>
                    <a:ext uri="{FF2B5EF4-FFF2-40B4-BE49-F238E27FC236}">
                      <a16:creationId xmlns:a16="http://schemas.microsoft.com/office/drawing/2014/main" id="{EDC37D46-5F6A-4503-AB8C-818FCB46DC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0088" y="3251867"/>
                  <a:ext cx="914400" cy="914400"/>
                </a:xfrm>
                <a:prstGeom prst="rect">
                  <a:avLst/>
                </a:prstGeom>
              </p:spPr>
            </p:pic>
          </p:grpSp>
        </p:grpSp>
        <p:grpSp>
          <p:nvGrpSpPr>
            <p:cNvPr id="39" name="Group 38">
              <a:extLst>
                <a:ext uri="{FF2B5EF4-FFF2-40B4-BE49-F238E27FC236}">
                  <a16:creationId xmlns:a16="http://schemas.microsoft.com/office/drawing/2014/main" id="{BA2BAD6E-58E2-4358-8BCB-64CCF777CE66}"/>
                </a:ext>
              </a:extLst>
            </p:cNvPr>
            <p:cNvGrpSpPr/>
            <p:nvPr/>
          </p:nvGrpSpPr>
          <p:grpSpPr>
            <a:xfrm>
              <a:off x="259407" y="1562659"/>
              <a:ext cx="5339380" cy="1828800"/>
              <a:chOff x="-1517310" y="1122006"/>
              <a:chExt cx="5339380" cy="1828800"/>
            </a:xfrm>
          </p:grpSpPr>
          <p:sp>
            <p:nvSpPr>
              <p:cNvPr id="23" name="TextBox 22">
                <a:extLst>
                  <a:ext uri="{FF2B5EF4-FFF2-40B4-BE49-F238E27FC236}">
                    <a16:creationId xmlns:a16="http://schemas.microsoft.com/office/drawing/2014/main" id="{B1C60283-6011-4AA7-A6F9-C487452885D6}"/>
                  </a:ext>
                </a:extLst>
              </p:cNvPr>
              <p:cNvSpPr txBox="1"/>
              <p:nvPr/>
            </p:nvSpPr>
            <p:spPr>
              <a:xfrm>
                <a:off x="-1517310" y="1722473"/>
                <a:ext cx="3614479"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Management SDKs</a:t>
                </a:r>
              </a:p>
            </p:txBody>
          </p:sp>
          <p:grpSp>
            <p:nvGrpSpPr>
              <p:cNvPr id="33" name="Group 32">
                <a:extLst>
                  <a:ext uri="{FF2B5EF4-FFF2-40B4-BE49-F238E27FC236}">
                    <a16:creationId xmlns:a16="http://schemas.microsoft.com/office/drawing/2014/main" id="{20481747-8AFE-491C-A044-92197609DB41}"/>
                  </a:ext>
                </a:extLst>
              </p:cNvPr>
              <p:cNvGrpSpPr/>
              <p:nvPr/>
            </p:nvGrpSpPr>
            <p:grpSpPr>
              <a:xfrm>
                <a:off x="1993270" y="1122006"/>
                <a:ext cx="1828800" cy="1828800"/>
                <a:chOff x="5303836" y="990123"/>
                <a:chExt cx="1828800" cy="1828800"/>
              </a:xfrm>
            </p:grpSpPr>
            <p:sp>
              <p:nvSpPr>
                <p:cNvPr id="20" name="Oval 19">
                  <a:extLst>
                    <a:ext uri="{FF2B5EF4-FFF2-40B4-BE49-F238E27FC236}">
                      <a16:creationId xmlns:a16="http://schemas.microsoft.com/office/drawing/2014/main" id="{D55F9621-21A6-486D-8B33-1EC63465AEB4}"/>
                    </a:ext>
                  </a:extLst>
                </p:cNvPr>
                <p:cNvSpPr/>
                <p:nvPr/>
              </p:nvSpPr>
              <p:spPr bwMode="auto">
                <a:xfrm>
                  <a:off x="5303836" y="990123"/>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Graphic 29" descr="Briefcase">
                  <a:extLst>
                    <a:ext uri="{FF2B5EF4-FFF2-40B4-BE49-F238E27FC236}">
                      <a16:creationId xmlns:a16="http://schemas.microsoft.com/office/drawing/2014/main" id="{9EAF193C-E7B2-4CF9-9B59-0525B6E59D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1036" y="1447323"/>
                  <a:ext cx="914400" cy="914400"/>
                </a:xfrm>
                <a:prstGeom prst="rect">
                  <a:avLst/>
                </a:prstGeom>
              </p:spPr>
            </p:pic>
          </p:grpSp>
        </p:grpSp>
        <p:grpSp>
          <p:nvGrpSpPr>
            <p:cNvPr id="40" name="Group 39">
              <a:extLst>
                <a:ext uri="{FF2B5EF4-FFF2-40B4-BE49-F238E27FC236}">
                  <a16:creationId xmlns:a16="http://schemas.microsoft.com/office/drawing/2014/main" id="{2D4E2459-EE72-4A86-AD67-02C44285A5F0}"/>
                </a:ext>
              </a:extLst>
            </p:cNvPr>
            <p:cNvGrpSpPr/>
            <p:nvPr/>
          </p:nvGrpSpPr>
          <p:grpSpPr>
            <a:xfrm>
              <a:off x="210428" y="4437413"/>
              <a:ext cx="5356050" cy="1828800"/>
              <a:chOff x="-2899932" y="4150581"/>
              <a:chExt cx="5356050" cy="1828800"/>
            </a:xfrm>
          </p:grpSpPr>
          <p:sp>
            <p:nvSpPr>
              <p:cNvPr id="26" name="TextBox 25">
                <a:extLst>
                  <a:ext uri="{FF2B5EF4-FFF2-40B4-BE49-F238E27FC236}">
                    <a16:creationId xmlns:a16="http://schemas.microsoft.com/office/drawing/2014/main" id="{E393F84E-839A-4B95-BE69-C7EE71162A67}"/>
                  </a:ext>
                </a:extLst>
              </p:cNvPr>
              <p:cNvSpPr txBox="1"/>
              <p:nvPr/>
            </p:nvSpPr>
            <p:spPr>
              <a:xfrm>
                <a:off x="-2899932" y="4749588"/>
                <a:ext cx="3716903"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Event Schema Store</a:t>
                </a:r>
              </a:p>
            </p:txBody>
          </p:sp>
          <p:grpSp>
            <p:nvGrpSpPr>
              <p:cNvPr id="34" name="Group 33">
                <a:extLst>
                  <a:ext uri="{FF2B5EF4-FFF2-40B4-BE49-F238E27FC236}">
                    <a16:creationId xmlns:a16="http://schemas.microsoft.com/office/drawing/2014/main" id="{193D39C7-CE9F-4F2E-B424-9F617DFEC494}"/>
                  </a:ext>
                </a:extLst>
              </p:cNvPr>
              <p:cNvGrpSpPr/>
              <p:nvPr/>
            </p:nvGrpSpPr>
            <p:grpSpPr>
              <a:xfrm>
                <a:off x="627318" y="4150581"/>
                <a:ext cx="1828800" cy="1828800"/>
                <a:chOff x="1832341" y="2794667"/>
                <a:chExt cx="1828800" cy="1828800"/>
              </a:xfrm>
            </p:grpSpPr>
            <p:sp>
              <p:nvSpPr>
                <p:cNvPr id="21" name="Oval 20">
                  <a:extLst>
                    <a:ext uri="{FF2B5EF4-FFF2-40B4-BE49-F238E27FC236}">
                      <a16:creationId xmlns:a16="http://schemas.microsoft.com/office/drawing/2014/main" id="{0DECC310-8439-4388-BEDC-315A5B0E25AE}"/>
                    </a:ext>
                  </a:extLst>
                </p:cNvPr>
                <p:cNvSpPr/>
                <p:nvPr/>
              </p:nvSpPr>
              <p:spPr bwMode="auto">
                <a:xfrm>
                  <a:off x="1832341" y="2794667"/>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2" name="Graphic 31" descr="Store">
                  <a:extLst>
                    <a:ext uri="{FF2B5EF4-FFF2-40B4-BE49-F238E27FC236}">
                      <a16:creationId xmlns:a16="http://schemas.microsoft.com/office/drawing/2014/main" id="{51BB0035-21B2-406F-9144-2CE27F4481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541" y="3251867"/>
                  <a:ext cx="914400" cy="914400"/>
                </a:xfrm>
                <a:prstGeom prst="rect">
                  <a:avLst/>
                </a:prstGeom>
              </p:spPr>
            </p:pic>
          </p:grpSp>
        </p:grpSp>
        <p:grpSp>
          <p:nvGrpSpPr>
            <p:cNvPr id="42" name="Group 41">
              <a:extLst>
                <a:ext uri="{FF2B5EF4-FFF2-40B4-BE49-F238E27FC236}">
                  <a16:creationId xmlns:a16="http://schemas.microsoft.com/office/drawing/2014/main" id="{A2D3A90C-1490-4DE9-BE4C-D6E888DC1A37}"/>
                </a:ext>
              </a:extLst>
            </p:cNvPr>
            <p:cNvGrpSpPr/>
            <p:nvPr/>
          </p:nvGrpSpPr>
          <p:grpSpPr>
            <a:xfrm>
              <a:off x="7359469" y="4439863"/>
              <a:ext cx="5290572" cy="1828800"/>
              <a:chOff x="7878649" y="3948562"/>
              <a:chExt cx="5290572" cy="1828800"/>
            </a:xfrm>
          </p:grpSpPr>
          <p:sp>
            <p:nvSpPr>
              <p:cNvPr id="25" name="TextBox 24">
                <a:extLst>
                  <a:ext uri="{FF2B5EF4-FFF2-40B4-BE49-F238E27FC236}">
                    <a16:creationId xmlns:a16="http://schemas.microsoft.com/office/drawing/2014/main" id="{9B1233C0-4ACE-450B-9E72-9EEDC124218A}"/>
                  </a:ext>
                </a:extLst>
              </p:cNvPr>
              <p:cNvSpPr txBox="1"/>
              <p:nvPr/>
            </p:nvSpPr>
            <p:spPr>
              <a:xfrm>
                <a:off x="9531314" y="4537749"/>
                <a:ext cx="3637907"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Consumption SDKs</a:t>
                </a:r>
              </a:p>
            </p:txBody>
          </p:sp>
          <p:grpSp>
            <p:nvGrpSpPr>
              <p:cNvPr id="38" name="Group 37">
                <a:extLst>
                  <a:ext uri="{FF2B5EF4-FFF2-40B4-BE49-F238E27FC236}">
                    <a16:creationId xmlns:a16="http://schemas.microsoft.com/office/drawing/2014/main" id="{D9170295-36D5-4BDB-832E-088D2CA9BEC7}"/>
                  </a:ext>
                </a:extLst>
              </p:cNvPr>
              <p:cNvGrpSpPr/>
              <p:nvPr/>
            </p:nvGrpSpPr>
            <p:grpSpPr>
              <a:xfrm>
                <a:off x="7878649" y="3948562"/>
                <a:ext cx="1828800" cy="1828800"/>
                <a:chOff x="5291393" y="4599211"/>
                <a:chExt cx="1828800" cy="1828800"/>
              </a:xfrm>
            </p:grpSpPr>
            <p:sp>
              <p:nvSpPr>
                <p:cNvPr id="22" name="Oval 21">
                  <a:extLst>
                    <a:ext uri="{FF2B5EF4-FFF2-40B4-BE49-F238E27FC236}">
                      <a16:creationId xmlns:a16="http://schemas.microsoft.com/office/drawing/2014/main" id="{DC5E6E6D-5B80-4CB9-9F8C-00125165F1C8}"/>
                    </a:ext>
                  </a:extLst>
                </p:cNvPr>
                <p:cNvSpPr/>
                <p:nvPr/>
              </p:nvSpPr>
              <p:spPr bwMode="auto">
                <a:xfrm>
                  <a:off x="5291393" y="4599211"/>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7" name="Graphic 36" descr="Download from cloud">
                  <a:extLst>
                    <a:ext uri="{FF2B5EF4-FFF2-40B4-BE49-F238E27FC236}">
                      <a16:creationId xmlns:a16="http://schemas.microsoft.com/office/drawing/2014/main" id="{2FEE99B0-2161-472B-9128-A8D59DC7EA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48593" y="5052500"/>
                  <a:ext cx="914400" cy="914400"/>
                </a:xfrm>
                <a:prstGeom prst="rect">
                  <a:avLst/>
                </a:prstGeom>
              </p:spPr>
            </p:pic>
          </p:grpSp>
        </p:grpSp>
      </p:grpSp>
      <p:cxnSp>
        <p:nvCxnSpPr>
          <p:cNvPr id="47" name="Straight Connector 46">
            <a:extLst>
              <a:ext uri="{FF2B5EF4-FFF2-40B4-BE49-F238E27FC236}">
                <a16:creationId xmlns:a16="http://schemas.microsoft.com/office/drawing/2014/main" id="{00426C8B-1AC5-4BC0-942A-57891E9A1671}"/>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Title 2">
            <a:extLst>
              <a:ext uri="{FF2B5EF4-FFF2-40B4-BE49-F238E27FC236}">
                <a16:creationId xmlns:a16="http://schemas.microsoft.com/office/drawing/2014/main" id="{0B3D0BB4-7107-44AF-9118-E02B89359EAE}"/>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dirty="0" err="1">
                <a:gradFill>
                  <a:gsLst>
                    <a:gs pos="92135">
                      <a:schemeClr val="accent1"/>
                    </a:gs>
                    <a:gs pos="84831">
                      <a:schemeClr val="accent1"/>
                    </a:gs>
                  </a:gsLst>
                  <a:lin ang="5400000" scaled="0"/>
                </a:gradFill>
                <a:latin typeface="Segoe UI Light"/>
              </a:rPr>
              <a:t>.Net</a:t>
            </a:r>
            <a:r>
              <a:rPr lang="en-US" sz="4313" dirty="0">
                <a:gradFill>
                  <a:gsLst>
                    <a:gs pos="92135">
                      <a:schemeClr val="accent1"/>
                    </a:gs>
                    <a:gs pos="84831">
                      <a:schemeClr val="accent1"/>
                    </a:gs>
                  </a:gsLst>
                  <a:lin ang="5400000" scaled="0"/>
                </a:gradFill>
                <a:latin typeface="Segoe UI Light"/>
              </a:rPr>
              <a:t>   Python   Java   Node.js   Ruby   Go</a:t>
            </a:r>
          </a:p>
        </p:txBody>
      </p:sp>
    </p:spTree>
    <p:extLst>
      <p:ext uri="{BB962C8B-B14F-4D97-AF65-F5344CB8AC3E}">
        <p14:creationId xmlns:p14="http://schemas.microsoft.com/office/powerpoint/2010/main" val="419038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par>
                                <p:cTn id="12" presetID="42" presetClass="path" presetSubtype="0" decel="100000" fill="hold" grpId="1" nodeType="withEffect">
                                  <p:stCondLst>
                                    <p:cond delay="100"/>
                                  </p:stCondLst>
                                  <p:childTnLst>
                                    <p:animMotion origin="layout" path="M 0 -4.05356E-6 L 0 0.037 " pathEditMode="relative" rAng="0" ptsTypes="AA">
                                      <p:cBhvr>
                                        <p:cTn id="13" dur="600" spd="-100000" fill="hold"/>
                                        <p:tgtEl>
                                          <p:spTgt spid="48"/>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8084" y="4469767"/>
            <a:ext cx="3227129" cy="594092"/>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6787" y="4469767"/>
            <a:ext cx="3227129" cy="594092"/>
          </a:xfrm>
          <a:prstGeom prst="rect">
            <a:avLst/>
          </a:prstGeom>
          <a:noFill/>
        </p:spPr>
        <p:txBody>
          <a:bodyPr wrap="square" lIns="91414" tIns="146263" rIns="182828" bIns="146263" rtlCol="0">
            <a:spAutoFit/>
          </a:bodyPr>
          <a:lstStyle/>
          <a:p>
            <a:pPr algn="ctr" defTabSz="1218701">
              <a:lnSpc>
                <a:spcPct val="90000"/>
              </a:lnSpc>
              <a:defRPr/>
            </a:pPr>
            <a:r>
              <a:rPr lang="en-US" sz="2157" kern="0" dirty="0">
                <a:gradFill>
                  <a:gsLst>
                    <a:gs pos="13483">
                      <a:schemeClr val="tx1"/>
                    </a:gs>
                    <a:gs pos="62000">
                      <a:schemeClr val="tx1"/>
                    </a:gs>
                  </a:gsLst>
                  <a:lin ang="5400000" scaled="0"/>
                </a:gradFill>
                <a:latin typeface="Segoe UI Semilight"/>
                <a:cs typeface="Segoe UI"/>
              </a:rPr>
              <a:t>High availability</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436" y="4469767"/>
            <a:ext cx="3227129" cy="594092"/>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5598" y="2353302"/>
            <a:ext cx="3009507" cy="2018142"/>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kern="0">
                <a:solidFill>
                  <a:srgbClr val="353535"/>
                </a:solidFill>
                <a:latin typeface="Segoe UI Semilight"/>
              </a:endParaRPr>
            </a:p>
          </p:txBody>
        </p:sp>
        <p:sp>
          <p:nvSpPr>
            <p:cNvPr id="63" name="TextBox 62"/>
            <p:cNvSpPr txBox="1"/>
            <p:nvPr/>
          </p:nvSpPr>
          <p:spPr>
            <a:xfrm>
              <a:off x="1050061" y="3401595"/>
              <a:ext cx="2409225" cy="590931"/>
            </a:xfrm>
            <a:prstGeom prst="rect">
              <a:avLst/>
            </a:prstGeom>
            <a:noFill/>
          </p:spPr>
          <p:txBody>
            <a:bodyPr wrap="square" rtlCol="0">
              <a:spAutoFit/>
            </a:bodyPr>
            <a:lstStyle/>
            <a:p>
              <a:pPr algn="ctr" defTabSz="914038">
                <a:lnSpc>
                  <a:spcPct val="90000"/>
                </a:lnSpc>
                <a:spcAft>
                  <a:spcPts val="500"/>
                </a:spcAft>
                <a:buSzPct val="90000"/>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SLA backed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99.99% availability</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247" y="2353302"/>
            <a:ext cx="3009507" cy="2018142"/>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kern="0">
                <a:solidFill>
                  <a:srgbClr val="353535"/>
                </a:solidFill>
                <a:latin typeface="Segoe UI Semilight"/>
              </a:endParaRPr>
            </a:p>
          </p:txBody>
        </p:sp>
        <p:sp>
          <p:nvSpPr>
            <p:cNvPr id="21" name="TextBox 20"/>
            <p:cNvSpPr txBox="1"/>
            <p:nvPr/>
          </p:nvSpPr>
          <p:spPr>
            <a:xfrm>
              <a:off x="5013625" y="3526597"/>
              <a:ext cx="2409225" cy="592342"/>
            </a:xfrm>
            <a:prstGeom prst="rect">
              <a:avLst/>
            </a:prstGeom>
            <a:noFill/>
          </p:spPr>
          <p:txBody>
            <a:bodyPr wrap="square" rtlCol="0">
              <a:spAutoFit/>
            </a:bodyPr>
            <a:lstStyle/>
            <a:p>
              <a:pPr algn="ctr" defTabSz="914038">
                <a:lnSpc>
                  <a:spcPct val="90000"/>
                </a:lnSpc>
                <a:spcAft>
                  <a:spcPts val="500"/>
                </a:spcAft>
                <a:buSzPct val="90000"/>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a:t>
              </a:r>
              <a:b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b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895" y="2353302"/>
            <a:ext cx="3009507" cy="2018142"/>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kern="0">
                <a:solidFill>
                  <a:srgbClr val="353535"/>
                </a:solidFill>
                <a:latin typeface="Segoe UI Semilight"/>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algn="ctr" defTabSz="914038">
                <a:lnSpc>
                  <a:spcPct val="90000"/>
                </a:lnSpc>
                <a:spcAft>
                  <a:spcPts val="500"/>
                </a:spcAft>
                <a:buSzPct val="90000"/>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3F7492-4BCC-405E-B0EF-037C6CF75833}"/>
              </a:ext>
            </a:extLst>
          </p:cNvPr>
          <p:cNvGrpSpPr/>
          <p:nvPr/>
        </p:nvGrpSpPr>
        <p:grpSpPr>
          <a:xfrm>
            <a:off x="4018077" y="1544249"/>
            <a:ext cx="4065621" cy="4840689"/>
            <a:chOff x="6309631" y="1577039"/>
            <a:chExt cx="4147145" cy="4937755"/>
          </a:xfrm>
        </p:grpSpPr>
        <p:sp>
          <p:nvSpPr>
            <p:cNvPr id="69" name="Rectangle 68"/>
            <p:cNvSpPr/>
            <p:nvPr/>
          </p:nvSpPr>
          <p:spPr bwMode="auto">
            <a:xfrm>
              <a:off x="6341976" y="1577039"/>
              <a:ext cx="411480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341976" y="2399994"/>
              <a:ext cx="411480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TextBox 89"/>
            <p:cNvSpPr txBox="1"/>
            <p:nvPr/>
          </p:nvSpPr>
          <p:spPr>
            <a:xfrm>
              <a:off x="6309676" y="1748458"/>
              <a:ext cx="3885847" cy="480131"/>
            </a:xfrm>
            <a:prstGeom prst="rect">
              <a:avLst/>
            </a:prstGeom>
            <a:noFill/>
          </p:spPr>
          <p:txBody>
            <a:bodyPr wrap="square" lIns="179285" rtlCol="0">
              <a:spAutoFit/>
            </a:bodyPr>
            <a:lstStyle/>
            <a:p>
              <a:pPr>
                <a:lnSpc>
                  <a:spcPct val="90000"/>
                </a:lnSpc>
              </a:pPr>
              <a:r>
                <a:rPr lang="en-US" sz="2745">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Subscribers</a:t>
              </a:r>
            </a:p>
          </p:txBody>
        </p:sp>
        <p:sp>
          <p:nvSpPr>
            <p:cNvPr id="87" name="Content Placeholder 2">
              <a:extLst>
                <a:ext uri="{FF2B5EF4-FFF2-40B4-BE49-F238E27FC236}">
                  <a16:creationId xmlns:a16="http://schemas.microsoft.com/office/drawing/2014/main" id="{0CE9881E-56DF-4785-8811-AF6CC54D3031}"/>
                </a:ext>
              </a:extLst>
            </p:cNvPr>
            <p:cNvSpPr txBox="1">
              <a:spLocks/>
            </p:cNvSpPr>
            <p:nvPr/>
          </p:nvSpPr>
          <p:spPr>
            <a:xfrm>
              <a:off x="6858271"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Functions</a:t>
              </a:r>
            </a:p>
          </p:txBody>
        </p:sp>
        <p:sp>
          <p:nvSpPr>
            <p:cNvPr id="88" name="TextBox 87">
              <a:extLst>
                <a:ext uri="{FF2B5EF4-FFF2-40B4-BE49-F238E27FC236}">
                  <a16:creationId xmlns:a16="http://schemas.microsoft.com/office/drawing/2014/main" id="{ABD6A0F6-0C5F-4EF2-967F-0B5B195E40AD}"/>
                </a:ext>
              </a:extLst>
            </p:cNvPr>
            <p:cNvSpPr txBox="1"/>
            <p:nvPr/>
          </p:nvSpPr>
          <p:spPr>
            <a:xfrm>
              <a:off x="6309631" y="2399994"/>
              <a:ext cx="2875527" cy="544765"/>
            </a:xfrm>
            <a:prstGeom prst="rect">
              <a:avLst/>
            </a:prstGeom>
            <a:noFill/>
          </p:spPr>
          <p:txBody>
            <a:bodyPr wrap="square" lIns="179285" tIns="143428" rIns="179285" bIns="143428" rtlCol="0">
              <a:spAutoFit/>
            </a:bodyPr>
            <a:lstStyle/>
            <a:p>
              <a:pPr defTabSz="914038">
                <a:lnSpc>
                  <a:spcPct val="90000"/>
                </a:lnSpc>
                <a:spcAft>
                  <a:spcPts val="1765"/>
                </a:spcAft>
                <a:buSzPct val="90000"/>
                <a:defRPr/>
              </a:pPr>
              <a:r>
                <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89" name="check 3">
              <a:extLst>
                <a:ext uri="{FF2B5EF4-FFF2-40B4-BE49-F238E27FC236}">
                  <a16:creationId xmlns:a16="http://schemas.microsoft.com/office/drawing/2014/main" id="{14446C8F-6B03-4EB9-B37B-9DD809D92966}"/>
                </a:ext>
              </a:extLst>
            </p:cNvPr>
            <p:cNvSpPr>
              <a:spLocks noChangeAspect="1" noEditPoints="1"/>
            </p:cNvSpPr>
            <p:nvPr/>
          </p:nvSpPr>
          <p:spPr bwMode="auto">
            <a:xfrm>
              <a:off x="6492554"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98" name="Content Placeholder 2">
              <a:extLst>
                <a:ext uri="{FF2B5EF4-FFF2-40B4-BE49-F238E27FC236}">
                  <a16:creationId xmlns:a16="http://schemas.microsoft.com/office/drawing/2014/main" id="{E823F353-B4D7-4057-95F2-9F70B2DE6B1D}"/>
                </a:ext>
              </a:extLst>
            </p:cNvPr>
            <p:cNvSpPr txBox="1">
              <a:spLocks/>
            </p:cNvSpPr>
            <p:nvPr/>
          </p:nvSpPr>
          <p:spPr>
            <a:xfrm>
              <a:off x="6858271"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Logic Apps</a:t>
              </a:r>
            </a:p>
          </p:txBody>
        </p:sp>
        <p:sp>
          <p:nvSpPr>
            <p:cNvPr id="99" name="Content Placeholder 2">
              <a:extLst>
                <a:ext uri="{FF2B5EF4-FFF2-40B4-BE49-F238E27FC236}">
                  <a16:creationId xmlns:a16="http://schemas.microsoft.com/office/drawing/2014/main" id="{E1FC3708-F4C3-4B6F-9AF0-DDCD8CF15255}"/>
                </a:ext>
              </a:extLst>
            </p:cNvPr>
            <p:cNvSpPr txBox="1">
              <a:spLocks/>
            </p:cNvSpPr>
            <p:nvPr/>
          </p:nvSpPr>
          <p:spPr>
            <a:xfrm>
              <a:off x="6858271"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Automation</a:t>
              </a:r>
            </a:p>
          </p:txBody>
        </p:sp>
        <p:sp>
          <p:nvSpPr>
            <p:cNvPr id="100" name="Content Placeholder 2">
              <a:extLst>
                <a:ext uri="{FF2B5EF4-FFF2-40B4-BE49-F238E27FC236}">
                  <a16:creationId xmlns:a16="http://schemas.microsoft.com/office/drawing/2014/main" id="{C85B58A5-C1A6-46C1-BBD2-0C96A33225D5}"/>
                </a:ext>
              </a:extLst>
            </p:cNvPr>
            <p:cNvSpPr txBox="1">
              <a:spLocks/>
            </p:cNvSpPr>
            <p:nvPr/>
          </p:nvSpPr>
          <p:spPr>
            <a:xfrm>
              <a:off x="6858271"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WebHooks</a:t>
              </a:r>
            </a:p>
          </p:txBody>
        </p:sp>
        <p:sp>
          <p:nvSpPr>
            <p:cNvPr id="101" name="check 3">
              <a:extLst>
                <a:ext uri="{FF2B5EF4-FFF2-40B4-BE49-F238E27FC236}">
                  <a16:creationId xmlns:a16="http://schemas.microsoft.com/office/drawing/2014/main" id="{9318854B-8974-4C32-A90E-D22AB0D360FA}"/>
                </a:ext>
              </a:extLst>
            </p:cNvPr>
            <p:cNvSpPr>
              <a:spLocks noChangeAspect="1" noEditPoints="1"/>
            </p:cNvSpPr>
            <p:nvPr/>
          </p:nvSpPr>
          <p:spPr bwMode="auto">
            <a:xfrm>
              <a:off x="6492554"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02" name="check 3">
              <a:extLst>
                <a:ext uri="{FF2B5EF4-FFF2-40B4-BE49-F238E27FC236}">
                  <a16:creationId xmlns:a16="http://schemas.microsoft.com/office/drawing/2014/main" id="{39D7B5FE-45F8-4E6B-9E52-F30B0F97B4DA}"/>
                </a:ext>
              </a:extLst>
            </p:cNvPr>
            <p:cNvSpPr>
              <a:spLocks noChangeAspect="1" noEditPoints="1"/>
            </p:cNvSpPr>
            <p:nvPr/>
          </p:nvSpPr>
          <p:spPr bwMode="auto">
            <a:xfrm>
              <a:off x="6492554"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03" name="check 3">
              <a:extLst>
                <a:ext uri="{FF2B5EF4-FFF2-40B4-BE49-F238E27FC236}">
                  <a16:creationId xmlns:a16="http://schemas.microsoft.com/office/drawing/2014/main" id="{A4D6988B-738F-465E-9B04-4582DFFA47BF}"/>
                </a:ext>
              </a:extLst>
            </p:cNvPr>
            <p:cNvSpPr>
              <a:spLocks noChangeAspect="1" noEditPoints="1"/>
            </p:cNvSpPr>
            <p:nvPr/>
          </p:nvSpPr>
          <p:spPr bwMode="auto">
            <a:xfrm>
              <a:off x="6492554"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2" name="Title 1">
            <a:extLst>
              <a:ext uri="{FF2B5EF4-FFF2-40B4-BE49-F238E27FC236}">
                <a16:creationId xmlns:a16="http://schemas.microsoft.com/office/drawing/2014/main" id="{B15B7643-14EE-46EC-86F7-9054AEC4BE34}"/>
              </a:ext>
            </a:extLst>
          </p:cNvPr>
          <p:cNvSpPr>
            <a:spLocks noGrp="1"/>
          </p:cNvSpPr>
          <p:nvPr>
            <p:ph type="title"/>
          </p:nvPr>
        </p:nvSpPr>
        <p:spPr>
          <a:xfrm>
            <a:off x="269241" y="289957"/>
            <a:ext cx="11655840" cy="553998"/>
          </a:xfrm>
        </p:spPr>
        <p:txBody>
          <a:bodyPr/>
          <a:lstStyle/>
          <a:p>
            <a:pPr>
              <a:defRPr/>
            </a:pPr>
            <a:r>
              <a:rPr lang="en-US" dirty="0"/>
              <a:t>Benefit from broad coverage</a:t>
            </a:r>
          </a:p>
        </p:txBody>
      </p:sp>
      <p:sp>
        <p:nvSpPr>
          <p:cNvPr id="36" name="Content Placeholder 2">
            <a:extLst>
              <a:ext uri="{FF2B5EF4-FFF2-40B4-BE49-F238E27FC236}">
                <a16:creationId xmlns:a16="http://schemas.microsoft.com/office/drawing/2014/main" id="{7D14B13D-EADE-463B-ADDA-971486089F9E}"/>
              </a:ext>
            </a:extLst>
          </p:cNvPr>
          <p:cNvSpPr txBox="1">
            <a:spLocks/>
          </p:cNvSpPr>
          <p:nvPr/>
        </p:nvSpPr>
        <p:spPr>
          <a:xfrm>
            <a:off x="4547902" y="4665461"/>
            <a:ext cx="3496057" cy="244398"/>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sp>
        <p:nvSpPr>
          <p:cNvPr id="37" name="check 3">
            <a:extLst>
              <a:ext uri="{FF2B5EF4-FFF2-40B4-BE49-F238E27FC236}">
                <a16:creationId xmlns:a16="http://schemas.microsoft.com/office/drawing/2014/main" id="{20C5A133-936C-4D9A-8F5A-DD75875EECB1}"/>
              </a:ext>
            </a:extLst>
          </p:cNvPr>
          <p:cNvSpPr>
            <a:spLocks noChangeAspect="1" noEditPoints="1"/>
          </p:cNvSpPr>
          <p:nvPr/>
        </p:nvSpPr>
        <p:spPr bwMode="auto">
          <a:xfrm>
            <a:off x="4189375" y="4676533"/>
            <a:ext cx="223551" cy="22225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11" name="Group 10">
            <a:extLst>
              <a:ext uri="{FF2B5EF4-FFF2-40B4-BE49-F238E27FC236}">
                <a16:creationId xmlns:a16="http://schemas.microsoft.com/office/drawing/2014/main" id="{9C9A3DFE-1011-4FE2-B3B3-F5C915209207}"/>
              </a:ext>
            </a:extLst>
          </p:cNvPr>
          <p:cNvGrpSpPr/>
          <p:nvPr/>
        </p:nvGrpSpPr>
        <p:grpSpPr>
          <a:xfrm>
            <a:off x="11960" y="1546529"/>
            <a:ext cx="4033912" cy="4840685"/>
            <a:chOff x="2103437" y="1577043"/>
            <a:chExt cx="4114800" cy="4937751"/>
          </a:xfrm>
        </p:grpSpPr>
        <p:grpSp>
          <p:nvGrpSpPr>
            <p:cNvPr id="7" name="Group 6">
              <a:extLst>
                <a:ext uri="{FF2B5EF4-FFF2-40B4-BE49-F238E27FC236}">
                  <a16:creationId xmlns:a16="http://schemas.microsoft.com/office/drawing/2014/main" id="{7340D338-5A07-486E-BA81-407C590306E1}"/>
                </a:ext>
              </a:extLst>
            </p:cNvPr>
            <p:cNvGrpSpPr/>
            <p:nvPr/>
          </p:nvGrpSpPr>
          <p:grpSpPr>
            <a:xfrm>
              <a:off x="2103437" y="1577043"/>
              <a:ext cx="4114800" cy="4937751"/>
              <a:chOff x="2011998" y="1577043"/>
              <a:chExt cx="4114800" cy="4937751"/>
            </a:xfrm>
          </p:grpSpPr>
          <p:sp>
            <p:nvSpPr>
              <p:cNvPr id="42" name="Rectangle 41"/>
              <p:cNvSpPr/>
              <p:nvPr/>
            </p:nvSpPr>
            <p:spPr bwMode="auto">
              <a:xfrm>
                <a:off x="2011998" y="1577043"/>
                <a:ext cx="406908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p:cNvSpPr/>
              <p:nvPr/>
            </p:nvSpPr>
            <p:spPr bwMode="auto">
              <a:xfrm>
                <a:off x="2011998" y="2399994"/>
                <a:ext cx="406908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Content Placeholder 2"/>
              <p:cNvSpPr txBox="1">
                <a:spLocks/>
              </p:cNvSpPr>
              <p:nvPr/>
            </p:nvSpPr>
            <p:spPr>
              <a:xfrm>
                <a:off x="2560638"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Blob Storage</a:t>
                </a:r>
              </a:p>
            </p:txBody>
          </p:sp>
          <p:sp>
            <p:nvSpPr>
              <p:cNvPr id="68" name="TextBox 67"/>
              <p:cNvSpPr txBox="1"/>
              <p:nvPr/>
            </p:nvSpPr>
            <p:spPr>
              <a:xfrm>
                <a:off x="2012043" y="1748458"/>
                <a:ext cx="3885847" cy="480131"/>
              </a:xfrm>
              <a:prstGeom prst="rect">
                <a:avLst/>
              </a:prstGeom>
              <a:noFill/>
            </p:spPr>
            <p:txBody>
              <a:bodyPr wrap="square" lIns="179285" rtlCol="0">
                <a:spAutoFit/>
              </a:bodyPr>
              <a:lstStyle/>
              <a:p>
                <a:pPr>
                  <a:lnSpc>
                    <a:spcPct val="90000"/>
                  </a:lnSpc>
                </a:pPr>
                <a:r>
                  <a:rPr lang="en-US" sz="2745">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Publishers</a:t>
                </a:r>
              </a:p>
            </p:txBody>
          </p:sp>
          <p:sp>
            <p:nvSpPr>
              <p:cNvPr id="4" name="TextBox 3"/>
              <p:cNvSpPr txBox="1"/>
              <p:nvPr/>
            </p:nvSpPr>
            <p:spPr>
              <a:xfrm>
                <a:off x="2011998" y="2399994"/>
                <a:ext cx="2875527" cy="544765"/>
              </a:xfrm>
              <a:prstGeom prst="rect">
                <a:avLst/>
              </a:prstGeom>
              <a:noFill/>
            </p:spPr>
            <p:txBody>
              <a:bodyPr wrap="square" lIns="179285" tIns="143428" rIns="179285" bIns="143428" rtlCol="0">
                <a:spAutoFit/>
              </a:bodyPr>
              <a:lstStyle/>
              <a:p>
                <a:pPr defTabSz="914038">
                  <a:lnSpc>
                    <a:spcPct val="90000"/>
                  </a:lnSpc>
                  <a:spcAft>
                    <a:spcPts val="1765"/>
                  </a:spcAft>
                  <a:buSzPct val="90000"/>
                  <a:defRPr/>
                </a:pPr>
                <a:r>
                  <a:rPr lang="en-US">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51" name="check 3">
                <a:extLst>
                  <a:ext uri="{FF2B5EF4-FFF2-40B4-BE49-F238E27FC236}">
                    <a16:creationId xmlns:a16="http://schemas.microsoft.com/office/drawing/2014/main" id="{CA3C7784-95DD-4E12-8AD4-6B983CAC5E2A}"/>
                  </a:ext>
                </a:extLst>
              </p:cNvPr>
              <p:cNvSpPr>
                <a:spLocks noChangeAspect="1" noEditPoints="1"/>
              </p:cNvSpPr>
              <p:nvPr/>
            </p:nvSpPr>
            <p:spPr bwMode="auto">
              <a:xfrm>
                <a:off x="2194921"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52" name="Content Placeholder 2">
                <a:extLst>
                  <a:ext uri="{FF2B5EF4-FFF2-40B4-BE49-F238E27FC236}">
                    <a16:creationId xmlns:a16="http://schemas.microsoft.com/office/drawing/2014/main" id="{AEF0731C-D950-4632-9D53-257566EE7BBB}"/>
                  </a:ext>
                </a:extLst>
              </p:cNvPr>
              <p:cNvSpPr txBox="1">
                <a:spLocks/>
              </p:cNvSpPr>
              <p:nvPr/>
            </p:nvSpPr>
            <p:spPr>
              <a:xfrm>
                <a:off x="2560638" y="475795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Custom Events</a:t>
                </a:r>
              </a:p>
            </p:txBody>
          </p:sp>
          <p:sp>
            <p:nvSpPr>
              <p:cNvPr id="53" name="Content Placeholder 2">
                <a:extLst>
                  <a:ext uri="{FF2B5EF4-FFF2-40B4-BE49-F238E27FC236}">
                    <a16:creationId xmlns:a16="http://schemas.microsoft.com/office/drawing/2014/main" id="{37378FBF-67FF-487F-A5DB-12FBDD00A981}"/>
                  </a:ext>
                </a:extLst>
              </p:cNvPr>
              <p:cNvSpPr txBox="1">
                <a:spLocks/>
              </p:cNvSpPr>
              <p:nvPr/>
            </p:nvSpPr>
            <p:spPr>
              <a:xfrm>
                <a:off x="2560638"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Resource Groups</a:t>
                </a:r>
              </a:p>
            </p:txBody>
          </p:sp>
          <p:sp>
            <p:nvSpPr>
              <p:cNvPr id="64" name="Content Placeholder 2">
                <a:extLst>
                  <a:ext uri="{FF2B5EF4-FFF2-40B4-BE49-F238E27FC236}">
                    <a16:creationId xmlns:a16="http://schemas.microsoft.com/office/drawing/2014/main" id="{9DD162CF-3AA9-4D35-B7E5-E81D55F510D4}"/>
                  </a:ext>
                </a:extLst>
              </p:cNvPr>
              <p:cNvSpPr txBox="1">
                <a:spLocks/>
              </p:cNvSpPr>
              <p:nvPr/>
            </p:nvSpPr>
            <p:spPr>
              <a:xfrm>
                <a:off x="2560638"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Subscriptions</a:t>
                </a:r>
              </a:p>
            </p:txBody>
          </p:sp>
          <p:sp>
            <p:nvSpPr>
              <p:cNvPr id="65" name="Content Placeholder 2">
                <a:extLst>
                  <a:ext uri="{FF2B5EF4-FFF2-40B4-BE49-F238E27FC236}">
                    <a16:creationId xmlns:a16="http://schemas.microsoft.com/office/drawing/2014/main" id="{9F654541-B7C4-4846-9ED7-690728BD14CD}"/>
                  </a:ext>
                </a:extLst>
              </p:cNvPr>
              <p:cNvSpPr txBox="1">
                <a:spLocks/>
              </p:cNvSpPr>
              <p:nvPr/>
            </p:nvSpPr>
            <p:spPr>
              <a:xfrm>
                <a:off x="2560638"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sp>
            <p:nvSpPr>
              <p:cNvPr id="66" name="check 3">
                <a:extLst>
                  <a:ext uri="{FF2B5EF4-FFF2-40B4-BE49-F238E27FC236}">
                    <a16:creationId xmlns:a16="http://schemas.microsoft.com/office/drawing/2014/main" id="{88C74CF7-A201-4038-839D-6A179995913F}"/>
                  </a:ext>
                </a:extLst>
              </p:cNvPr>
              <p:cNvSpPr>
                <a:spLocks noChangeAspect="1" noEditPoints="1"/>
              </p:cNvSpPr>
              <p:nvPr/>
            </p:nvSpPr>
            <p:spPr bwMode="auto">
              <a:xfrm>
                <a:off x="2194921"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67" name="check 3">
                <a:extLst>
                  <a:ext uri="{FF2B5EF4-FFF2-40B4-BE49-F238E27FC236}">
                    <a16:creationId xmlns:a16="http://schemas.microsoft.com/office/drawing/2014/main" id="{31D63910-A0F7-4646-A3E5-38624751E655}"/>
                  </a:ext>
                </a:extLst>
              </p:cNvPr>
              <p:cNvSpPr>
                <a:spLocks noChangeAspect="1" noEditPoints="1"/>
              </p:cNvSpPr>
              <p:nvPr/>
            </p:nvSpPr>
            <p:spPr bwMode="auto">
              <a:xfrm>
                <a:off x="2194921"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84" name="check 3">
                <a:extLst>
                  <a:ext uri="{FF2B5EF4-FFF2-40B4-BE49-F238E27FC236}">
                    <a16:creationId xmlns:a16="http://schemas.microsoft.com/office/drawing/2014/main" id="{9823104B-476A-4981-885D-A412C731BD15}"/>
                  </a:ext>
                </a:extLst>
              </p:cNvPr>
              <p:cNvSpPr>
                <a:spLocks noChangeAspect="1" noEditPoints="1"/>
              </p:cNvSpPr>
              <p:nvPr/>
            </p:nvSpPr>
            <p:spPr bwMode="auto">
              <a:xfrm>
                <a:off x="2194921"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85" name="check 3">
                <a:extLst>
                  <a:ext uri="{FF2B5EF4-FFF2-40B4-BE49-F238E27FC236}">
                    <a16:creationId xmlns:a16="http://schemas.microsoft.com/office/drawing/2014/main" id="{DB4330B8-F50E-4ED1-947F-CC8E27B871E4}"/>
                  </a:ext>
                </a:extLst>
              </p:cNvPr>
              <p:cNvSpPr>
                <a:spLocks noChangeAspect="1" noEditPoints="1"/>
              </p:cNvSpPr>
              <p:nvPr/>
            </p:nvSpPr>
            <p:spPr bwMode="auto">
              <a:xfrm>
                <a:off x="2194921" y="476925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38" name="Content Placeholder 2">
              <a:extLst>
                <a:ext uri="{FF2B5EF4-FFF2-40B4-BE49-F238E27FC236}">
                  <a16:creationId xmlns:a16="http://schemas.microsoft.com/office/drawing/2014/main" id="{4562EC4D-140B-4CE1-B5CE-9804BFCE38CE}"/>
                </a:ext>
              </a:extLst>
            </p:cNvPr>
            <p:cNvSpPr txBox="1">
              <a:spLocks/>
            </p:cNvSpPr>
            <p:nvPr/>
          </p:nvSpPr>
          <p:spPr>
            <a:xfrm>
              <a:off x="2652077" y="51986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IoT Hub</a:t>
              </a:r>
            </a:p>
          </p:txBody>
        </p:sp>
        <p:sp>
          <p:nvSpPr>
            <p:cNvPr id="39" name="check 3">
              <a:extLst>
                <a:ext uri="{FF2B5EF4-FFF2-40B4-BE49-F238E27FC236}">
                  <a16:creationId xmlns:a16="http://schemas.microsoft.com/office/drawing/2014/main" id="{673B4217-F65F-4403-B18D-EB1F8D781CD3}"/>
                </a:ext>
              </a:extLst>
            </p:cNvPr>
            <p:cNvSpPr>
              <a:spLocks noChangeAspect="1" noEditPoints="1"/>
            </p:cNvSpPr>
            <p:nvPr/>
          </p:nvSpPr>
          <p:spPr bwMode="auto">
            <a:xfrm>
              <a:off x="2286360" y="52099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dirty="0"/>
            </a:p>
          </p:txBody>
        </p:sp>
        <p:sp>
          <p:nvSpPr>
            <p:cNvPr id="40" name="Content Placeholder 2">
              <a:extLst>
                <a:ext uri="{FF2B5EF4-FFF2-40B4-BE49-F238E27FC236}">
                  <a16:creationId xmlns:a16="http://schemas.microsoft.com/office/drawing/2014/main" id="{161FF6CF-104B-48E0-A13B-D132A5D3C8CF}"/>
                </a:ext>
              </a:extLst>
            </p:cNvPr>
            <p:cNvSpPr txBox="1">
              <a:spLocks/>
            </p:cNvSpPr>
            <p:nvPr/>
          </p:nvSpPr>
          <p:spPr>
            <a:xfrm>
              <a:off x="2652077" y="5639010"/>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General Purpose Storage v2</a:t>
              </a:r>
            </a:p>
          </p:txBody>
        </p:sp>
        <p:sp>
          <p:nvSpPr>
            <p:cNvPr id="41" name="check 3">
              <a:extLst>
                <a:ext uri="{FF2B5EF4-FFF2-40B4-BE49-F238E27FC236}">
                  <a16:creationId xmlns:a16="http://schemas.microsoft.com/office/drawing/2014/main" id="{E700C993-F410-4B21-ADBC-A7B104BCE844}"/>
                </a:ext>
              </a:extLst>
            </p:cNvPr>
            <p:cNvSpPr>
              <a:spLocks noChangeAspect="1" noEditPoints="1"/>
            </p:cNvSpPr>
            <p:nvPr/>
          </p:nvSpPr>
          <p:spPr bwMode="auto">
            <a:xfrm>
              <a:off x="2286360" y="5650304"/>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43" name="Content Placeholder 2">
              <a:extLst>
                <a:ext uri="{FF2B5EF4-FFF2-40B4-BE49-F238E27FC236}">
                  <a16:creationId xmlns:a16="http://schemas.microsoft.com/office/drawing/2014/main" id="{ECBE1112-52FD-4A06-AEED-2D2F211943BF}"/>
                </a:ext>
              </a:extLst>
            </p:cNvPr>
            <p:cNvSpPr txBox="1">
              <a:spLocks/>
            </p:cNvSpPr>
            <p:nvPr/>
          </p:nvSpPr>
          <p:spPr>
            <a:xfrm>
              <a:off x="2652077" y="608098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Service Bus</a:t>
              </a:r>
            </a:p>
          </p:txBody>
        </p:sp>
        <p:sp>
          <p:nvSpPr>
            <p:cNvPr id="46" name="check 3">
              <a:extLst>
                <a:ext uri="{FF2B5EF4-FFF2-40B4-BE49-F238E27FC236}">
                  <a16:creationId xmlns:a16="http://schemas.microsoft.com/office/drawing/2014/main" id="{94DA3EEA-C559-4012-80AF-8F1FCE3854AF}"/>
                </a:ext>
              </a:extLst>
            </p:cNvPr>
            <p:cNvSpPr>
              <a:spLocks noChangeAspect="1" noEditPoints="1"/>
            </p:cNvSpPr>
            <p:nvPr/>
          </p:nvSpPr>
          <p:spPr bwMode="auto">
            <a:xfrm>
              <a:off x="2286360" y="609228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50" name="Group 49">
            <a:extLst>
              <a:ext uri="{FF2B5EF4-FFF2-40B4-BE49-F238E27FC236}">
                <a16:creationId xmlns:a16="http://schemas.microsoft.com/office/drawing/2014/main" id="{0E179378-026C-4876-B8A7-341E81DF02B3}"/>
              </a:ext>
            </a:extLst>
          </p:cNvPr>
          <p:cNvGrpSpPr/>
          <p:nvPr/>
        </p:nvGrpSpPr>
        <p:grpSpPr>
          <a:xfrm>
            <a:off x="8115362" y="1546529"/>
            <a:ext cx="4059299" cy="4838409"/>
            <a:chOff x="6283735" y="1577043"/>
            <a:chExt cx="4140696" cy="4935429"/>
          </a:xfrm>
        </p:grpSpPr>
        <p:sp>
          <p:nvSpPr>
            <p:cNvPr id="54" name="Rectangle 53">
              <a:extLst>
                <a:ext uri="{FF2B5EF4-FFF2-40B4-BE49-F238E27FC236}">
                  <a16:creationId xmlns:a16="http://schemas.microsoft.com/office/drawing/2014/main" id="{EFC0C675-B4E4-4E9C-99A9-B983B9EADCAB}"/>
                </a:ext>
              </a:extLst>
            </p:cNvPr>
            <p:cNvSpPr/>
            <p:nvPr/>
          </p:nvSpPr>
          <p:spPr bwMode="auto">
            <a:xfrm>
              <a:off x="6309631" y="1577043"/>
              <a:ext cx="411480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B90607E6-4F36-4434-9887-64348C17E62A}"/>
                </a:ext>
              </a:extLst>
            </p:cNvPr>
            <p:cNvSpPr/>
            <p:nvPr/>
          </p:nvSpPr>
          <p:spPr bwMode="auto">
            <a:xfrm>
              <a:off x="6283735" y="2397672"/>
              <a:ext cx="411480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00F2EE04-8537-4B15-8D2E-DBF96D2BEF34}"/>
                </a:ext>
              </a:extLst>
            </p:cNvPr>
            <p:cNvSpPr txBox="1"/>
            <p:nvPr/>
          </p:nvSpPr>
          <p:spPr>
            <a:xfrm>
              <a:off x="6309676" y="1748458"/>
              <a:ext cx="3885847" cy="480131"/>
            </a:xfrm>
            <a:prstGeom prst="rect">
              <a:avLst/>
            </a:prstGeom>
            <a:noFill/>
          </p:spPr>
          <p:txBody>
            <a:bodyPr wrap="square" lIns="179285" rtlCol="0">
              <a:spAutoFit/>
            </a:bodyPr>
            <a:lstStyle/>
            <a:p>
              <a:pPr>
                <a:lnSpc>
                  <a:spcPct val="90000"/>
                </a:lnSpc>
              </a:pPr>
              <a:r>
                <a:rPr lang="en-US" sz="2745"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Coming Soon </a:t>
              </a:r>
            </a:p>
          </p:txBody>
        </p:sp>
        <p:sp>
          <p:nvSpPr>
            <p:cNvPr id="58" name="TextBox 57">
              <a:extLst>
                <a:ext uri="{FF2B5EF4-FFF2-40B4-BE49-F238E27FC236}">
                  <a16:creationId xmlns:a16="http://schemas.microsoft.com/office/drawing/2014/main" id="{5F2D4EE9-5EE2-4014-B6C8-D1B078D737CC}"/>
                </a:ext>
              </a:extLst>
            </p:cNvPr>
            <p:cNvSpPr txBox="1"/>
            <p:nvPr/>
          </p:nvSpPr>
          <p:spPr>
            <a:xfrm>
              <a:off x="6309631" y="2399994"/>
              <a:ext cx="2875527" cy="544765"/>
            </a:xfrm>
            <a:prstGeom prst="rect">
              <a:avLst/>
            </a:prstGeom>
            <a:noFill/>
          </p:spPr>
          <p:txBody>
            <a:bodyPr wrap="square" lIns="179285" tIns="143428" rIns="179285" bIns="143428" rtlCol="0">
              <a:spAutoFit/>
            </a:bodyPr>
            <a:lstStyle/>
            <a:p>
              <a:pPr defTabSz="914038">
                <a:lnSpc>
                  <a:spcPct val="90000"/>
                </a:lnSpc>
                <a:spcAft>
                  <a:spcPts val="1765"/>
                </a:spcAft>
                <a:buSzPct val="90000"/>
                <a:defRPr/>
              </a:pPr>
              <a:endPar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endParaRPr>
            </a:p>
          </p:txBody>
        </p:sp>
      </p:grpSp>
      <p:sp>
        <p:nvSpPr>
          <p:cNvPr id="92" name="TextBox 91"/>
          <p:cNvSpPr txBox="1"/>
          <p:nvPr/>
        </p:nvSpPr>
        <p:spPr>
          <a:xfrm>
            <a:off x="8140750" y="2396462"/>
            <a:ext cx="3989046" cy="1522210"/>
          </a:xfrm>
          <a:prstGeom prst="rect">
            <a:avLst/>
          </a:prstGeom>
          <a:noFill/>
        </p:spPr>
        <p:txBody>
          <a:bodyPr wrap="square" lIns="179285" tIns="143428" rIns="179285" bIns="143428" rtlCol="0">
            <a:spAutoFit/>
          </a:bodyPr>
          <a:lstStyle/>
          <a:p>
            <a:pPr defTabSz="914038">
              <a:lnSpc>
                <a:spcPct val="90000"/>
              </a:lnSpc>
              <a:spcBef>
                <a:spcPts val="294"/>
              </a:spcBef>
              <a:buSzPct val="90000"/>
              <a:defRPr/>
            </a:pPr>
            <a:r>
              <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Publishers</a:t>
            </a:r>
          </a:p>
          <a:p>
            <a:pPr defTabSz="914038">
              <a:lnSpc>
                <a:spcPct val="90000"/>
              </a:lnSpc>
              <a:spcBef>
                <a:spcPts val="294"/>
              </a:spcBef>
              <a:buSzPct val="90000"/>
              <a:defRPr/>
            </a:pPr>
            <a:r>
              <a:rPr lang="en-US" sz="1372"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Azure Active Directory, API Management, Service Bus, Azure Data Lake Store, Cosmos DB, Azure Container Registry, Azure Security Center, Azure Media Services, </a:t>
            </a:r>
            <a:r>
              <a:rPr lang="en-US" sz="1372" dirty="0" err="1">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KeyVault</a:t>
            </a:r>
            <a:r>
              <a:rPr lang="en-US" sz="1372"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 Azure Container Instances, Azure Batch, Analytics</a:t>
            </a:r>
          </a:p>
        </p:txBody>
      </p:sp>
      <p:sp>
        <p:nvSpPr>
          <p:cNvPr id="95" name="TextBox 94"/>
          <p:cNvSpPr txBox="1"/>
          <p:nvPr/>
        </p:nvSpPr>
        <p:spPr>
          <a:xfrm>
            <a:off x="8140749" y="4248928"/>
            <a:ext cx="4033912" cy="951946"/>
          </a:xfrm>
          <a:prstGeom prst="rect">
            <a:avLst/>
          </a:prstGeom>
          <a:noFill/>
        </p:spPr>
        <p:txBody>
          <a:bodyPr wrap="square" lIns="179285" tIns="143428" rIns="179285" bIns="143428" rtlCol="0">
            <a:spAutoFit/>
          </a:bodyPr>
          <a:lstStyle/>
          <a:p>
            <a:pPr defTabSz="914038">
              <a:lnSpc>
                <a:spcPct val="90000"/>
              </a:lnSpc>
              <a:spcBef>
                <a:spcPts val="294"/>
              </a:spcBef>
              <a:buSzPct val="90000"/>
              <a:defRPr/>
            </a:pPr>
            <a:r>
              <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Subscribers</a:t>
            </a:r>
          </a:p>
          <a:p>
            <a:pPr defTabSz="914038">
              <a:lnSpc>
                <a:spcPct val="90000"/>
              </a:lnSpc>
              <a:spcBef>
                <a:spcPts val="294"/>
              </a:spcBef>
              <a:buSzPct val="90000"/>
              <a:defRPr/>
            </a:pPr>
            <a:r>
              <a:rPr lang="en-US" sz="1372"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Service Bus, Azure Data Factory, Storage Queues, Azure Container Instances</a:t>
            </a:r>
          </a:p>
        </p:txBody>
      </p:sp>
    </p:spTree>
    <p:extLst>
      <p:ext uri="{BB962C8B-B14F-4D97-AF65-F5344CB8AC3E}">
        <p14:creationId xmlns:p14="http://schemas.microsoft.com/office/powerpoint/2010/main" val="893960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1.81261E-6 4.64821E-6 L 1.81261E-6 0.03699 " pathEditMode="relative" rAng="0" ptsTypes="AA">
                                      <p:cBhvr>
                                        <p:cTn id="9" dur="600" spd="-100000" fill="hold"/>
                                        <p:tgtEl>
                                          <p:spTgt spid="8"/>
                                        </p:tgtEl>
                                        <p:attrNameLst>
                                          <p:attrName>ppt_x</p:attrName>
                                          <p:attrName>ppt_y</p:attrName>
                                        </p:attrNameLst>
                                      </p:cBhvr>
                                      <p:rCtr x="0" y="1838"/>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grpId="1" nodeType="withEffect">
                                  <p:stCondLst>
                                    <p:cond delay="0"/>
                                  </p:stCondLst>
                                  <p:childTnLst>
                                    <p:animMotion origin="layout" path="M 1.59561E-6 1.60236E-6 L 1.59561E-6 0.03699 " pathEditMode="relative" rAng="0" ptsTypes="AA">
                                      <p:cBhvr>
                                        <p:cTn id="16" dur="600" spd="-100000" fill="hold"/>
                                        <p:tgtEl>
                                          <p:spTgt spid="92"/>
                                        </p:tgtEl>
                                        <p:attrNameLst>
                                          <p:attrName>ppt_x</p:attrName>
                                          <p:attrName>ppt_y</p:attrName>
                                        </p:attrNameLst>
                                      </p:cBhvr>
                                      <p:rCtr x="0" y="1838"/>
                                    </p:animMotion>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42" presetClass="path" presetSubtype="0" decel="100000" fill="hold" grpId="1" nodeType="withEffect">
                                  <p:stCondLst>
                                    <p:cond delay="0"/>
                                  </p:stCondLst>
                                  <p:childTnLst>
                                    <p:animMotion origin="layout" path="M -3.13505E-6 -3.7222E-7 L -3.13505E-6 0.037 " pathEditMode="relative" rAng="0" ptsTypes="AA">
                                      <p:cBhvr>
                                        <p:cTn id="21" dur="600" spd="-100000" fill="hold"/>
                                        <p:tgtEl>
                                          <p:spTgt spid="95"/>
                                        </p:tgtEl>
                                        <p:attrNameLst>
                                          <p:attrName>ppt_x</p:attrName>
                                          <p:attrName>ppt_y</p:attrName>
                                        </p:attrNameLst>
                                      </p:cBhvr>
                                      <p:rCtr x="0" y="1838"/>
                                    </p:animMotion>
                                  </p:childTnLst>
                                </p:cTn>
                              </p:par>
                              <p:par>
                                <p:cTn id="22" presetID="10" presetClass="entr" presetSubtype="0" fill="hold" nodeType="withEffect">
                                  <p:stCondLst>
                                    <p:cond delay="10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42" presetClass="path" presetSubtype="0" decel="100000" fill="hold" nodeType="withEffect">
                                  <p:stCondLst>
                                    <p:cond delay="100"/>
                                  </p:stCondLst>
                                  <p:childTnLst>
                                    <p:animMotion origin="layout" path="M -1.94537E-6 4.64821E-6 L -1.94537E-6 0.03699 " pathEditMode="relative" rAng="0" ptsTypes="AA">
                                      <p:cBhvr>
                                        <p:cTn id="26" dur="600" spd="-100000" fill="hold"/>
                                        <p:tgtEl>
                                          <p:spTgt spid="50"/>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95" grpId="0"/>
      <p:bldP spid="95"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1" y="289957"/>
            <a:ext cx="11655840" cy="553998"/>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3"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nSpc>
                <a:spcPct val="90000"/>
              </a:lnSpc>
            </a:pPr>
            <a:r>
              <a:rPr lang="en-US" sz="2353"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nSpc>
                <a:spcPct val="90000"/>
              </a:lnSpc>
            </a:pPr>
            <a:r>
              <a:rPr lang="en-US" sz="2353">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528"/>
            <a:ext cx="388151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nSpc>
                <a:spcPct val="90000"/>
              </a:lnSpc>
            </a:pPr>
            <a:r>
              <a:rPr lang="en-US" sz="2353"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661"/>
            <a:ext cx="3836699" cy="4302827"/>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541961"/>
              </a:xfrm>
              <a:prstGeom prst="rect">
                <a:avLst/>
              </a:prstGeom>
              <a:noFill/>
            </p:spPr>
            <p:txBody>
              <a:bodyPr wrap="square" lIns="179285" tIns="143428" rIns="179285" bIns="143428"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6000" y="2263661"/>
            <a:ext cx="3885939" cy="4302827"/>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542102"/>
              </a:xfrm>
              <a:prstGeom prst="rect">
                <a:avLst/>
              </a:prstGeom>
              <a:noFill/>
            </p:spPr>
            <p:txBody>
              <a:bodyPr wrap="square" lIns="179285" tIns="143428" rIns="179285" bIns="143428"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661"/>
            <a:ext cx="3881519" cy="4302827"/>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292662"/>
              </a:xfrm>
              <a:prstGeom prst="rect">
                <a:avLst/>
              </a:prstGeom>
              <a:noFill/>
            </p:spPr>
            <p:txBody>
              <a:bodyPr wrap="square" lIns="179285" tIns="143428" rIns="179285" bIns="143428"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B3FE-69DD-4644-8100-1F2F7C8CE866}"/>
              </a:ext>
            </a:extLst>
          </p:cNvPr>
          <p:cNvSpPr>
            <a:spLocks noGrp="1"/>
          </p:cNvSpPr>
          <p:nvPr>
            <p:ph type="title"/>
          </p:nvPr>
        </p:nvSpPr>
        <p:spPr/>
        <p:txBody>
          <a:bodyPr/>
          <a:lstStyle/>
          <a:p>
            <a:r>
              <a:rPr lang="en-US" dirty="0"/>
              <a:t>What are we building today?</a:t>
            </a:r>
          </a:p>
        </p:txBody>
      </p:sp>
    </p:spTree>
    <p:extLst>
      <p:ext uri="{BB962C8B-B14F-4D97-AF65-F5344CB8AC3E}">
        <p14:creationId xmlns:p14="http://schemas.microsoft.com/office/powerpoint/2010/main" val="194119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C58542A-B77E-4BC6-A19E-575ADF150AB8}"/>
              </a:ext>
            </a:extLst>
          </p:cNvPr>
          <p:cNvSpPr>
            <a:spLocks noGrp="1"/>
          </p:cNvSpPr>
          <p:nvPr>
            <p:ph type="title"/>
          </p:nvPr>
        </p:nvSpPr>
        <p:spPr>
          <a:xfrm>
            <a:off x="269241" y="289957"/>
            <a:ext cx="11655840" cy="553998"/>
          </a:xfrm>
        </p:spPr>
        <p:txBody>
          <a:bodyPr/>
          <a:lstStyle/>
          <a:p>
            <a:pPr>
              <a:defRPr/>
            </a:pPr>
            <a:r>
              <a:rPr lang="en-US" dirty="0"/>
              <a:t>Sample Event</a:t>
            </a:r>
          </a:p>
        </p:txBody>
      </p:sp>
      <p:grpSp>
        <p:nvGrpSpPr>
          <p:cNvPr id="31" name="Group 30">
            <a:extLst>
              <a:ext uri="{FF2B5EF4-FFF2-40B4-BE49-F238E27FC236}">
                <a16:creationId xmlns:a16="http://schemas.microsoft.com/office/drawing/2014/main" id="{9801CE9C-A920-4833-BDD5-BA452DE5306F}"/>
              </a:ext>
            </a:extLst>
          </p:cNvPr>
          <p:cNvGrpSpPr/>
          <p:nvPr/>
        </p:nvGrpSpPr>
        <p:grpSpPr>
          <a:xfrm>
            <a:off x="269302" y="1546529"/>
            <a:ext cx="11653523" cy="5021516"/>
            <a:chOff x="274702" y="1577043"/>
            <a:chExt cx="11887200" cy="4206240"/>
          </a:xfrm>
        </p:grpSpPr>
        <p:sp>
          <p:nvSpPr>
            <p:cNvPr id="4" name="Rectangle 3"/>
            <p:cNvSpPr/>
            <p:nvPr/>
          </p:nvSpPr>
          <p:spPr>
            <a:xfrm>
              <a:off x="274702" y="1577043"/>
              <a:ext cx="11887200" cy="4206240"/>
            </a:xfrm>
            <a:prstGeom prst="rect">
              <a:avLst/>
            </a:prstGeom>
            <a:noFill/>
            <a:ln w="2222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p>
          </p:txBody>
        </p:sp>
        <p:sp>
          <p:nvSpPr>
            <p:cNvPr id="23" name="Content Placeholder 2">
              <a:extLst>
                <a:ext uri="{FF2B5EF4-FFF2-40B4-BE49-F238E27FC236}">
                  <a16:creationId xmlns:a16="http://schemas.microsoft.com/office/drawing/2014/main" id="{907E55AE-2985-4E94-9205-4E3E3CDCC48B}"/>
                </a:ext>
              </a:extLst>
            </p:cNvPr>
            <p:cNvSpPr txBox="1">
              <a:spLocks/>
            </p:cNvSpPr>
            <p:nvPr/>
          </p:nvSpPr>
          <p:spPr>
            <a:xfrm>
              <a:off x="420329" y="1664227"/>
              <a:ext cx="11614355" cy="3730429"/>
            </a:xfrm>
            <a:prstGeom prst="rect">
              <a:avLst/>
            </a:prstGeom>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None/>
              </a:pP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"topic": "/subscriptions/{subscription-id}/</a:t>
              </a:r>
              <a:r>
                <a:rPr lang="en-US" sz="1176" dirty="0" err="1">
                  <a:latin typeface="Consolas" panose="020B0609020204030204" pitchFamily="49" charset="0"/>
                </a:rPr>
                <a:t>resourceGroups</a:t>
              </a:r>
              <a:r>
                <a:rPr lang="en-US" sz="1176" dirty="0">
                  <a:latin typeface="Consolas" panose="020B0609020204030204" pitchFamily="49" charset="0"/>
                </a:rPr>
                <a:t>/Storage/providers/</a:t>
              </a:r>
              <a:r>
                <a:rPr lang="en-US" sz="1176" dirty="0" err="1">
                  <a:latin typeface="Consolas" panose="020B0609020204030204" pitchFamily="49" charset="0"/>
                </a:rPr>
                <a:t>Microsoft.Storage</a:t>
              </a:r>
              <a:r>
                <a:rPr lang="en-US" sz="1176" dirty="0">
                  <a:latin typeface="Consolas" panose="020B0609020204030204" pitchFamily="49" charset="0"/>
                </a:rPr>
                <a:t>/</a:t>
              </a:r>
              <a:r>
                <a:rPr lang="en-US" sz="1176" dirty="0" err="1">
                  <a:latin typeface="Consolas" panose="020B0609020204030204" pitchFamily="49" charset="0"/>
                </a:rPr>
                <a:t>storageAccounts</a:t>
              </a:r>
              <a:r>
                <a:rPr lang="en-US" sz="1176" dirty="0">
                  <a:latin typeface="Consolas" panose="020B0609020204030204" pitchFamily="49" charset="0"/>
                </a:rPr>
                <a:t>/</a:t>
              </a:r>
              <a:r>
                <a:rPr lang="en-US" sz="1176" dirty="0" err="1">
                  <a:latin typeface="Consolas" panose="020B0609020204030204" pitchFamily="49" charset="0"/>
                </a:rPr>
                <a:t>xstoretestaccount</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"subject": "/</a:t>
              </a:r>
              <a:r>
                <a:rPr lang="en-US" sz="1176" dirty="0" err="1">
                  <a:latin typeface="Consolas" panose="020B0609020204030204" pitchFamily="49" charset="0"/>
                </a:rPr>
                <a:t>blobServices</a:t>
              </a:r>
              <a:r>
                <a:rPr lang="en-US" sz="1176" dirty="0">
                  <a:latin typeface="Consolas" panose="020B0609020204030204" pitchFamily="49" charset="0"/>
                </a:rPr>
                <a:t>/default/containers/</a:t>
              </a:r>
              <a:r>
                <a:rPr lang="en-US" sz="1176" dirty="0" err="1">
                  <a:latin typeface="Consolas" panose="020B0609020204030204" pitchFamily="49" charset="0"/>
                </a:rPr>
                <a:t>testcontainer</a:t>
              </a:r>
              <a:r>
                <a:rPr lang="en-US" sz="1176" dirty="0">
                  <a:latin typeface="Consolas" panose="020B0609020204030204" pitchFamily="49" charset="0"/>
                </a:rPr>
                <a:t>/blobs/testfile.txt",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eventType</a:t>
              </a:r>
              <a:r>
                <a:rPr lang="en-US" sz="1176" dirty="0">
                  <a:latin typeface="Consolas" panose="020B0609020204030204" pitchFamily="49" charset="0"/>
                </a:rPr>
                <a:t>": "</a:t>
              </a:r>
              <a:r>
                <a:rPr lang="en-US" sz="1176" dirty="0" err="1">
                  <a:latin typeface="Consolas" panose="020B0609020204030204" pitchFamily="49" charset="0"/>
                </a:rPr>
                <a:t>Microsoft.Storage.BlobCreated</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eventTime</a:t>
              </a:r>
              <a:r>
                <a:rPr lang="en-US" sz="1176" dirty="0">
                  <a:latin typeface="Consolas" panose="020B0609020204030204" pitchFamily="49" charset="0"/>
                </a:rPr>
                <a:t>": "2017-06-26T18:41:00.9584103Z",</a:t>
              </a:r>
            </a:p>
            <a:p>
              <a:pPr marL="0" indent="0">
                <a:lnSpc>
                  <a:spcPct val="100000"/>
                </a:lnSpc>
                <a:spcBef>
                  <a:spcPts val="0"/>
                </a:spcBef>
                <a:buNone/>
              </a:pPr>
              <a:r>
                <a:rPr lang="en-US" sz="1176" dirty="0">
                  <a:latin typeface="Consolas" panose="020B0609020204030204" pitchFamily="49" charset="0"/>
                </a:rPr>
                <a:t>    "id": "831e1650-001e-001b-66ab-eeb76e069631",</a:t>
              </a:r>
            </a:p>
            <a:p>
              <a:pPr marL="0" indent="0">
                <a:lnSpc>
                  <a:spcPct val="100000"/>
                </a:lnSpc>
                <a:spcBef>
                  <a:spcPts val="0"/>
                </a:spcBef>
                <a:buNone/>
              </a:pPr>
              <a:r>
                <a:rPr lang="en-US" sz="1176" dirty="0">
                  <a:latin typeface="Consolas" panose="020B0609020204030204" pitchFamily="49" charset="0"/>
                </a:rPr>
                <a:t>    "data":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api</a:t>
              </a:r>
              <a:r>
                <a:rPr lang="en-US" sz="1176" dirty="0">
                  <a:latin typeface="Consolas" panose="020B0609020204030204" pitchFamily="49" charset="0"/>
                </a:rPr>
                <a:t>": "</a:t>
              </a:r>
              <a:r>
                <a:rPr lang="en-US" sz="1176" dirty="0" err="1">
                  <a:latin typeface="Consolas" panose="020B0609020204030204" pitchFamily="49" charset="0"/>
                </a:rPr>
                <a:t>PutBlockList</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clientRequestId</a:t>
              </a:r>
              <a:r>
                <a:rPr lang="en-US" sz="1176" dirty="0">
                  <a:latin typeface="Consolas" panose="020B0609020204030204" pitchFamily="49" charset="0"/>
                </a:rPr>
                <a:t>": "6d79dbfb-0e37-4fc4-981f-442c9ca65760",</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requestId</a:t>
              </a:r>
              <a:r>
                <a:rPr lang="en-US" sz="1176" dirty="0">
                  <a:latin typeface="Consolas" panose="020B0609020204030204" pitchFamily="49" charset="0"/>
                </a:rPr>
                <a:t>": "831e1650-001e-001b-66ab-eeb76e000000",</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eTag</a:t>
              </a:r>
              <a:r>
                <a:rPr lang="en-US" sz="1176" dirty="0">
                  <a:latin typeface="Consolas" panose="020B0609020204030204" pitchFamily="49" charset="0"/>
                </a:rPr>
                <a:t>": "0x8D4BCC2E4835CD0",</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contentType</a:t>
              </a:r>
              <a:r>
                <a:rPr lang="en-US" sz="1176" dirty="0">
                  <a:latin typeface="Consolas" panose="020B0609020204030204" pitchFamily="49" charset="0"/>
                </a:rPr>
                <a:t>": "text/plain",</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contentLength</a:t>
              </a:r>
              <a:r>
                <a:rPr lang="en-US" sz="1176" dirty="0">
                  <a:latin typeface="Consolas" panose="020B0609020204030204" pitchFamily="49" charset="0"/>
                </a:rPr>
                <a:t>": 524288,</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blobType</a:t>
              </a:r>
              <a:r>
                <a:rPr lang="en-US" sz="1176" dirty="0">
                  <a:latin typeface="Consolas" panose="020B0609020204030204" pitchFamily="49" charset="0"/>
                </a:rPr>
                <a:t>": "</a:t>
              </a:r>
              <a:r>
                <a:rPr lang="en-US" sz="1176" dirty="0" err="1">
                  <a:latin typeface="Consolas" panose="020B0609020204030204" pitchFamily="49" charset="0"/>
                </a:rPr>
                <a:t>BlockBlob</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url</a:t>
              </a:r>
              <a:r>
                <a:rPr lang="en-US" sz="1176" dirty="0">
                  <a:latin typeface="Consolas" panose="020B0609020204030204" pitchFamily="49" charset="0"/>
                </a:rPr>
                <a:t>": "https://example.blob.core.windows.net/</a:t>
              </a:r>
              <a:r>
                <a:rPr lang="en-US" sz="1176" dirty="0" err="1">
                  <a:latin typeface="Consolas" panose="020B0609020204030204" pitchFamily="49" charset="0"/>
                </a:rPr>
                <a:t>testcontainer</a:t>
              </a:r>
              <a:r>
                <a:rPr lang="en-US" sz="1176" dirty="0">
                  <a:latin typeface="Consolas" panose="020B0609020204030204" pitchFamily="49" charset="0"/>
                </a:rPr>
                <a:t>/testfile.txt",</a:t>
              </a:r>
            </a:p>
            <a:p>
              <a:pPr marL="0" indent="0">
                <a:lnSpc>
                  <a:spcPct val="100000"/>
                </a:lnSpc>
                <a:spcBef>
                  <a:spcPts val="0"/>
                </a:spcBef>
                <a:buNone/>
              </a:pPr>
              <a:r>
                <a:rPr lang="en-US" sz="1176" dirty="0">
                  <a:latin typeface="Consolas" panose="020B0609020204030204" pitchFamily="49" charset="0"/>
                </a:rPr>
                <a:t>        "sequencer": "00000000000004420000000000028963",</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storageDiagnostics</a:t>
              </a: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batchId</a:t>
              </a:r>
              <a:r>
                <a:rPr lang="en-US" sz="1176" dirty="0">
                  <a:latin typeface="Consolas" panose="020B0609020204030204" pitchFamily="49" charset="0"/>
                </a:rPr>
                <a:t>": "b68529f3-68cd-4744-baa4-3c0498ec19f0"</a:t>
              </a:r>
            </a:p>
            <a:p>
              <a:pPr marL="0" indent="0">
                <a:lnSpc>
                  <a:spcPct val="100000"/>
                </a:lnSpc>
                <a:spcBef>
                  <a:spcPts val="0"/>
                </a:spcBef>
                <a:buNone/>
              </a:pP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dataVersion</a:t>
              </a: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metadataVersion</a:t>
              </a:r>
              <a:r>
                <a:rPr lang="en-US" sz="1176" dirty="0">
                  <a:latin typeface="Consolas" panose="020B0609020204030204" pitchFamily="49" charset="0"/>
                </a:rPr>
                <a:t>": "1“</a:t>
              </a:r>
            </a:p>
            <a:p>
              <a:pPr marL="0" indent="0">
                <a:lnSpc>
                  <a:spcPct val="100000"/>
                </a:lnSpc>
                <a:spcBef>
                  <a:spcPts val="0"/>
                </a:spcBef>
                <a:buNone/>
              </a:pPr>
              <a:r>
                <a:rPr lang="en-US" sz="1176" dirty="0">
                  <a:latin typeface="Consolas" panose="020B0609020204030204" pitchFamily="49" charset="0"/>
                </a:rPr>
                <a:t>}] </a:t>
              </a:r>
              <a:endParaRPr lang="en-US" sz="1176" dirty="0">
                <a:gradFill>
                  <a:gsLst>
                    <a:gs pos="38202">
                      <a:schemeClr val="tx1"/>
                    </a:gs>
                    <a:gs pos="50000">
                      <a:schemeClr val="tx1"/>
                    </a:gs>
                  </a:gsLst>
                  <a:lin ang="5400000" scaled="0"/>
                </a:gradFill>
                <a:latin typeface="Consolas" panose="020B0609020204030204" pitchFamily="49" charset="0"/>
                <a:cs typeface="Segoe UI Semilight" panose="020B0402040204020203" pitchFamily="34" charset="0"/>
              </a:endParaRPr>
            </a:p>
          </p:txBody>
        </p:sp>
      </p:grpSp>
    </p:spTree>
    <p:extLst>
      <p:ext uri="{BB962C8B-B14F-4D97-AF65-F5344CB8AC3E}">
        <p14:creationId xmlns:p14="http://schemas.microsoft.com/office/powerpoint/2010/main" val="385594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31"/>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978804" y="974"/>
            <a:ext cx="4213197" cy="68560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44" y="2232643"/>
            <a:ext cx="2392718" cy="2392718"/>
          </a:xfrm>
          <a:prstGeom prst="rect">
            <a:avLst/>
          </a:prstGeom>
        </p:spPr>
      </p:pic>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45001" y="2631877"/>
            <a:ext cx="5713152" cy="1594246"/>
          </a:xfrm>
          <a:prstGeom prst="rect">
            <a:avLst/>
          </a:prstGeom>
        </p:spPr>
        <p:txBody>
          <a:bodyPr vert="horz" wrap="square" lIns="182854" tIns="143428" rIns="179285" bIns="143428"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4709">
                <a:latin typeface="Segoe UI Light" panose="020B0502040204020203" pitchFamily="34" charset="0"/>
                <a:cs typeface="Segoe UI Light" panose="020B0502040204020203" pitchFamily="34" charset="0"/>
              </a:rPr>
              <a:t>Learn more at azure.com/</a:t>
            </a:r>
            <a:r>
              <a:rPr lang="en-US" sz="4709" err="1">
                <a:latin typeface="Segoe UI Light" panose="020B0502040204020203" pitchFamily="34" charset="0"/>
                <a:cs typeface="Segoe UI Light" panose="020B0502040204020203" pitchFamily="34" charset="0"/>
              </a:rPr>
              <a:t>EventGrid</a:t>
            </a:r>
            <a:endParaRPr lang="en-US" sz="4709">
              <a:latin typeface="Segoe UI Light" panose="020B0502040204020203" pitchFamily="34" charset="0"/>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48585" y="3079624"/>
            <a:ext cx="701941" cy="6987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3 – Making the solution event-driven</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269240" y="1976438"/>
            <a:ext cx="11332210" cy="1046440"/>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latin typeface="+mj-lt"/>
            </a:endParaRPr>
          </a:p>
        </p:txBody>
      </p:sp>
    </p:spTree>
    <p:extLst>
      <p:ext uri="{BB962C8B-B14F-4D97-AF65-F5344CB8AC3E}">
        <p14:creationId xmlns:p14="http://schemas.microsoft.com/office/powerpoint/2010/main" val="100410359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4958-7C70-4EA6-9444-69D26C8119FE}"/>
              </a:ext>
            </a:extLst>
          </p:cNvPr>
          <p:cNvSpPr>
            <a:spLocks noGrp="1"/>
          </p:cNvSpPr>
          <p:nvPr>
            <p:ph type="title"/>
          </p:nvPr>
        </p:nvSpPr>
        <p:spPr/>
        <p:txBody>
          <a:bodyPr/>
          <a:lstStyle/>
          <a:p>
            <a:r>
              <a:rPr lang="en-US" dirty="0"/>
              <a:t>Integration Made Easy with Logic Apps</a:t>
            </a:r>
          </a:p>
        </p:txBody>
      </p:sp>
    </p:spTree>
    <p:extLst>
      <p:ext uri="{BB962C8B-B14F-4D97-AF65-F5344CB8AC3E}">
        <p14:creationId xmlns:p14="http://schemas.microsoft.com/office/powerpoint/2010/main" val="362131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BDCA9-4ACA-47DB-A64D-DBD3E2504EF8}"/>
              </a:ext>
            </a:extLst>
          </p:cNvPr>
          <p:cNvSpPr txBox="1"/>
          <p:nvPr/>
        </p:nvSpPr>
        <p:spPr>
          <a:xfrm>
            <a:off x="1953751" y="2174811"/>
            <a:ext cx="8284498" cy="2508379"/>
          </a:xfrm>
          <a:prstGeom prst="rect">
            <a:avLst/>
          </a:prstGeom>
          <a:noFill/>
        </p:spPr>
        <p:txBody>
          <a:bodyPr wrap="square" lIns="0" tIns="0" rIns="0" bIns="0" rtlCol="0">
            <a:spAutoFit/>
          </a:bodyPr>
          <a:lstStyle/>
          <a:p>
            <a:pPr algn="l"/>
            <a:r>
              <a:rPr lang="en-US" sz="2400" b="1" dirty="0">
                <a:gradFill>
                  <a:gsLst>
                    <a:gs pos="2917">
                      <a:schemeClr val="tx1"/>
                    </a:gs>
                    <a:gs pos="30000">
                      <a:schemeClr val="tx1"/>
                    </a:gs>
                  </a:gsLst>
                  <a:lin ang="5400000" scaled="0"/>
                </a:gradFill>
                <a:latin typeface="Garamond" panose="02020404030301010803" pitchFamily="18" charset="0"/>
              </a:rPr>
              <a:t>The Internet</a:t>
            </a:r>
          </a:p>
          <a:p>
            <a:pPr algn="l"/>
            <a:endParaRPr lang="en-US" sz="2000" dirty="0">
              <a:gradFill>
                <a:gsLst>
                  <a:gs pos="2917">
                    <a:schemeClr val="tx1"/>
                  </a:gs>
                  <a:gs pos="30000">
                    <a:schemeClr val="tx1"/>
                  </a:gs>
                </a:gsLst>
                <a:lin ang="5400000" scaled="0"/>
              </a:gradFill>
              <a:latin typeface="Garamond" panose="02020404030301010803" pitchFamily="18" charset="0"/>
            </a:endParaRPr>
          </a:p>
          <a:p>
            <a:r>
              <a:rPr lang="en-US" sz="2000" i="1" dirty="0">
                <a:gradFill>
                  <a:gsLst>
                    <a:gs pos="2917">
                      <a:schemeClr val="tx1"/>
                    </a:gs>
                    <a:gs pos="30000">
                      <a:schemeClr val="tx1"/>
                    </a:gs>
                  </a:gsLst>
                  <a:lin ang="5400000" scaled="0"/>
                </a:gradFill>
                <a:latin typeface="Garamond" panose="02020404030301010803" pitchFamily="18" charset="0"/>
              </a:rPr>
              <a:t>noun</a:t>
            </a:r>
            <a:r>
              <a:rPr lang="en-US" sz="2000" dirty="0">
                <a:gradFill>
                  <a:gsLst>
                    <a:gs pos="2917">
                      <a:schemeClr val="tx1"/>
                    </a:gs>
                    <a:gs pos="30000">
                      <a:schemeClr val="tx1"/>
                    </a:gs>
                  </a:gsLst>
                  <a:lin ang="5400000" scaled="0"/>
                </a:gradFill>
                <a:latin typeface="Garamond" panose="02020404030301010803" pitchFamily="18" charset="0"/>
              </a:rPr>
              <a:t> | ˈ</a:t>
            </a:r>
            <a:r>
              <a:rPr lang="en-US" sz="2000" dirty="0" err="1">
                <a:gradFill>
                  <a:gsLst>
                    <a:gs pos="2917">
                      <a:schemeClr val="tx1"/>
                    </a:gs>
                    <a:gs pos="30000">
                      <a:schemeClr val="tx1"/>
                    </a:gs>
                  </a:gsLst>
                  <a:lin ang="5400000" scaled="0"/>
                </a:gradFill>
                <a:latin typeface="Garamond" panose="02020404030301010803" pitchFamily="18" charset="0"/>
              </a:rPr>
              <a:t>t͟hē</a:t>
            </a:r>
            <a:r>
              <a:rPr lang="en-US" sz="2000" dirty="0">
                <a:gradFill>
                  <a:gsLst>
                    <a:gs pos="2917">
                      <a:schemeClr val="tx1"/>
                    </a:gs>
                    <a:gs pos="30000">
                      <a:schemeClr val="tx1"/>
                    </a:gs>
                  </a:gsLst>
                  <a:lin ang="5400000" scaled="0"/>
                </a:gradFill>
                <a:latin typeface="Garamond" panose="02020404030301010803" pitchFamily="18" charset="0"/>
              </a:rPr>
              <a:t> in-</a:t>
            </a:r>
            <a:r>
              <a:rPr lang="en-US" sz="2000" dirty="0" err="1">
                <a:gradFill>
                  <a:gsLst>
                    <a:gs pos="2917">
                      <a:schemeClr val="tx1"/>
                    </a:gs>
                    <a:gs pos="30000">
                      <a:schemeClr val="tx1"/>
                    </a:gs>
                  </a:gsLst>
                  <a:lin ang="5400000" scaled="0"/>
                </a:gradFill>
                <a:latin typeface="Garamond" panose="02020404030301010803" pitchFamily="18" charset="0"/>
              </a:rPr>
              <a:t>ter</a:t>
            </a:r>
            <a:r>
              <a:rPr lang="en-US" sz="2000" dirty="0">
                <a:gradFill>
                  <a:gsLst>
                    <a:gs pos="2917">
                      <a:schemeClr val="tx1"/>
                    </a:gs>
                    <a:gs pos="30000">
                      <a:schemeClr val="tx1"/>
                    </a:gs>
                  </a:gsLst>
                  <a:lin ang="5400000" scaled="0"/>
                </a:gradFill>
                <a:latin typeface="Garamond" panose="02020404030301010803" pitchFamily="18" charset="0"/>
              </a:rPr>
              <a:t>-net</a:t>
            </a:r>
          </a:p>
          <a:p>
            <a:endParaRPr lang="en-US" sz="2000" dirty="0">
              <a:gradFill>
                <a:gsLst>
                  <a:gs pos="2917">
                    <a:schemeClr val="tx1"/>
                  </a:gs>
                  <a:gs pos="30000">
                    <a:schemeClr val="tx1"/>
                  </a:gs>
                </a:gsLst>
                <a:lin ang="5400000" scaled="0"/>
              </a:gradFill>
              <a:latin typeface="Garamond" panose="02020404030301010803" pitchFamily="18" charset="0"/>
            </a:endParaRPr>
          </a:p>
          <a:p>
            <a:pPr>
              <a:lnSpc>
                <a:spcPct val="90000"/>
              </a:lnSpc>
              <a:spcAft>
                <a:spcPts val="600"/>
              </a:spcAft>
            </a:pPr>
            <a:r>
              <a:rPr lang="en-US" sz="2000" dirty="0">
                <a:gradFill>
                  <a:gsLst>
                    <a:gs pos="2917">
                      <a:schemeClr val="tx1"/>
                    </a:gs>
                    <a:gs pos="30000">
                      <a:schemeClr val="tx1"/>
                    </a:gs>
                  </a:gsLst>
                  <a:lin ang="5400000" scaled="0"/>
                </a:gradFill>
                <a:latin typeface="Garamond" panose="02020404030301010803" pitchFamily="18" charset="0"/>
              </a:rPr>
              <a:t>A technological universe made up by millions of different services, interconnected via APIs, that all look a little bit different from one to the other, and takes hours if not days to integrate with. </a:t>
            </a:r>
          </a:p>
          <a:p>
            <a:endParaRPr lang="en-US" sz="2000" dirty="0">
              <a:gradFill>
                <a:gsLst>
                  <a:gs pos="2917">
                    <a:schemeClr val="tx1"/>
                  </a:gs>
                  <a:gs pos="30000">
                    <a:schemeClr val="tx1"/>
                  </a:gs>
                </a:gsLst>
                <a:lin ang="5400000" scaled="0"/>
              </a:gradFill>
              <a:latin typeface="Garamond" panose="02020404030301010803" pitchFamily="18" charset="0"/>
            </a:endParaRPr>
          </a:p>
        </p:txBody>
      </p:sp>
    </p:spTree>
    <p:extLst>
      <p:ext uri="{BB962C8B-B14F-4D97-AF65-F5344CB8AC3E}">
        <p14:creationId xmlns:p14="http://schemas.microsoft.com/office/powerpoint/2010/main" val="3243548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49D1A2-3F78-4D5E-85CD-97C4AB7ED6E4}"/>
              </a:ext>
            </a:extLst>
          </p:cNvPr>
          <p:cNvPicPr>
            <a:picLocks noChangeAspect="1"/>
          </p:cNvPicPr>
          <p:nvPr/>
        </p:nvPicPr>
        <p:blipFill>
          <a:blip r:embed="rId2"/>
          <a:stretch>
            <a:fillRect/>
          </a:stretch>
        </p:blipFill>
        <p:spPr>
          <a:xfrm>
            <a:off x="693312" y="0"/>
            <a:ext cx="10805375" cy="6858000"/>
          </a:xfrm>
          <a:prstGeom prst="rect">
            <a:avLst/>
          </a:prstGeom>
        </p:spPr>
      </p:pic>
    </p:spTree>
    <p:extLst>
      <p:ext uri="{BB962C8B-B14F-4D97-AF65-F5344CB8AC3E}">
        <p14:creationId xmlns:p14="http://schemas.microsoft.com/office/powerpoint/2010/main" val="43093464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BCDF257-849A-465A-B265-B3DC449466AB}"/>
              </a:ext>
            </a:extLst>
          </p:cNvPr>
          <p:cNvCxnSpPr/>
          <p:nvPr/>
        </p:nvCxnSpPr>
        <p:spPr>
          <a:xfrm flipV="1">
            <a:off x="5988555" y="3039447"/>
            <a:ext cx="0" cy="586796"/>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4" name="Group 3">
            <a:extLst>
              <a:ext uri="{FF2B5EF4-FFF2-40B4-BE49-F238E27FC236}">
                <a16:creationId xmlns:a16="http://schemas.microsoft.com/office/drawing/2014/main" id="{54706FE6-A600-4746-857E-3F434E3ECB59}"/>
              </a:ext>
            </a:extLst>
          </p:cNvPr>
          <p:cNvGrpSpPr/>
          <p:nvPr/>
        </p:nvGrpSpPr>
        <p:grpSpPr>
          <a:xfrm>
            <a:off x="5412424" y="3764971"/>
            <a:ext cx="1244200" cy="655886"/>
            <a:chOff x="7649759" y="3473718"/>
            <a:chExt cx="1692678" cy="892306"/>
          </a:xfrm>
        </p:grpSpPr>
        <p:sp>
          <p:nvSpPr>
            <p:cNvPr id="95" name="TextBox 94">
              <a:extLst>
                <a:ext uri="{FF2B5EF4-FFF2-40B4-BE49-F238E27FC236}">
                  <a16:creationId xmlns:a16="http://schemas.microsoft.com/office/drawing/2014/main" id="{BBE23E11-7C71-4636-AEB2-4567DFABA0DC}"/>
                </a:ext>
              </a:extLst>
            </p:cNvPr>
            <p:cNvSpPr txBox="1"/>
            <p:nvPr/>
          </p:nvSpPr>
          <p:spPr>
            <a:xfrm>
              <a:off x="7649759" y="3978711"/>
              <a:ext cx="1692678" cy="387313"/>
            </a:xfrm>
            <a:prstGeom prst="rect">
              <a:avLst/>
            </a:prstGeom>
            <a:noFill/>
          </p:spPr>
          <p:txBody>
            <a:bodyPr wrap="square" lIns="0" tIns="0" rIns="0" bIns="0" rtlCol="0">
              <a:spAutoFit/>
            </a:bodyPr>
            <a:lstStyle/>
            <a:p>
              <a:pPr algn="ctr" defTabSz="672117">
                <a:lnSpc>
                  <a:spcPct val="90000"/>
                </a:lnSpc>
                <a:spcAft>
                  <a:spcPts val="441"/>
                </a:spcAft>
                <a:defRPr/>
              </a:pPr>
              <a:r>
                <a:rPr lang="en-US" sz="1028" kern="0">
                  <a:gradFill>
                    <a:gsLst>
                      <a:gs pos="2917">
                        <a:srgbClr val="D2D2D2">
                          <a:lumMod val="50000"/>
                        </a:srgbClr>
                      </a:gs>
                      <a:gs pos="30000">
                        <a:srgbClr val="D2D2D2">
                          <a:lumMod val="50000"/>
                        </a:srgbClr>
                      </a:gs>
                    </a:gsLst>
                    <a:lin ang="5400000" scaled="0"/>
                  </a:gradFill>
                  <a:latin typeface="Segoe UI Semilight"/>
                </a:rPr>
                <a:t>On-premises data gateway</a:t>
              </a:r>
            </a:p>
          </p:txBody>
        </p:sp>
        <p:grpSp>
          <p:nvGrpSpPr>
            <p:cNvPr id="96" name="Group 95">
              <a:extLst>
                <a:ext uri="{FF2B5EF4-FFF2-40B4-BE49-F238E27FC236}">
                  <a16:creationId xmlns:a16="http://schemas.microsoft.com/office/drawing/2014/main" id="{C8157D8D-F1CB-4905-A06E-8E526D70967B}"/>
                </a:ext>
              </a:extLst>
            </p:cNvPr>
            <p:cNvGrpSpPr/>
            <p:nvPr/>
          </p:nvGrpSpPr>
          <p:grpSpPr>
            <a:xfrm>
              <a:off x="8213450" y="3473718"/>
              <a:ext cx="556534" cy="447498"/>
              <a:chOff x="8134076" y="3465305"/>
              <a:chExt cx="556534" cy="447498"/>
            </a:xfrm>
          </p:grpSpPr>
          <p:sp>
            <p:nvSpPr>
              <p:cNvPr id="97" name="Freeform 128">
                <a:extLst>
                  <a:ext uri="{FF2B5EF4-FFF2-40B4-BE49-F238E27FC236}">
                    <a16:creationId xmlns:a16="http://schemas.microsoft.com/office/drawing/2014/main" id="{20A442B4-3A21-46BB-BF5A-50C7336C2027}"/>
                  </a:ext>
                </a:extLst>
              </p:cNvPr>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p:spPr>
            <p:txBody>
              <a:bodyPr vert="horz" wrap="square" lIns="67213" tIns="33606" rIns="67213" bIns="33606" numCol="1" anchor="t" anchorCtr="0" compatLnSpc="1">
                <a:prstTxWarp prst="textNoShape">
                  <a:avLst/>
                </a:prstTxWarp>
              </a:bodyPr>
              <a:lstStyle/>
              <a:p>
                <a:pPr defTabSz="672089">
                  <a:defRPr/>
                </a:pPr>
                <a:endParaRPr lang="en-US" sz="1325" kern="0">
                  <a:solidFill>
                    <a:srgbClr val="FFFFFF"/>
                  </a:solidFill>
                  <a:latin typeface="Segoe UI Semilight"/>
                </a:endParaRPr>
              </a:p>
            </p:txBody>
          </p:sp>
          <p:sp>
            <p:nvSpPr>
              <p:cNvPr id="98" name="Rectangle 97">
                <a:extLst>
                  <a:ext uri="{FF2B5EF4-FFF2-40B4-BE49-F238E27FC236}">
                    <a16:creationId xmlns:a16="http://schemas.microsoft.com/office/drawing/2014/main" id="{A30BF308-503B-48CD-A76C-5EBE1BFC726C}"/>
                  </a:ext>
                </a:extLst>
              </p:cNvPr>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99" name="Straight Arrow Connector 98">
                <a:extLst>
                  <a:ext uri="{FF2B5EF4-FFF2-40B4-BE49-F238E27FC236}">
                    <a16:creationId xmlns:a16="http://schemas.microsoft.com/office/drawing/2014/main" id="{82290608-43C6-4C81-87FF-2B228747A41C}"/>
                  </a:ext>
                </a:extLst>
              </p:cNvPr>
              <p:cNvCxnSpPr/>
              <p:nvPr/>
            </p:nvCxnSpPr>
            <p:spPr>
              <a:xfrm>
                <a:off x="8412536" y="3632683"/>
                <a:ext cx="0" cy="280120"/>
              </a:xfrm>
              <a:prstGeom prst="straightConnector1">
                <a:avLst/>
              </a:prstGeom>
              <a:noFill/>
              <a:ln w="41275" cap="flat" cmpd="sng" algn="ctr">
                <a:solidFill>
                  <a:srgbClr val="0078D7"/>
                </a:solidFill>
                <a:prstDash val="solid"/>
                <a:headEnd type="triangle" w="med" len="sm"/>
                <a:tailEnd type="triangle" w="med" len="sm"/>
              </a:ln>
              <a:effectLst/>
            </p:spPr>
          </p:cxnSp>
        </p:grpSp>
      </p:grpSp>
      <p:grpSp>
        <p:nvGrpSpPr>
          <p:cNvPr id="5" name="Group 4">
            <a:extLst>
              <a:ext uri="{FF2B5EF4-FFF2-40B4-BE49-F238E27FC236}">
                <a16:creationId xmlns:a16="http://schemas.microsoft.com/office/drawing/2014/main" id="{00D4A33D-CB51-4251-9E40-FD2908F0F09C}"/>
              </a:ext>
            </a:extLst>
          </p:cNvPr>
          <p:cNvGrpSpPr/>
          <p:nvPr/>
        </p:nvGrpSpPr>
        <p:grpSpPr>
          <a:xfrm>
            <a:off x="4600041" y="1448897"/>
            <a:ext cx="1102163" cy="2218928"/>
            <a:chOff x="6491421" y="881592"/>
            <a:chExt cx="1552569" cy="2684511"/>
          </a:xfrm>
        </p:grpSpPr>
        <p:cxnSp>
          <p:nvCxnSpPr>
            <p:cNvPr id="89" name="Straight Connector 88">
              <a:extLst>
                <a:ext uri="{FF2B5EF4-FFF2-40B4-BE49-F238E27FC236}">
                  <a16:creationId xmlns:a16="http://schemas.microsoft.com/office/drawing/2014/main" id="{5F676A96-F63A-445C-AF24-65EBC1957A26}"/>
                </a:ext>
              </a:extLst>
            </p:cNvPr>
            <p:cNvCxnSpPr/>
            <p:nvPr/>
          </p:nvCxnSpPr>
          <p:spPr>
            <a:xfrm flipV="1">
              <a:off x="7245322" y="881592"/>
              <a:ext cx="15216" cy="268451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0" name="Straight Connector 89">
              <a:extLst>
                <a:ext uri="{FF2B5EF4-FFF2-40B4-BE49-F238E27FC236}">
                  <a16:creationId xmlns:a16="http://schemas.microsoft.com/office/drawing/2014/main" id="{8DA48E05-203E-44DC-8694-EFC8F545D5ED}"/>
                </a:ext>
              </a:extLst>
            </p:cNvPr>
            <p:cNvCxnSpPr/>
            <p:nvPr/>
          </p:nvCxnSpPr>
          <p:spPr>
            <a:xfrm flipH="1">
              <a:off x="6505756" y="88159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1" name="Straight Connector 90">
              <a:extLst>
                <a:ext uri="{FF2B5EF4-FFF2-40B4-BE49-F238E27FC236}">
                  <a16:creationId xmlns:a16="http://schemas.microsoft.com/office/drawing/2014/main" id="{E067B313-7346-4755-A1E4-23F5817BBFDF}"/>
                </a:ext>
              </a:extLst>
            </p:cNvPr>
            <p:cNvCxnSpPr/>
            <p:nvPr/>
          </p:nvCxnSpPr>
          <p:spPr>
            <a:xfrm flipH="1">
              <a:off x="6505756" y="174466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2" name="Straight Connector 91">
              <a:extLst>
                <a:ext uri="{FF2B5EF4-FFF2-40B4-BE49-F238E27FC236}">
                  <a16:creationId xmlns:a16="http://schemas.microsoft.com/office/drawing/2014/main" id="{F2B4BD1C-BCB9-41C0-875D-4FF603F9E89A}"/>
                </a:ext>
              </a:extLst>
            </p:cNvPr>
            <p:cNvCxnSpPr/>
            <p:nvPr/>
          </p:nvCxnSpPr>
          <p:spPr>
            <a:xfrm flipH="1">
              <a:off x="6491421" y="273526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3" name="Straight Connector 92">
              <a:extLst>
                <a:ext uri="{FF2B5EF4-FFF2-40B4-BE49-F238E27FC236}">
                  <a16:creationId xmlns:a16="http://schemas.microsoft.com/office/drawing/2014/main" id="{48A5B958-759B-4551-8C25-74A09E77F551}"/>
                </a:ext>
              </a:extLst>
            </p:cNvPr>
            <p:cNvCxnSpPr/>
            <p:nvPr/>
          </p:nvCxnSpPr>
          <p:spPr>
            <a:xfrm flipH="1">
              <a:off x="6491421" y="3566099"/>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4" name="Straight Connector 93">
              <a:extLst>
                <a:ext uri="{FF2B5EF4-FFF2-40B4-BE49-F238E27FC236}">
                  <a16:creationId xmlns:a16="http://schemas.microsoft.com/office/drawing/2014/main" id="{50F02C89-F586-492A-AC84-EF6984775064}"/>
                </a:ext>
              </a:extLst>
            </p:cNvPr>
            <p:cNvCxnSpPr/>
            <p:nvPr/>
          </p:nvCxnSpPr>
          <p:spPr>
            <a:xfrm flipH="1">
              <a:off x="7274873" y="222726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6" name="Group 5">
            <a:extLst>
              <a:ext uri="{FF2B5EF4-FFF2-40B4-BE49-F238E27FC236}">
                <a16:creationId xmlns:a16="http://schemas.microsoft.com/office/drawing/2014/main" id="{20D25DC0-5AEF-4BBE-8207-BF1AF237ACEB}"/>
              </a:ext>
            </a:extLst>
          </p:cNvPr>
          <p:cNvGrpSpPr/>
          <p:nvPr/>
        </p:nvGrpSpPr>
        <p:grpSpPr>
          <a:xfrm>
            <a:off x="3660117" y="4488256"/>
            <a:ext cx="3902013" cy="1078935"/>
            <a:chOff x="5608637" y="4721857"/>
            <a:chExt cx="5308514" cy="1467843"/>
          </a:xfrm>
        </p:grpSpPr>
        <p:grpSp>
          <p:nvGrpSpPr>
            <p:cNvPr id="76" name="Group 75">
              <a:extLst>
                <a:ext uri="{FF2B5EF4-FFF2-40B4-BE49-F238E27FC236}">
                  <a16:creationId xmlns:a16="http://schemas.microsoft.com/office/drawing/2014/main" id="{EDF8EDDD-BE36-41E1-86AE-5E9CE2394104}"/>
                </a:ext>
              </a:extLst>
            </p:cNvPr>
            <p:cNvGrpSpPr/>
            <p:nvPr/>
          </p:nvGrpSpPr>
          <p:grpSpPr>
            <a:xfrm>
              <a:off x="6388013" y="4721857"/>
              <a:ext cx="4529138" cy="863601"/>
              <a:chOff x="6184899" y="4457700"/>
              <a:chExt cx="4529138" cy="863601"/>
            </a:xfrm>
          </p:grpSpPr>
          <p:cxnSp>
            <p:nvCxnSpPr>
              <p:cNvPr id="82" name="Straight Connector 81">
                <a:extLst>
                  <a:ext uri="{FF2B5EF4-FFF2-40B4-BE49-F238E27FC236}">
                    <a16:creationId xmlns:a16="http://schemas.microsoft.com/office/drawing/2014/main" id="{2214DB03-D0EF-48C5-9CB0-A98AF9E243EE}"/>
                  </a:ext>
                </a:extLst>
              </p:cNvPr>
              <p:cNvCxnSpPr/>
              <p:nvPr/>
            </p:nvCxnSpPr>
            <p:spPr>
              <a:xfrm flipV="1">
                <a:off x="8605923" y="4457700"/>
                <a:ext cx="0" cy="857826"/>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3" name="Straight Connector 82">
                <a:extLst>
                  <a:ext uri="{FF2B5EF4-FFF2-40B4-BE49-F238E27FC236}">
                    <a16:creationId xmlns:a16="http://schemas.microsoft.com/office/drawing/2014/main" id="{57082AD9-7687-4929-AFDB-204133E247E3}"/>
                  </a:ext>
                </a:extLst>
              </p:cNvPr>
              <p:cNvCxnSpPr/>
              <p:nvPr/>
            </p:nvCxnSpPr>
            <p:spPr>
              <a:xfrm>
                <a:off x="6184899" y="4678362"/>
                <a:ext cx="2329949"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4" name="Straight Connector 83">
                <a:extLst>
                  <a:ext uri="{FF2B5EF4-FFF2-40B4-BE49-F238E27FC236}">
                    <a16:creationId xmlns:a16="http://schemas.microsoft.com/office/drawing/2014/main" id="{B882459D-57CF-44DB-91F0-7BE7000F1ACB}"/>
                  </a:ext>
                </a:extLst>
              </p:cNvPr>
              <p:cNvCxnSpPr/>
              <p:nvPr/>
            </p:nvCxnSpPr>
            <p:spPr>
              <a:xfrm flipV="1">
                <a:off x="6197599" y="4675445"/>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5" name="Straight Connector 84">
                <a:extLst>
                  <a:ext uri="{FF2B5EF4-FFF2-40B4-BE49-F238E27FC236}">
                    <a16:creationId xmlns:a16="http://schemas.microsoft.com/office/drawing/2014/main" id="{732311F7-B1F8-404B-A3D7-23512E1E4D0D}"/>
                  </a:ext>
                </a:extLst>
              </p:cNvPr>
              <p:cNvCxnSpPr/>
              <p:nvPr/>
            </p:nvCxnSpPr>
            <p:spPr>
              <a:xfrm flipV="1">
                <a:off x="7893949" y="4673570"/>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6" name="Straight Connector 85">
                <a:extLst>
                  <a:ext uri="{FF2B5EF4-FFF2-40B4-BE49-F238E27FC236}">
                    <a16:creationId xmlns:a16="http://schemas.microsoft.com/office/drawing/2014/main" id="{B77E90E3-BA5A-4886-855A-092DA56F4943}"/>
                  </a:ext>
                </a:extLst>
              </p:cNvPr>
              <p:cNvCxnSpPr/>
              <p:nvPr/>
            </p:nvCxnSpPr>
            <p:spPr>
              <a:xfrm flipV="1">
                <a:off x="10705633" y="4681221"/>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7" name="Straight Connector 86">
                <a:extLst>
                  <a:ext uri="{FF2B5EF4-FFF2-40B4-BE49-F238E27FC236}">
                    <a16:creationId xmlns:a16="http://schemas.microsoft.com/office/drawing/2014/main" id="{6DA131DE-F36A-4BC0-A0B0-900592A2D693}"/>
                  </a:ext>
                </a:extLst>
              </p:cNvPr>
              <p:cNvCxnSpPr/>
              <p:nvPr/>
            </p:nvCxnSpPr>
            <p:spPr>
              <a:xfrm>
                <a:off x="8440231" y="4678362"/>
                <a:ext cx="2273806"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8" name="Straight Connector 87">
                <a:extLst>
                  <a:ext uri="{FF2B5EF4-FFF2-40B4-BE49-F238E27FC236}">
                    <a16:creationId xmlns:a16="http://schemas.microsoft.com/office/drawing/2014/main" id="{92972F55-CD02-4FF3-8EDF-1B506AF4AD83}"/>
                  </a:ext>
                </a:extLst>
              </p:cNvPr>
              <p:cNvCxnSpPr/>
              <p:nvPr/>
            </p:nvCxnSpPr>
            <p:spPr>
              <a:xfrm flipV="1">
                <a:off x="7108156" y="4681221"/>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grpSp>
        <p:grpSp>
          <p:nvGrpSpPr>
            <p:cNvPr id="77" name="Group 76">
              <a:extLst>
                <a:ext uri="{FF2B5EF4-FFF2-40B4-BE49-F238E27FC236}">
                  <a16:creationId xmlns:a16="http://schemas.microsoft.com/office/drawing/2014/main" id="{025E88AB-AA5D-4A81-AC57-204FBDFA91B4}"/>
                </a:ext>
              </a:extLst>
            </p:cNvPr>
            <p:cNvGrpSpPr/>
            <p:nvPr/>
          </p:nvGrpSpPr>
          <p:grpSpPr>
            <a:xfrm>
              <a:off x="5608637" y="5678136"/>
              <a:ext cx="3429000" cy="511564"/>
              <a:chOff x="5608637" y="5678136"/>
              <a:chExt cx="3429000" cy="511564"/>
            </a:xfrm>
          </p:grpSpPr>
          <p:grpSp>
            <p:nvGrpSpPr>
              <p:cNvPr id="78" name="Group 77">
                <a:extLst>
                  <a:ext uri="{FF2B5EF4-FFF2-40B4-BE49-F238E27FC236}">
                    <a16:creationId xmlns:a16="http://schemas.microsoft.com/office/drawing/2014/main" id="{A66FDCC2-56B7-4B8E-BDB8-F16844A20CC0}"/>
                  </a:ext>
                </a:extLst>
              </p:cNvPr>
              <p:cNvGrpSpPr/>
              <p:nvPr/>
            </p:nvGrpSpPr>
            <p:grpSpPr>
              <a:xfrm>
                <a:off x="5608637" y="5678136"/>
                <a:ext cx="3429000" cy="393511"/>
                <a:chOff x="5405523" y="5413979"/>
                <a:chExt cx="3429000" cy="393511"/>
              </a:xfrm>
            </p:grpSpPr>
            <p:sp>
              <p:nvSpPr>
                <p:cNvPr id="80" name="Freeform 5">
                  <a:extLst>
                    <a:ext uri="{FF2B5EF4-FFF2-40B4-BE49-F238E27FC236}">
                      <a16:creationId xmlns:a16="http://schemas.microsoft.com/office/drawing/2014/main" id="{4D41C864-F165-4CFF-961C-F27A9247EE53}"/>
                    </a:ext>
                  </a:extLst>
                </p:cNvPr>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p:spPr>
              <p:txBody>
                <a:bodyPr vert="horz" wrap="square" lIns="65891" tIns="32946" rIns="65891" bIns="3294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092">
                    <a:defRPr/>
                  </a:pPr>
                  <a:endParaRPr lang="en-US" sz="1297" kern="0">
                    <a:solidFill>
                      <a:srgbClr val="505050"/>
                    </a:solidFill>
                    <a:latin typeface="Segoe UI Semilight"/>
                  </a:endParaRPr>
                </a:p>
              </p:txBody>
            </p:sp>
            <p:pic>
              <p:nvPicPr>
                <p:cNvPr id="81" name="Picture 80">
                  <a:extLst>
                    <a:ext uri="{FF2B5EF4-FFF2-40B4-BE49-F238E27FC236}">
                      <a16:creationId xmlns:a16="http://schemas.microsoft.com/office/drawing/2014/main" id="{118DD894-C6AC-42C1-AF17-D128A86B960A}"/>
                    </a:ext>
                  </a:extLst>
                </p:cNvPr>
                <p:cNvPicPr>
                  <a:picLocks noChangeAspect="1"/>
                </p:cNvPicPr>
                <p:nvPr/>
              </p:nvPicPr>
              <p:blipFill>
                <a:blip r:embed="rId2">
                  <a:duotone>
                    <a:srgbClr val="0078D7">
                      <a:shade val="45000"/>
                      <a:satMod val="135000"/>
                    </a:srgbClr>
                    <a:prstClr val="white"/>
                  </a:duotone>
                </a:blip>
                <a:stretch>
                  <a:fillRect/>
                </a:stretch>
              </p:blipFill>
              <p:spPr>
                <a:xfrm>
                  <a:off x="8441012" y="5413979"/>
                  <a:ext cx="393511" cy="393511"/>
                </a:xfrm>
                <a:prstGeom prst="rect">
                  <a:avLst/>
                </a:prstGeom>
              </p:spPr>
            </p:pic>
          </p:grpSp>
          <p:pic>
            <p:nvPicPr>
              <p:cNvPr id="79" name="Picture 78">
                <a:extLst>
                  <a:ext uri="{FF2B5EF4-FFF2-40B4-BE49-F238E27FC236}">
                    <a16:creationId xmlns:a16="http://schemas.microsoft.com/office/drawing/2014/main" id="{EE6C6061-FC1B-41C3-A9C9-1FB7E0D39F9F}"/>
                  </a:ext>
                </a:extLst>
              </p:cNvPr>
              <p:cNvPicPr>
                <a:picLocks noChangeAspect="1"/>
              </p:cNvPicPr>
              <p:nvPr/>
            </p:nvPicPr>
            <p:blipFill>
              <a:blip r:embed="rId3"/>
              <a:stretch>
                <a:fillRect/>
              </a:stretch>
            </p:blipFill>
            <p:spPr>
              <a:xfrm>
                <a:off x="7868463" y="5705188"/>
                <a:ext cx="484512" cy="484512"/>
              </a:xfrm>
              <a:prstGeom prst="rect">
                <a:avLst/>
              </a:prstGeom>
            </p:spPr>
          </p:pic>
        </p:grpSp>
      </p:grpSp>
      <p:sp>
        <p:nvSpPr>
          <p:cNvPr id="7" name="TextBox 6">
            <a:extLst>
              <a:ext uri="{FF2B5EF4-FFF2-40B4-BE49-F238E27FC236}">
                <a16:creationId xmlns:a16="http://schemas.microsoft.com/office/drawing/2014/main" id="{C49E94BD-C1AF-4CF1-B0CD-3EF50D3C5048}"/>
              </a:ext>
            </a:extLst>
          </p:cNvPr>
          <p:cNvSpPr txBox="1"/>
          <p:nvPr/>
        </p:nvSpPr>
        <p:spPr>
          <a:xfrm>
            <a:off x="5551858" y="2638998"/>
            <a:ext cx="895046" cy="359527"/>
          </a:xfrm>
          <a:prstGeom prst="rect">
            <a:avLst/>
          </a:prstGeom>
          <a:noFill/>
        </p:spPr>
        <p:txBody>
          <a:bodyPr wrap="none" lIns="134426" tIns="107540" rIns="134426" bIns="107540" rtlCol="0">
            <a:spAutoFit/>
          </a:bodyPr>
          <a:lstStyle/>
          <a:p>
            <a:pPr defTabSz="672117">
              <a:lnSpc>
                <a:spcPct val="90000"/>
              </a:lnSpc>
              <a:spcAft>
                <a:spcPts val="441"/>
              </a:spcAft>
              <a:defRPr/>
            </a:pPr>
            <a:r>
              <a:rPr lang="en-US" sz="1028" kern="0">
                <a:gradFill>
                  <a:gsLst>
                    <a:gs pos="2917">
                      <a:srgbClr val="D2D2D2">
                        <a:lumMod val="50000"/>
                      </a:srgbClr>
                    </a:gs>
                    <a:gs pos="30000">
                      <a:srgbClr val="D2D2D2">
                        <a:lumMod val="50000"/>
                      </a:srgbClr>
                    </a:gs>
                  </a:gsLst>
                  <a:lin ang="5400000" scaled="0"/>
                </a:gradFill>
                <a:latin typeface="Segoe UI Semilight"/>
              </a:rPr>
              <a:t>Logic Apps</a:t>
            </a:r>
          </a:p>
        </p:txBody>
      </p:sp>
      <p:grpSp>
        <p:nvGrpSpPr>
          <p:cNvPr id="8" name="Group 7">
            <a:extLst>
              <a:ext uri="{FF2B5EF4-FFF2-40B4-BE49-F238E27FC236}">
                <a16:creationId xmlns:a16="http://schemas.microsoft.com/office/drawing/2014/main" id="{17A9B92B-4A6C-44B4-ACFC-64317524A39F}"/>
              </a:ext>
            </a:extLst>
          </p:cNvPr>
          <p:cNvGrpSpPr/>
          <p:nvPr/>
        </p:nvGrpSpPr>
        <p:grpSpPr>
          <a:xfrm>
            <a:off x="3443856" y="1444624"/>
            <a:ext cx="1289386" cy="1955276"/>
            <a:chOff x="5252238" y="1163115"/>
            <a:chExt cx="1754151" cy="2660065"/>
          </a:xfrm>
        </p:grpSpPr>
        <p:grpSp>
          <p:nvGrpSpPr>
            <p:cNvPr id="66" name="Group 65">
              <a:extLst>
                <a:ext uri="{FF2B5EF4-FFF2-40B4-BE49-F238E27FC236}">
                  <a16:creationId xmlns:a16="http://schemas.microsoft.com/office/drawing/2014/main" id="{C146F1A0-5BC9-4EAD-80B2-236818311EC5}"/>
                </a:ext>
              </a:extLst>
            </p:cNvPr>
            <p:cNvGrpSpPr/>
            <p:nvPr/>
          </p:nvGrpSpPr>
          <p:grpSpPr>
            <a:xfrm>
              <a:off x="5252238" y="1163115"/>
              <a:ext cx="1754151" cy="2660065"/>
              <a:chOff x="5023638" y="765778"/>
              <a:chExt cx="1754151" cy="2660065"/>
            </a:xfrm>
          </p:grpSpPr>
          <p:grpSp>
            <p:nvGrpSpPr>
              <p:cNvPr id="68" name="Group 67">
                <a:extLst>
                  <a:ext uri="{FF2B5EF4-FFF2-40B4-BE49-F238E27FC236}">
                    <a16:creationId xmlns:a16="http://schemas.microsoft.com/office/drawing/2014/main" id="{F4678797-7287-4B79-B0D9-D3B0FC78C7AE}"/>
                  </a:ext>
                </a:extLst>
              </p:cNvPr>
              <p:cNvGrpSpPr/>
              <p:nvPr/>
            </p:nvGrpSpPr>
            <p:grpSpPr>
              <a:xfrm>
                <a:off x="5023638" y="1783788"/>
                <a:ext cx="1754151" cy="963079"/>
                <a:chOff x="5192285" y="4009780"/>
                <a:chExt cx="1754151" cy="963079"/>
              </a:xfrm>
            </p:grpSpPr>
            <p:sp>
              <p:nvSpPr>
                <p:cNvPr id="74" name="TextBox 73">
                  <a:extLst>
                    <a:ext uri="{FF2B5EF4-FFF2-40B4-BE49-F238E27FC236}">
                      <a16:creationId xmlns:a16="http://schemas.microsoft.com/office/drawing/2014/main" id="{2C79B719-DF53-4491-B3C9-35099DBFD0AE}"/>
                    </a:ext>
                  </a:extLst>
                </p:cNvPr>
                <p:cNvSpPr txBox="1"/>
                <p:nvPr/>
              </p:nvSpPr>
              <p:spPr>
                <a:xfrm>
                  <a:off x="5192285" y="4483739"/>
                  <a:ext cx="1754151" cy="489120"/>
                </a:xfrm>
                <a:prstGeom prst="rect">
                  <a:avLst/>
                </a:prstGeom>
                <a:noFill/>
              </p:spPr>
              <p:txBody>
                <a:bodyPr wrap="none" lIns="134426" tIns="107540" rIns="134426" bIns="107540" rtlCol="0">
                  <a:spAutoFit/>
                </a:bodyPr>
                <a:lstStyle/>
                <a:p>
                  <a:pPr defTabSz="672117">
                    <a:lnSpc>
                      <a:spcPct val="90000"/>
                    </a:lnSpc>
                    <a:spcAft>
                      <a:spcPts val="441"/>
                    </a:spcAft>
                    <a:defRPr/>
                  </a:pPr>
                  <a:r>
                    <a:rPr lang="en-US" sz="1028" kern="0">
                      <a:gradFill>
                        <a:gsLst>
                          <a:gs pos="2917">
                            <a:srgbClr val="D2D2D2">
                              <a:lumMod val="50000"/>
                            </a:srgbClr>
                          </a:gs>
                          <a:gs pos="30000">
                            <a:srgbClr val="D2D2D2">
                              <a:lumMod val="50000"/>
                            </a:srgbClr>
                          </a:gs>
                        </a:gsLst>
                        <a:lin ang="5400000" scaled="0"/>
                      </a:gradFill>
                      <a:latin typeface="Segoe UI Semilight"/>
                    </a:rPr>
                    <a:t>Cognitive Services</a:t>
                  </a:r>
                </a:p>
              </p:txBody>
            </p:sp>
            <p:pic>
              <p:nvPicPr>
                <p:cNvPr id="75" name="Picture 74">
                  <a:extLst>
                    <a:ext uri="{FF2B5EF4-FFF2-40B4-BE49-F238E27FC236}">
                      <a16:creationId xmlns:a16="http://schemas.microsoft.com/office/drawing/2014/main" id="{E77F3083-2BDA-4E18-807E-E2113A701648}"/>
                    </a:ext>
                  </a:extLst>
                </p:cNvPr>
                <p:cNvPicPr>
                  <a:picLocks noChangeAspect="1"/>
                </p:cNvPicPr>
                <p:nvPr/>
              </p:nvPicPr>
              <p:blipFill>
                <a:blip r:embed="rId4"/>
                <a:stretch>
                  <a:fillRect/>
                </a:stretch>
              </p:blipFill>
              <p:spPr>
                <a:xfrm>
                  <a:off x="5678645" y="4009780"/>
                  <a:ext cx="657314" cy="657314"/>
                </a:xfrm>
                <a:prstGeom prst="rect">
                  <a:avLst/>
                </a:prstGeom>
              </p:spPr>
            </p:pic>
          </p:grpSp>
          <p:sp>
            <p:nvSpPr>
              <p:cNvPr id="69" name="TextBox 68">
                <a:extLst>
                  <a:ext uri="{FF2B5EF4-FFF2-40B4-BE49-F238E27FC236}">
                    <a16:creationId xmlns:a16="http://schemas.microsoft.com/office/drawing/2014/main" id="{511E2159-7EB8-46CA-A539-0182FEA15561}"/>
                  </a:ext>
                </a:extLst>
              </p:cNvPr>
              <p:cNvSpPr txBox="1"/>
              <p:nvPr/>
            </p:nvSpPr>
            <p:spPr>
              <a:xfrm>
                <a:off x="5142980" y="1633234"/>
                <a:ext cx="1276631" cy="19365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72">
                  <a:defRPr/>
                </a:pPr>
                <a:r>
                  <a:rPr lang="en-US" sz="1028">
                    <a:gradFill>
                      <a:gsLst>
                        <a:gs pos="2917">
                          <a:srgbClr val="D2D2D2">
                            <a:lumMod val="50000"/>
                          </a:srgbClr>
                        </a:gs>
                        <a:gs pos="30000">
                          <a:srgbClr val="D2D2D2">
                            <a:lumMod val="50000"/>
                          </a:srgbClr>
                        </a:gs>
                      </a:gsLst>
                      <a:lin ang="5400000" scaled="0"/>
                    </a:gradFill>
                    <a:latin typeface="Segoe UI Semilight"/>
                  </a:rPr>
                  <a:t>Service Bus</a:t>
                </a:r>
              </a:p>
            </p:txBody>
          </p:sp>
          <p:grpSp>
            <p:nvGrpSpPr>
              <p:cNvPr id="70" name="Group 69">
                <a:extLst>
                  <a:ext uri="{FF2B5EF4-FFF2-40B4-BE49-F238E27FC236}">
                    <a16:creationId xmlns:a16="http://schemas.microsoft.com/office/drawing/2014/main" id="{CCEB3623-9940-4B7B-9972-20A5D1B70603}"/>
                  </a:ext>
                </a:extLst>
              </p:cNvPr>
              <p:cNvGrpSpPr/>
              <p:nvPr/>
            </p:nvGrpSpPr>
            <p:grpSpPr>
              <a:xfrm>
                <a:off x="5176317" y="2771808"/>
                <a:ext cx="1457312" cy="654035"/>
                <a:chOff x="5266776" y="2678003"/>
                <a:chExt cx="1457312" cy="654035"/>
              </a:xfrm>
            </p:grpSpPr>
            <p:sp>
              <p:nvSpPr>
                <p:cNvPr id="72" name="TextBox 71">
                  <a:extLst>
                    <a:ext uri="{FF2B5EF4-FFF2-40B4-BE49-F238E27FC236}">
                      <a16:creationId xmlns:a16="http://schemas.microsoft.com/office/drawing/2014/main" id="{5BA04A23-2011-43FC-B838-7FC592DDC409}"/>
                    </a:ext>
                  </a:extLst>
                </p:cNvPr>
                <p:cNvSpPr txBox="1"/>
                <p:nvPr/>
              </p:nvSpPr>
              <p:spPr>
                <a:xfrm>
                  <a:off x="5266776" y="3138381"/>
                  <a:ext cx="1457312" cy="19365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72">
                    <a:defRPr/>
                  </a:pPr>
                  <a:r>
                    <a:rPr lang="en-US" sz="1028">
                      <a:gradFill>
                        <a:gsLst>
                          <a:gs pos="2917">
                            <a:srgbClr val="D2D2D2">
                              <a:lumMod val="50000"/>
                            </a:srgbClr>
                          </a:gs>
                          <a:gs pos="30000">
                            <a:srgbClr val="D2D2D2">
                              <a:lumMod val="50000"/>
                            </a:srgbClr>
                          </a:gs>
                        </a:gsLst>
                        <a:lin ang="5400000" scaled="0"/>
                      </a:gradFill>
                      <a:latin typeface="Segoe UI Semilight"/>
                    </a:rPr>
                    <a:t>Machine Learning </a:t>
                  </a:r>
                </a:p>
              </p:txBody>
            </p:sp>
            <p:pic>
              <p:nvPicPr>
                <p:cNvPr id="73" name="Picture 72">
                  <a:extLst>
                    <a:ext uri="{FF2B5EF4-FFF2-40B4-BE49-F238E27FC236}">
                      <a16:creationId xmlns:a16="http://schemas.microsoft.com/office/drawing/2014/main" id="{48A0C2AE-5165-440E-A0B3-3329F8A63C16}"/>
                    </a:ext>
                  </a:extLst>
                </p:cNvPr>
                <p:cNvPicPr>
                  <a:picLocks noChangeAspect="1"/>
                </p:cNvPicPr>
                <p:nvPr/>
              </p:nvPicPr>
              <p:blipFill>
                <a:blip r:embed="rId5"/>
                <a:stretch>
                  <a:fillRect/>
                </a:stretch>
              </p:blipFill>
              <p:spPr>
                <a:xfrm>
                  <a:off x="5751674" y="2678003"/>
                  <a:ext cx="382988" cy="382988"/>
                </a:xfrm>
                <a:prstGeom prst="rect">
                  <a:avLst/>
                </a:prstGeom>
              </p:spPr>
            </p:pic>
          </p:grpSp>
          <p:sp>
            <p:nvSpPr>
              <p:cNvPr id="71" name="TextBox 70">
                <a:extLst>
                  <a:ext uri="{FF2B5EF4-FFF2-40B4-BE49-F238E27FC236}">
                    <a16:creationId xmlns:a16="http://schemas.microsoft.com/office/drawing/2014/main" id="{D1BF4C94-D30C-4AB0-A904-E3C90DF547C8}"/>
                  </a:ext>
                </a:extLst>
              </p:cNvPr>
              <p:cNvSpPr txBox="1"/>
              <p:nvPr/>
            </p:nvSpPr>
            <p:spPr>
              <a:xfrm>
                <a:off x="5126014" y="765778"/>
                <a:ext cx="1276631" cy="19365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72">
                  <a:defRPr/>
                </a:pPr>
                <a:r>
                  <a:rPr lang="en-US" sz="1028">
                    <a:gradFill>
                      <a:gsLst>
                        <a:gs pos="2917">
                          <a:srgbClr val="D2D2D2">
                            <a:lumMod val="50000"/>
                          </a:srgbClr>
                        </a:gs>
                        <a:gs pos="30000">
                          <a:srgbClr val="D2D2D2">
                            <a:lumMod val="50000"/>
                          </a:srgbClr>
                        </a:gs>
                      </a:gsLst>
                      <a:lin ang="5400000" scaled="0"/>
                    </a:gradFill>
                    <a:latin typeface="Segoe UI Semilight"/>
                  </a:rPr>
                  <a:t>Azure Functions</a:t>
                </a:r>
              </a:p>
            </p:txBody>
          </p:sp>
        </p:grpSp>
        <p:pic>
          <p:nvPicPr>
            <p:cNvPr id="67" name="Picture 66">
              <a:extLst>
                <a:ext uri="{FF2B5EF4-FFF2-40B4-BE49-F238E27FC236}">
                  <a16:creationId xmlns:a16="http://schemas.microsoft.com/office/drawing/2014/main" id="{5F31E76E-BBB4-4457-AE28-56C2242F2CCA}"/>
                </a:ext>
              </a:extLst>
            </p:cNvPr>
            <p:cNvPicPr>
              <a:picLocks noChangeAspect="1"/>
            </p:cNvPicPr>
            <p:nvPr/>
          </p:nvPicPr>
          <p:blipFill>
            <a:blip r:embed="rId6"/>
            <a:stretch>
              <a:fillRect/>
            </a:stretch>
          </p:blipFill>
          <p:spPr>
            <a:xfrm>
              <a:off x="5861820" y="1492387"/>
              <a:ext cx="460795" cy="460795"/>
            </a:xfrm>
            <a:prstGeom prst="rect">
              <a:avLst/>
            </a:prstGeom>
          </p:spPr>
        </p:pic>
      </p:grpSp>
      <p:grpSp>
        <p:nvGrpSpPr>
          <p:cNvPr id="9" name="Group 8">
            <a:extLst>
              <a:ext uri="{FF2B5EF4-FFF2-40B4-BE49-F238E27FC236}">
                <a16:creationId xmlns:a16="http://schemas.microsoft.com/office/drawing/2014/main" id="{DACFBA69-9373-4FE1-BA0F-90AC6139F3B2}"/>
              </a:ext>
            </a:extLst>
          </p:cNvPr>
          <p:cNvGrpSpPr/>
          <p:nvPr/>
        </p:nvGrpSpPr>
        <p:grpSpPr>
          <a:xfrm>
            <a:off x="6297243" y="1305457"/>
            <a:ext cx="2232545" cy="2141250"/>
            <a:chOff x="9056629" y="391804"/>
            <a:chExt cx="3037277" cy="2913076"/>
          </a:xfrm>
        </p:grpSpPr>
        <p:cxnSp>
          <p:nvCxnSpPr>
            <p:cNvPr id="51" name="Straight Connector 50">
              <a:extLst>
                <a:ext uri="{FF2B5EF4-FFF2-40B4-BE49-F238E27FC236}">
                  <a16:creationId xmlns:a16="http://schemas.microsoft.com/office/drawing/2014/main" id="{3BF6AECC-D165-49AE-927B-D49C21C0AAAC}"/>
                </a:ext>
              </a:extLst>
            </p:cNvPr>
            <p:cNvCxnSpPr/>
            <p:nvPr/>
          </p:nvCxnSpPr>
          <p:spPr>
            <a:xfrm flipH="1" flipV="1">
              <a:off x="9866092" y="3158178"/>
              <a:ext cx="744952" cy="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nvGrpSpPr>
            <p:cNvPr id="52" name="Group 51">
              <a:extLst>
                <a:ext uri="{FF2B5EF4-FFF2-40B4-BE49-F238E27FC236}">
                  <a16:creationId xmlns:a16="http://schemas.microsoft.com/office/drawing/2014/main" id="{245F6A1A-1080-465F-8F85-0938C3CFCBB1}"/>
                </a:ext>
              </a:extLst>
            </p:cNvPr>
            <p:cNvGrpSpPr/>
            <p:nvPr/>
          </p:nvGrpSpPr>
          <p:grpSpPr>
            <a:xfrm>
              <a:off x="9056629" y="391804"/>
              <a:ext cx="3037277" cy="2913076"/>
              <a:chOff x="9024219" y="930596"/>
              <a:chExt cx="3037277" cy="2913076"/>
            </a:xfrm>
          </p:grpSpPr>
          <p:grpSp>
            <p:nvGrpSpPr>
              <p:cNvPr id="54" name="Group 53">
                <a:extLst>
                  <a:ext uri="{FF2B5EF4-FFF2-40B4-BE49-F238E27FC236}">
                    <a16:creationId xmlns:a16="http://schemas.microsoft.com/office/drawing/2014/main" id="{3BB5B9B2-2BCB-4D4A-8190-90310B36BCD8}"/>
                  </a:ext>
                </a:extLst>
              </p:cNvPr>
              <p:cNvGrpSpPr/>
              <p:nvPr/>
            </p:nvGrpSpPr>
            <p:grpSpPr>
              <a:xfrm>
                <a:off x="9812122" y="930596"/>
                <a:ext cx="2249374" cy="2913076"/>
                <a:chOff x="9812122" y="930596"/>
                <a:chExt cx="2249374" cy="2913076"/>
              </a:xfrm>
            </p:grpSpPr>
            <p:grpSp>
              <p:nvGrpSpPr>
                <p:cNvPr id="56" name="Group 55">
                  <a:extLst>
                    <a:ext uri="{FF2B5EF4-FFF2-40B4-BE49-F238E27FC236}">
                      <a16:creationId xmlns:a16="http://schemas.microsoft.com/office/drawing/2014/main" id="{4AB9108E-CFE7-498E-8710-2FFD9AFC181A}"/>
                    </a:ext>
                  </a:extLst>
                </p:cNvPr>
                <p:cNvGrpSpPr/>
                <p:nvPr/>
              </p:nvGrpSpPr>
              <p:grpSpPr>
                <a:xfrm>
                  <a:off x="9812122" y="1232400"/>
                  <a:ext cx="769117" cy="2477270"/>
                  <a:chOff x="9626968" y="1409292"/>
                  <a:chExt cx="769117" cy="2477270"/>
                </a:xfrm>
              </p:grpSpPr>
              <p:cxnSp>
                <p:nvCxnSpPr>
                  <p:cNvPr id="62" name="Straight Connector 61">
                    <a:extLst>
                      <a:ext uri="{FF2B5EF4-FFF2-40B4-BE49-F238E27FC236}">
                        <a16:creationId xmlns:a16="http://schemas.microsoft.com/office/drawing/2014/main" id="{D924B011-6AFF-4046-8224-844DAC1976B2}"/>
                      </a:ext>
                    </a:extLst>
                  </p:cNvPr>
                  <p:cNvCxnSpPr>
                    <a:cxnSpLocks/>
                  </p:cNvCxnSpPr>
                  <p:nvPr/>
                </p:nvCxnSpPr>
                <p:spPr>
                  <a:xfrm flipV="1">
                    <a:off x="9651977" y="2038399"/>
                    <a:ext cx="690737" cy="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A0CCDC8A-B907-4931-AD30-8F646A4DB8C4}"/>
                      </a:ext>
                    </a:extLst>
                  </p:cNvPr>
                  <p:cNvCxnSpPr/>
                  <p:nvPr/>
                </p:nvCxnSpPr>
                <p:spPr>
                  <a:xfrm>
                    <a:off x="9645330" y="1409292"/>
                    <a:ext cx="0" cy="247727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64" name="Straight Connector 63">
                    <a:extLst>
                      <a:ext uri="{FF2B5EF4-FFF2-40B4-BE49-F238E27FC236}">
                        <a16:creationId xmlns:a16="http://schemas.microsoft.com/office/drawing/2014/main" id="{865409A8-F925-4344-9538-F8B945C84810}"/>
                      </a:ext>
                    </a:extLst>
                  </p:cNvPr>
                  <p:cNvCxnSpPr/>
                  <p:nvPr/>
                </p:nvCxnSpPr>
                <p:spPr>
                  <a:xfrm flipH="1">
                    <a:off x="9626968" y="140929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65" name="Straight Connector 64">
                    <a:extLst>
                      <a:ext uri="{FF2B5EF4-FFF2-40B4-BE49-F238E27FC236}">
                        <a16:creationId xmlns:a16="http://schemas.microsoft.com/office/drawing/2014/main" id="{B16ABBDB-47DB-4294-AD9A-C4ED2434AB79}"/>
                      </a:ext>
                    </a:extLst>
                  </p:cNvPr>
                  <p:cNvCxnSpPr/>
                  <p:nvPr/>
                </p:nvCxnSpPr>
                <p:spPr>
                  <a:xfrm flipH="1">
                    <a:off x="9626968" y="2480575"/>
                    <a:ext cx="769116"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57" name="Group 56">
                  <a:extLst>
                    <a:ext uri="{FF2B5EF4-FFF2-40B4-BE49-F238E27FC236}">
                      <a16:creationId xmlns:a16="http://schemas.microsoft.com/office/drawing/2014/main" id="{36ABB83A-9DB8-4779-A8E5-4A575A412086}"/>
                    </a:ext>
                  </a:extLst>
                </p:cNvPr>
                <p:cNvGrpSpPr/>
                <p:nvPr/>
              </p:nvGrpSpPr>
              <p:grpSpPr>
                <a:xfrm>
                  <a:off x="10613495" y="930596"/>
                  <a:ext cx="1448001" cy="2913076"/>
                  <a:chOff x="10631455" y="1333710"/>
                  <a:chExt cx="1448001" cy="2913076"/>
                </a:xfrm>
              </p:grpSpPr>
              <p:grpSp>
                <p:nvGrpSpPr>
                  <p:cNvPr id="58" name="Group 57">
                    <a:extLst>
                      <a:ext uri="{FF2B5EF4-FFF2-40B4-BE49-F238E27FC236}">
                        <a16:creationId xmlns:a16="http://schemas.microsoft.com/office/drawing/2014/main" id="{7E322F59-3775-4ED5-9B08-65DECF078FBA}"/>
                      </a:ext>
                    </a:extLst>
                  </p:cNvPr>
                  <p:cNvGrpSpPr/>
                  <p:nvPr/>
                </p:nvGrpSpPr>
                <p:grpSpPr>
                  <a:xfrm>
                    <a:off x="10631455" y="1805272"/>
                    <a:ext cx="1448001" cy="2441514"/>
                    <a:chOff x="10428341" y="1541115"/>
                    <a:chExt cx="1448001" cy="2441514"/>
                  </a:xfrm>
                </p:grpSpPr>
                <p:pic>
                  <p:nvPicPr>
                    <p:cNvPr id="60" name="Picture 59">
                      <a:extLst>
                        <a:ext uri="{FF2B5EF4-FFF2-40B4-BE49-F238E27FC236}">
                          <a16:creationId xmlns:a16="http://schemas.microsoft.com/office/drawing/2014/main" id="{932043D5-888F-4FFD-9FED-5132059538C5}"/>
                        </a:ext>
                      </a:extLst>
                    </p:cNvPr>
                    <p:cNvPicPr>
                      <a:picLocks noChangeAspect="1"/>
                    </p:cNvPicPr>
                    <p:nvPr/>
                  </p:nvPicPr>
                  <p:blipFill>
                    <a:blip r:embed="rId7"/>
                    <a:stretch>
                      <a:fillRect/>
                    </a:stretch>
                  </p:blipFill>
                  <p:spPr>
                    <a:xfrm>
                      <a:off x="10615401" y="3609519"/>
                      <a:ext cx="681038" cy="373110"/>
                    </a:xfrm>
                    <a:prstGeom prst="rect">
                      <a:avLst/>
                    </a:prstGeom>
                  </p:spPr>
                </p:pic>
                <p:pic>
                  <p:nvPicPr>
                    <p:cNvPr id="61" name="Picture 60">
                      <a:extLst>
                        <a:ext uri="{FF2B5EF4-FFF2-40B4-BE49-F238E27FC236}">
                          <a16:creationId xmlns:a16="http://schemas.microsoft.com/office/drawing/2014/main" id="{49655FC4-6E48-431F-9AEF-7F42D452B1C5}"/>
                        </a:ext>
                      </a:extLst>
                    </p:cNvPr>
                    <p:cNvPicPr>
                      <a:picLocks noChangeAspect="1"/>
                    </p:cNvPicPr>
                    <p:nvPr/>
                  </p:nvPicPr>
                  <p:blipFill>
                    <a:blip r:embed="rId8">
                      <a:duotone>
                        <a:srgbClr val="0078D7">
                          <a:shade val="45000"/>
                          <a:satMod val="135000"/>
                        </a:srgbClr>
                        <a:prstClr val="white"/>
                      </a:duotone>
                      <a:extLst>
                        <a:ext uri="{BEBA8EAE-BF5A-486C-A8C5-ECC9F3942E4B}">
                          <a14:imgProps xmlns:a14="http://schemas.microsoft.com/office/drawing/2010/main">
                            <a14:imgLayer r:embed="rId9">
                              <a14:imgEffect>
                                <a14:colorTemperature colorTemp="7200"/>
                              </a14:imgEffect>
                              <a14:imgEffect>
                                <a14:saturation sat="234000"/>
                              </a14:imgEffect>
                            </a14:imgLayer>
                          </a14:imgProps>
                        </a:ext>
                      </a:extLst>
                    </a:blip>
                    <a:stretch>
                      <a:fillRect/>
                    </a:stretch>
                  </p:blipFill>
                  <p:spPr>
                    <a:xfrm>
                      <a:off x="10428341" y="1541115"/>
                      <a:ext cx="1448001" cy="943848"/>
                    </a:xfrm>
                    <a:prstGeom prst="rect">
                      <a:avLst/>
                    </a:prstGeom>
                    <a:noFill/>
                  </p:spPr>
                </p:pic>
              </p:grpSp>
              <p:pic>
                <p:nvPicPr>
                  <p:cNvPr id="59" name="Picture 58">
                    <a:extLst>
                      <a:ext uri="{FF2B5EF4-FFF2-40B4-BE49-F238E27FC236}">
                        <a16:creationId xmlns:a16="http://schemas.microsoft.com/office/drawing/2014/main" id="{F31C9425-CB73-4BBC-BEE1-04AFE08F2F0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808416" y="1333710"/>
                    <a:ext cx="673820" cy="673820"/>
                  </a:xfrm>
                  <a:prstGeom prst="rect">
                    <a:avLst/>
                  </a:prstGeom>
                </p:spPr>
              </p:pic>
            </p:grpSp>
          </p:grpSp>
          <p:cxnSp>
            <p:nvCxnSpPr>
              <p:cNvPr id="55" name="Straight Connector 54">
                <a:extLst>
                  <a:ext uri="{FF2B5EF4-FFF2-40B4-BE49-F238E27FC236}">
                    <a16:creationId xmlns:a16="http://schemas.microsoft.com/office/drawing/2014/main" id="{5EE5F946-D74E-46F3-8DCF-FDBB6833DB41}"/>
                  </a:ext>
                </a:extLst>
              </p:cNvPr>
              <p:cNvCxnSpPr/>
              <p:nvPr/>
            </p:nvCxnSpPr>
            <p:spPr>
              <a:xfrm>
                <a:off x="9024219" y="2646603"/>
                <a:ext cx="806265"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cxnSp>
          <p:nvCxnSpPr>
            <p:cNvPr id="53" name="Straight Connector 52">
              <a:extLst>
                <a:ext uri="{FF2B5EF4-FFF2-40B4-BE49-F238E27FC236}">
                  <a16:creationId xmlns:a16="http://schemas.microsoft.com/office/drawing/2014/main" id="{FAB6F526-B618-4A9E-9CB4-7345C651A40E}"/>
                </a:ext>
              </a:extLst>
            </p:cNvPr>
            <p:cNvCxnSpPr/>
            <p:nvPr/>
          </p:nvCxnSpPr>
          <p:spPr>
            <a:xfrm flipH="1" flipV="1">
              <a:off x="9885281" y="2428560"/>
              <a:ext cx="744952" cy="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pic>
        <p:nvPicPr>
          <p:cNvPr id="10" name="Picture 9">
            <a:extLst>
              <a:ext uri="{FF2B5EF4-FFF2-40B4-BE49-F238E27FC236}">
                <a16:creationId xmlns:a16="http://schemas.microsoft.com/office/drawing/2014/main" id="{B61DFED5-21CC-4F8C-899D-552B226269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9309" y="2233512"/>
            <a:ext cx="526513" cy="526513"/>
          </a:xfrm>
          <a:prstGeom prst="rect">
            <a:avLst/>
          </a:prstGeom>
        </p:spPr>
      </p:pic>
      <p:pic>
        <p:nvPicPr>
          <p:cNvPr id="11" name="Picture 4" descr="Image result for salesforce logo">
            <a:extLst>
              <a:ext uri="{FF2B5EF4-FFF2-40B4-BE49-F238E27FC236}">
                <a16:creationId xmlns:a16="http://schemas.microsoft.com/office/drawing/2014/main" id="{67DAB113-4D28-4ACC-A1D8-DF1651279E4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7553796" y="2704108"/>
            <a:ext cx="598872" cy="4127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C5B440A-C3E5-42F6-874A-0019862D2CCC}"/>
              </a:ext>
            </a:extLst>
          </p:cNvPr>
          <p:cNvPicPr>
            <a:picLocks noChangeAspect="1"/>
          </p:cNvPicPr>
          <p:nvPr/>
        </p:nvPicPr>
        <p:blipFill>
          <a:blip r:embed="rId13"/>
          <a:stretch>
            <a:fillRect/>
          </a:stretch>
        </p:blipFill>
        <p:spPr>
          <a:xfrm>
            <a:off x="4733236" y="5225800"/>
            <a:ext cx="502799" cy="256309"/>
          </a:xfrm>
          <a:prstGeom prst="rect">
            <a:avLst/>
          </a:prstGeom>
        </p:spPr>
      </p:pic>
      <p:sp>
        <p:nvSpPr>
          <p:cNvPr id="13" name="TextBox 12">
            <a:extLst>
              <a:ext uri="{FF2B5EF4-FFF2-40B4-BE49-F238E27FC236}">
                <a16:creationId xmlns:a16="http://schemas.microsoft.com/office/drawing/2014/main" id="{7AE1E2E3-1385-444F-A51E-5BAD5E5E2EBD}"/>
              </a:ext>
            </a:extLst>
          </p:cNvPr>
          <p:cNvSpPr txBox="1"/>
          <p:nvPr/>
        </p:nvSpPr>
        <p:spPr>
          <a:xfrm>
            <a:off x="7439812" y="5567191"/>
            <a:ext cx="346139" cy="207749"/>
          </a:xfrm>
          <a:prstGeom prst="rect">
            <a:avLst/>
          </a:prstGeom>
          <a:noFill/>
        </p:spPr>
        <p:txBody>
          <a:bodyPr wrap="square" lIns="0" tIns="0" rIns="0" bIns="0" rtlCol="0">
            <a:spAutoFit/>
          </a:bodyPr>
          <a:lstStyle/>
          <a:p>
            <a:pPr defTabSz="685492">
              <a:lnSpc>
                <a:spcPct val="90000"/>
              </a:lnSpc>
              <a:spcAft>
                <a:spcPts val="450"/>
              </a:spcAft>
              <a:defRPr/>
            </a:pPr>
            <a:r>
              <a:rPr lang="en-US" sz="750" kern="0">
                <a:gradFill>
                  <a:gsLst>
                    <a:gs pos="2917">
                      <a:srgbClr val="D2D2D2">
                        <a:lumMod val="50000"/>
                      </a:srgbClr>
                    </a:gs>
                    <a:gs pos="30000">
                      <a:srgbClr val="D2D2D2">
                        <a:lumMod val="50000"/>
                      </a:srgbClr>
                    </a:gs>
                  </a:gsLst>
                  <a:lin ang="5400000" scaled="0"/>
                </a:gradFill>
                <a:latin typeface="Segoe UI Semilight"/>
              </a:rPr>
              <a:t>BizTalk</a:t>
            </a:r>
            <a:br>
              <a:rPr lang="en-US" sz="750" kern="0">
                <a:gradFill>
                  <a:gsLst>
                    <a:gs pos="2917">
                      <a:srgbClr val="D2D2D2">
                        <a:lumMod val="50000"/>
                      </a:srgbClr>
                    </a:gs>
                    <a:gs pos="30000">
                      <a:srgbClr val="D2D2D2">
                        <a:lumMod val="50000"/>
                      </a:srgbClr>
                    </a:gs>
                  </a:gsLst>
                  <a:lin ang="5400000" scaled="0"/>
                </a:gradFill>
                <a:latin typeface="Segoe UI Semilight"/>
              </a:rPr>
            </a:br>
            <a:r>
              <a:rPr lang="en-US" sz="750" kern="0">
                <a:gradFill>
                  <a:gsLst>
                    <a:gs pos="2917">
                      <a:srgbClr val="D2D2D2">
                        <a:lumMod val="50000"/>
                      </a:srgbClr>
                    </a:gs>
                    <a:gs pos="30000">
                      <a:srgbClr val="D2D2D2">
                        <a:lumMod val="50000"/>
                      </a:srgbClr>
                    </a:gs>
                  </a:gsLst>
                  <a:lin ang="5400000" scaled="0"/>
                </a:gradFill>
                <a:latin typeface="Segoe UI Semilight"/>
              </a:rPr>
              <a:t>Server</a:t>
            </a:r>
          </a:p>
        </p:txBody>
      </p:sp>
      <p:grpSp>
        <p:nvGrpSpPr>
          <p:cNvPr id="14" name="Group 13">
            <a:extLst>
              <a:ext uri="{FF2B5EF4-FFF2-40B4-BE49-F238E27FC236}">
                <a16:creationId xmlns:a16="http://schemas.microsoft.com/office/drawing/2014/main" id="{7DDD6C7E-CA0C-47BA-AA87-6844E589B568}"/>
              </a:ext>
            </a:extLst>
          </p:cNvPr>
          <p:cNvGrpSpPr/>
          <p:nvPr/>
        </p:nvGrpSpPr>
        <p:grpSpPr>
          <a:xfrm>
            <a:off x="6483480" y="5129904"/>
            <a:ext cx="2019103" cy="719547"/>
            <a:chOff x="9188038" y="4908551"/>
            <a:chExt cx="2608676" cy="959805"/>
          </a:xfrm>
        </p:grpSpPr>
        <p:pic>
          <p:nvPicPr>
            <p:cNvPr id="41" name="Picture 40">
              <a:extLst>
                <a:ext uri="{FF2B5EF4-FFF2-40B4-BE49-F238E27FC236}">
                  <a16:creationId xmlns:a16="http://schemas.microsoft.com/office/drawing/2014/main" id="{FBA26F18-8884-450F-A101-64A9DAE53F9D}"/>
                </a:ext>
              </a:extLst>
            </p:cNvPr>
            <p:cNvPicPr>
              <a:picLocks noChangeAspect="1"/>
            </p:cNvPicPr>
            <p:nvPr/>
          </p:nvPicPr>
          <p:blipFill>
            <a:blip r:embed="rId14"/>
            <a:stretch>
              <a:fillRect/>
            </a:stretch>
          </p:blipFill>
          <p:spPr>
            <a:xfrm>
              <a:off x="9536698" y="5636481"/>
              <a:ext cx="597320" cy="150544"/>
            </a:xfrm>
            <a:prstGeom prst="rect">
              <a:avLst/>
            </a:prstGeom>
          </p:spPr>
        </p:pic>
        <p:pic>
          <p:nvPicPr>
            <p:cNvPr id="42" name="Picture 41">
              <a:extLst>
                <a:ext uri="{FF2B5EF4-FFF2-40B4-BE49-F238E27FC236}">
                  <a16:creationId xmlns:a16="http://schemas.microsoft.com/office/drawing/2014/main" id="{65CA5772-B174-4835-B2A4-CB4645FCB327}"/>
                </a:ext>
              </a:extLst>
            </p:cNvPr>
            <p:cNvPicPr>
              <a:picLocks noChangeAspect="1"/>
            </p:cNvPicPr>
            <p:nvPr/>
          </p:nvPicPr>
          <p:blipFill>
            <a:blip r:embed="rId15"/>
            <a:stretch>
              <a:fillRect/>
            </a:stretch>
          </p:blipFill>
          <p:spPr>
            <a:xfrm>
              <a:off x="11073363" y="4984122"/>
              <a:ext cx="603851" cy="93762"/>
            </a:xfrm>
            <a:prstGeom prst="rect">
              <a:avLst/>
            </a:prstGeom>
          </p:spPr>
        </p:pic>
        <p:grpSp>
          <p:nvGrpSpPr>
            <p:cNvPr id="43" name="Group 42">
              <a:extLst>
                <a:ext uri="{FF2B5EF4-FFF2-40B4-BE49-F238E27FC236}">
                  <a16:creationId xmlns:a16="http://schemas.microsoft.com/office/drawing/2014/main" id="{A7584639-7A5E-45B6-AD73-1426B51D5637}"/>
                </a:ext>
              </a:extLst>
            </p:cNvPr>
            <p:cNvGrpSpPr/>
            <p:nvPr/>
          </p:nvGrpSpPr>
          <p:grpSpPr>
            <a:xfrm>
              <a:off x="10176085" y="5139169"/>
              <a:ext cx="200019" cy="539806"/>
              <a:chOff x="7258847" y="5219926"/>
              <a:chExt cx="665292" cy="979277"/>
            </a:xfrm>
          </p:grpSpPr>
          <p:cxnSp>
            <p:nvCxnSpPr>
              <p:cNvPr id="49" name="Straight Connector 48">
                <a:extLst>
                  <a:ext uri="{FF2B5EF4-FFF2-40B4-BE49-F238E27FC236}">
                    <a16:creationId xmlns:a16="http://schemas.microsoft.com/office/drawing/2014/main" id="{6B27EA0B-EA71-4BC1-A3B7-70F40DBDBB5C}"/>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2DAFE00F-4036-4A2C-B730-7B2A13FA1818}"/>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44" name="Rectangle 43">
              <a:extLst>
                <a:ext uri="{FF2B5EF4-FFF2-40B4-BE49-F238E27FC236}">
                  <a16:creationId xmlns:a16="http://schemas.microsoft.com/office/drawing/2014/main" id="{65E46553-5E7E-49DA-99F7-B6540DAF4CBB}"/>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4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5">
              <a:extLst>
                <a:ext uri="{FF2B5EF4-FFF2-40B4-BE49-F238E27FC236}">
                  <a16:creationId xmlns:a16="http://schemas.microsoft.com/office/drawing/2014/main" id="{B29464E1-5749-459D-88FD-1C3C2AC26A7B}"/>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68551" tIns="34276" rIns="68551" bIns="34276" numCol="1" anchor="t" anchorCtr="0" compatLnSpc="1">
              <a:prstTxWarp prst="textNoShape">
                <a:avLst/>
              </a:prstTxWarp>
            </a:bodyPr>
            <a:lstStyle/>
            <a:p>
              <a:pPr defTabSz="699242">
                <a:defRPr/>
              </a:pPr>
              <a:endParaRPr lang="en-US" sz="1351" kern="0">
                <a:solidFill>
                  <a:srgbClr val="505050"/>
                </a:solidFill>
                <a:latin typeface="Segoe UI Semilight"/>
              </a:endParaRPr>
            </a:p>
          </p:txBody>
        </p:sp>
        <p:grpSp>
          <p:nvGrpSpPr>
            <p:cNvPr id="46" name="Group 45">
              <a:extLst>
                <a:ext uri="{FF2B5EF4-FFF2-40B4-BE49-F238E27FC236}">
                  <a16:creationId xmlns:a16="http://schemas.microsoft.com/office/drawing/2014/main" id="{D48CDB0A-4340-443D-A109-6339DA807ABA}"/>
                </a:ext>
              </a:extLst>
            </p:cNvPr>
            <p:cNvGrpSpPr/>
            <p:nvPr/>
          </p:nvGrpSpPr>
          <p:grpSpPr>
            <a:xfrm flipH="1">
              <a:off x="10835114" y="5139169"/>
              <a:ext cx="200019" cy="539806"/>
              <a:chOff x="7367040" y="5219926"/>
              <a:chExt cx="665292" cy="979277"/>
            </a:xfrm>
          </p:grpSpPr>
          <p:cxnSp>
            <p:nvCxnSpPr>
              <p:cNvPr id="47" name="Straight Connector 46">
                <a:extLst>
                  <a:ext uri="{FF2B5EF4-FFF2-40B4-BE49-F238E27FC236}">
                    <a16:creationId xmlns:a16="http://schemas.microsoft.com/office/drawing/2014/main" id="{ED951FBC-29F8-4775-9C8C-83D993891B8E}"/>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B7A4001A-B359-49CC-B76D-658439517D94}"/>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15" name="Picture 16" descr="Image result for Tibco transparent">
            <a:extLst>
              <a:ext uri="{FF2B5EF4-FFF2-40B4-BE49-F238E27FC236}">
                <a16:creationId xmlns:a16="http://schemas.microsoft.com/office/drawing/2014/main" id="{B966B078-1B7F-460D-91C9-D1B277E884B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64354" y="5671049"/>
            <a:ext cx="427162" cy="1125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Image result for jd edwards accounting software logo transparent">
            <a:extLst>
              <a:ext uri="{FF2B5EF4-FFF2-40B4-BE49-F238E27FC236}">
                <a16:creationId xmlns:a16="http://schemas.microsoft.com/office/drawing/2014/main" id="{64A3A774-7005-4C38-9252-3A87D4A32DF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43494" y="5131852"/>
            <a:ext cx="960495" cy="283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zure functions logo transparent">
            <a:extLst>
              <a:ext uri="{FF2B5EF4-FFF2-40B4-BE49-F238E27FC236}">
                <a16:creationId xmlns:a16="http://schemas.microsoft.com/office/drawing/2014/main" id="{D52CF51B-8DF0-4262-BBFD-77B071C6E7A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43791" y="1062765"/>
            <a:ext cx="409124" cy="40912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0259AA39-B873-495C-973B-6DC26B92DDEE}"/>
              </a:ext>
            </a:extLst>
          </p:cNvPr>
          <p:cNvGrpSpPr/>
          <p:nvPr/>
        </p:nvGrpSpPr>
        <p:grpSpPr>
          <a:xfrm>
            <a:off x="3278448" y="3462260"/>
            <a:ext cx="1483968" cy="594003"/>
            <a:chOff x="4790039" y="1362425"/>
            <a:chExt cx="1978905" cy="792116"/>
          </a:xfrm>
        </p:grpSpPr>
        <p:grpSp>
          <p:nvGrpSpPr>
            <p:cNvPr id="31" name="Group 30">
              <a:extLst>
                <a:ext uri="{FF2B5EF4-FFF2-40B4-BE49-F238E27FC236}">
                  <a16:creationId xmlns:a16="http://schemas.microsoft.com/office/drawing/2014/main" id="{1F03BABA-8746-4784-AEFC-4E8755483053}"/>
                </a:ext>
              </a:extLst>
            </p:cNvPr>
            <p:cNvGrpSpPr/>
            <p:nvPr/>
          </p:nvGrpSpPr>
          <p:grpSpPr>
            <a:xfrm>
              <a:off x="5097700" y="1362425"/>
              <a:ext cx="1671244" cy="792116"/>
              <a:chOff x="4220323" y="-1924831"/>
              <a:chExt cx="1671719" cy="792341"/>
            </a:xfrm>
          </p:grpSpPr>
          <p:sp>
            <p:nvSpPr>
              <p:cNvPr id="39" name="Rectangle 38">
                <a:extLst>
                  <a:ext uri="{FF2B5EF4-FFF2-40B4-BE49-F238E27FC236}">
                    <a16:creationId xmlns:a16="http://schemas.microsoft.com/office/drawing/2014/main" id="{0D7060B8-EE20-44E2-93A1-475B8ACF2842}"/>
                  </a:ext>
                </a:extLst>
              </p:cNvPr>
              <p:cNvSpPr/>
              <p:nvPr/>
            </p:nvSpPr>
            <p:spPr bwMode="auto">
              <a:xfrm>
                <a:off x="4220323" y="-1520111"/>
                <a:ext cx="1671719" cy="387621"/>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8906" fontAlgn="base">
                  <a:lnSpc>
                    <a:spcPct val="90000"/>
                  </a:lnSpc>
                  <a:spcBef>
                    <a:spcPct val="0"/>
                  </a:spcBef>
                  <a:spcAft>
                    <a:spcPct val="0"/>
                  </a:spcAft>
                  <a:defRPr/>
                </a:pPr>
                <a:r>
                  <a:rPr lang="en-US" sz="104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40" name="Picture 39">
                <a:extLst>
                  <a:ext uri="{FF2B5EF4-FFF2-40B4-BE49-F238E27FC236}">
                    <a16:creationId xmlns:a16="http://schemas.microsoft.com/office/drawing/2014/main" id="{23BAB6F2-C4EC-4091-81F8-7519CE85016D}"/>
                  </a:ext>
                </a:extLst>
              </p:cNvPr>
              <p:cNvPicPr>
                <a:picLocks noChangeAspect="1"/>
              </p:cNvPicPr>
              <p:nvPr/>
            </p:nvPicPr>
            <p:blipFill>
              <a:blip r:embed="rId19"/>
              <a:stretch>
                <a:fillRect/>
              </a:stretch>
            </p:blipFill>
            <p:spPr>
              <a:xfrm>
                <a:off x="4835284" y="-1924831"/>
                <a:ext cx="456920" cy="456920"/>
              </a:xfrm>
              <a:prstGeom prst="rect">
                <a:avLst/>
              </a:prstGeom>
            </p:spPr>
          </p:pic>
        </p:grpSp>
        <p:cxnSp>
          <p:nvCxnSpPr>
            <p:cNvPr id="32" name="Straight Connector 31">
              <a:extLst>
                <a:ext uri="{FF2B5EF4-FFF2-40B4-BE49-F238E27FC236}">
                  <a16:creationId xmlns:a16="http://schemas.microsoft.com/office/drawing/2014/main" id="{1D21EBAE-F434-42D5-815E-B3656A6EFD2F}"/>
                </a:ext>
              </a:extLst>
            </p:cNvPr>
            <p:cNvCxnSpPr>
              <a:cxnSpLocks/>
            </p:cNvCxnSpPr>
            <p:nvPr/>
          </p:nvCxnSpPr>
          <p:spPr>
            <a:xfrm flipH="1">
              <a:off x="5042373" y="1590819"/>
              <a:ext cx="565755"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7FE0EB0-54EF-4E7F-A898-91A03DC46C5D}"/>
                </a:ext>
              </a:extLst>
            </p:cNvPr>
            <p:cNvCxnSpPr/>
            <p:nvPr/>
          </p:nvCxnSpPr>
          <p:spPr>
            <a:xfrm flipV="1">
              <a:off x="5050895" y="1590819"/>
              <a:ext cx="0" cy="372205"/>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nvGrpSpPr>
            <p:cNvPr id="34" name="Group 33">
              <a:extLst>
                <a:ext uri="{FF2B5EF4-FFF2-40B4-BE49-F238E27FC236}">
                  <a16:creationId xmlns:a16="http://schemas.microsoft.com/office/drawing/2014/main" id="{0ADF136F-0F68-44B6-B00E-DBD8B4141791}"/>
                </a:ext>
              </a:extLst>
            </p:cNvPr>
            <p:cNvGrpSpPr/>
            <p:nvPr/>
          </p:nvGrpSpPr>
          <p:grpSpPr>
            <a:xfrm>
              <a:off x="4790039" y="1984985"/>
              <a:ext cx="531049" cy="144477"/>
              <a:chOff x="4495651" y="3976197"/>
              <a:chExt cx="541698" cy="147374"/>
            </a:xfrm>
          </p:grpSpPr>
          <p:cxnSp>
            <p:nvCxnSpPr>
              <p:cNvPr id="35" name="Straight Connector 34">
                <a:extLst>
                  <a:ext uri="{FF2B5EF4-FFF2-40B4-BE49-F238E27FC236}">
                    <a16:creationId xmlns:a16="http://schemas.microsoft.com/office/drawing/2014/main" id="{E568BD77-929F-400C-964D-E4A9C78B813F}"/>
                  </a:ext>
                </a:extLst>
              </p:cNvPr>
              <p:cNvCxnSpPr/>
              <p:nvPr/>
            </p:nvCxnSpPr>
            <p:spPr>
              <a:xfrm flipH="1" flipV="1">
                <a:off x="4495651" y="3976197"/>
                <a:ext cx="541698" cy="3339"/>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12D19A72-BFF5-4A2C-9A4D-C23784C11251}"/>
                  </a:ext>
                </a:extLst>
              </p:cNvPr>
              <p:cNvCxnSpPr>
                <a:cxnSpLocks/>
              </p:cNvCxnSpPr>
              <p:nvPr/>
            </p:nvCxnSpPr>
            <p:spPr>
              <a:xfrm flipH="1">
                <a:off x="4589667" y="4023588"/>
                <a:ext cx="365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6B33BCFC-4AFC-42D2-8F3D-BC87EBDB86B0}"/>
                  </a:ext>
                </a:extLst>
              </p:cNvPr>
              <p:cNvCxnSpPr/>
              <p:nvPr/>
            </p:nvCxnSpPr>
            <p:spPr>
              <a:xfrm flipH="1" flipV="1">
                <a:off x="4652610" y="4070708"/>
                <a:ext cx="236724" cy="5196"/>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9FE5F2FA-5CC3-4D77-9145-C6404464FFF6}"/>
                  </a:ext>
                </a:extLst>
              </p:cNvPr>
              <p:cNvCxnSpPr>
                <a:cxnSpLocks/>
              </p:cNvCxnSpPr>
              <p:nvPr/>
            </p:nvCxnSpPr>
            <p:spPr>
              <a:xfrm flipH="1">
                <a:off x="4705498" y="4123571"/>
                <a:ext cx="133793"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19" name="Group 18">
            <a:extLst>
              <a:ext uri="{FF2B5EF4-FFF2-40B4-BE49-F238E27FC236}">
                <a16:creationId xmlns:a16="http://schemas.microsoft.com/office/drawing/2014/main" id="{CBFBCDA9-D8A0-4A03-9767-727F065572E6}"/>
              </a:ext>
            </a:extLst>
          </p:cNvPr>
          <p:cNvGrpSpPr/>
          <p:nvPr/>
        </p:nvGrpSpPr>
        <p:grpSpPr>
          <a:xfrm>
            <a:off x="8034370" y="1016732"/>
            <a:ext cx="920838" cy="607018"/>
            <a:chOff x="782595" y="5485007"/>
            <a:chExt cx="1804086" cy="1508917"/>
          </a:xfrm>
        </p:grpSpPr>
        <p:sp>
          <p:nvSpPr>
            <p:cNvPr id="22" name="Thought Bubble: Cloud 21">
              <a:extLst>
                <a:ext uri="{FF2B5EF4-FFF2-40B4-BE49-F238E27FC236}">
                  <a16:creationId xmlns:a16="http://schemas.microsoft.com/office/drawing/2014/main" id="{EC904B2E-4F54-4E61-AACF-968FB137F3BF}"/>
                </a:ext>
              </a:extLst>
            </p:cNvPr>
            <p:cNvSpPr/>
            <p:nvPr/>
          </p:nvSpPr>
          <p:spPr bwMode="auto">
            <a:xfrm>
              <a:off x="782595" y="5485007"/>
              <a:ext cx="1804086" cy="1508917"/>
            </a:xfrm>
            <a:prstGeom prst="cloudCallout">
              <a:avLst>
                <a:gd name="adj1" fmla="val -34075"/>
                <a:gd name="adj2" fmla="val 581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500">
                <a:gradFill>
                  <a:gsLst>
                    <a:gs pos="5439">
                      <a:srgbClr val="F8F8F8"/>
                    </a:gs>
                    <a:gs pos="10000">
                      <a:srgbClr val="F8F8F8"/>
                    </a:gs>
                  </a:gsLst>
                  <a:lin ang="5400000" scaled="0"/>
                </a:gradFill>
                <a:latin typeface="Segoe UI Semilight"/>
              </a:endParaRPr>
            </a:p>
          </p:txBody>
        </p:sp>
        <p:pic>
          <p:nvPicPr>
            <p:cNvPr id="23" name="Picture 4" descr="Image result for docusign logo">
              <a:extLst>
                <a:ext uri="{FF2B5EF4-FFF2-40B4-BE49-F238E27FC236}">
                  <a16:creationId xmlns:a16="http://schemas.microsoft.com/office/drawing/2014/main" id="{D73F1557-3793-4BDD-AE40-973CF774B963}"/>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22366"/>
            <a:stretch/>
          </p:blipFill>
          <p:spPr bwMode="auto">
            <a:xfrm>
              <a:off x="1178757" y="6288963"/>
              <a:ext cx="569683" cy="155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dropbox logo transparent">
              <a:extLst>
                <a:ext uri="{FF2B5EF4-FFF2-40B4-BE49-F238E27FC236}">
                  <a16:creationId xmlns:a16="http://schemas.microsoft.com/office/drawing/2014/main" id="{AF0067D5-1A79-49D3-9F6E-3697BC8A26C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93110" y="5883028"/>
              <a:ext cx="247197" cy="3067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Twilio logo transparent">
              <a:extLst>
                <a:ext uri="{FF2B5EF4-FFF2-40B4-BE49-F238E27FC236}">
                  <a16:creationId xmlns:a16="http://schemas.microsoft.com/office/drawing/2014/main" id="{0BBF4D53-0366-4882-8CEB-F509B18B233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64587" y="6068139"/>
              <a:ext cx="582432" cy="17141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twitter logo transparent">
              <a:extLst>
                <a:ext uri="{FF2B5EF4-FFF2-40B4-BE49-F238E27FC236}">
                  <a16:creationId xmlns:a16="http://schemas.microsoft.com/office/drawing/2014/main" id="{FF334742-9200-4022-A1A4-04548024499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84124" y="5885188"/>
              <a:ext cx="170002" cy="13446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Slack ! logo transparent">
              <a:extLst>
                <a:ext uri="{FF2B5EF4-FFF2-40B4-BE49-F238E27FC236}">
                  <a16:creationId xmlns:a16="http://schemas.microsoft.com/office/drawing/2014/main" id="{50B1A0CB-D715-43DA-899A-DB487A3D68D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98635" y="6333508"/>
              <a:ext cx="448995" cy="1252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Trello transparent small">
              <a:extLst>
                <a:ext uri="{FF2B5EF4-FFF2-40B4-BE49-F238E27FC236}">
                  <a16:creationId xmlns:a16="http://schemas.microsoft.com/office/drawing/2014/main" id="{486298F2-1039-4C34-84DE-B437C663723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757829" y="6529966"/>
              <a:ext cx="517758" cy="15501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Image result for Eventbrite transparent small">
              <a:extLst>
                <a:ext uri="{FF2B5EF4-FFF2-40B4-BE49-F238E27FC236}">
                  <a16:creationId xmlns:a16="http://schemas.microsoft.com/office/drawing/2014/main" id="{66481F83-631F-4C27-85AE-6FF343A8026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274559" y="5675068"/>
              <a:ext cx="506521" cy="21929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descr="Image result for sharepoint online logo transparent">
              <a:extLst>
                <a:ext uri="{FF2B5EF4-FFF2-40B4-BE49-F238E27FC236}">
                  <a16:creationId xmlns:a16="http://schemas.microsoft.com/office/drawing/2014/main" id="{8081457B-07CF-4B58-9EF5-D4E37C1A941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78768" y="6593716"/>
              <a:ext cx="393934" cy="1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Image result for dynamics logo">
            <a:extLst>
              <a:ext uri="{FF2B5EF4-FFF2-40B4-BE49-F238E27FC236}">
                <a16:creationId xmlns:a16="http://schemas.microsoft.com/office/drawing/2014/main" id="{43184674-03DA-4949-9450-F9B304FED9C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503952" y="2134932"/>
            <a:ext cx="586850" cy="55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4254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70575B-C8CD-4A5F-98BD-772D4F617D27}"/>
              </a:ext>
            </a:extLst>
          </p:cNvPr>
          <p:cNvGrpSpPr/>
          <p:nvPr/>
        </p:nvGrpSpPr>
        <p:grpSpPr>
          <a:xfrm>
            <a:off x="2125784" y="418780"/>
            <a:ext cx="7940432" cy="6020440"/>
            <a:chOff x="2179638" y="433388"/>
            <a:chExt cx="8081963" cy="6127750"/>
          </a:xfrm>
        </p:grpSpPr>
        <p:sp>
          <p:nvSpPr>
            <p:cNvPr id="3" name="AutoShape 3">
              <a:extLst>
                <a:ext uri="{FF2B5EF4-FFF2-40B4-BE49-F238E27FC236}">
                  <a16:creationId xmlns:a16="http://schemas.microsoft.com/office/drawing/2014/main" id="{251E683F-6742-47F3-91B4-29A5AEA64168}"/>
                </a:ext>
              </a:extLst>
            </p:cNvPr>
            <p:cNvSpPr>
              <a:spLocks noChangeAspect="1" noChangeArrowheads="1" noTextEdit="1"/>
            </p:cNvSpPr>
            <p:nvPr/>
          </p:nvSpPr>
          <p:spPr bwMode="auto">
            <a:xfrm>
              <a:off x="2179638" y="433388"/>
              <a:ext cx="8077200" cy="612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Rectangle 5">
              <a:extLst>
                <a:ext uri="{FF2B5EF4-FFF2-40B4-BE49-F238E27FC236}">
                  <a16:creationId xmlns:a16="http://schemas.microsoft.com/office/drawing/2014/main" id="{45250BEE-9B52-4640-97DB-DBFFC7B722EB}"/>
                </a:ext>
              </a:extLst>
            </p:cNvPr>
            <p:cNvSpPr>
              <a:spLocks noChangeArrowheads="1"/>
            </p:cNvSpPr>
            <p:nvPr/>
          </p:nvSpPr>
          <p:spPr bwMode="auto">
            <a:xfrm>
              <a:off x="6053138" y="5192713"/>
              <a:ext cx="347663" cy="13017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6">
              <a:extLst>
                <a:ext uri="{FF2B5EF4-FFF2-40B4-BE49-F238E27FC236}">
                  <a16:creationId xmlns:a16="http://schemas.microsoft.com/office/drawing/2014/main" id="{42AFA11E-8471-4DA1-91D2-2805FF74938B}"/>
                </a:ext>
              </a:extLst>
            </p:cNvPr>
            <p:cNvSpPr>
              <a:spLocks noChangeArrowheads="1"/>
            </p:cNvSpPr>
            <p:nvPr/>
          </p:nvSpPr>
          <p:spPr bwMode="auto">
            <a:xfrm>
              <a:off x="4210051" y="6429376"/>
              <a:ext cx="4005263" cy="12700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E9E60046-8F98-4095-B1BD-528419CC961A}"/>
                </a:ext>
              </a:extLst>
            </p:cNvPr>
            <p:cNvSpPr>
              <a:spLocks/>
            </p:cNvSpPr>
            <p:nvPr/>
          </p:nvSpPr>
          <p:spPr bwMode="auto">
            <a:xfrm>
              <a:off x="2184401" y="438151"/>
              <a:ext cx="8077200" cy="4819650"/>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3006B1ED-2599-439E-BEF4-AE0C1546715E}"/>
                </a:ext>
              </a:extLst>
            </p:cNvPr>
            <p:cNvSpPr>
              <a:spLocks/>
            </p:cNvSpPr>
            <p:nvPr/>
          </p:nvSpPr>
          <p:spPr bwMode="auto">
            <a:xfrm>
              <a:off x="5616576" y="438151"/>
              <a:ext cx="4645025" cy="4819650"/>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9">
              <a:extLst>
                <a:ext uri="{FF2B5EF4-FFF2-40B4-BE49-F238E27FC236}">
                  <a16:creationId xmlns:a16="http://schemas.microsoft.com/office/drawing/2014/main" id="{6E5E57CF-BFC5-41D2-9E6F-B20546EF81E2}"/>
                </a:ext>
              </a:extLst>
            </p:cNvPr>
            <p:cNvSpPr>
              <a:spLocks noChangeArrowheads="1"/>
            </p:cNvSpPr>
            <p:nvPr/>
          </p:nvSpPr>
          <p:spPr bwMode="auto">
            <a:xfrm>
              <a:off x="2411413" y="649288"/>
              <a:ext cx="7607300" cy="42164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2">
              <a:extLst>
                <a:ext uri="{FF2B5EF4-FFF2-40B4-BE49-F238E27FC236}">
                  <a16:creationId xmlns:a16="http://schemas.microsoft.com/office/drawing/2014/main" id="{C3D96230-020B-45E9-B8C8-5AFE29F893AA}"/>
                </a:ext>
              </a:extLst>
            </p:cNvPr>
            <p:cNvSpPr>
              <a:spLocks noChangeArrowheads="1"/>
            </p:cNvSpPr>
            <p:nvPr/>
          </p:nvSpPr>
          <p:spPr bwMode="auto">
            <a:xfrm>
              <a:off x="3581401" y="3082926"/>
              <a:ext cx="677863" cy="568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1">
              <a:extLst>
                <a:ext uri="{FF2B5EF4-FFF2-40B4-BE49-F238E27FC236}">
                  <a16:creationId xmlns:a16="http://schemas.microsoft.com/office/drawing/2014/main" id="{5D4051D1-E77A-4A4C-8557-0D9466998A0A}"/>
                </a:ext>
              </a:extLst>
            </p:cNvPr>
            <p:cNvSpPr>
              <a:spLocks noChangeArrowheads="1"/>
            </p:cNvSpPr>
            <p:nvPr/>
          </p:nvSpPr>
          <p:spPr bwMode="auto">
            <a:xfrm>
              <a:off x="2632076" y="2382838"/>
              <a:ext cx="242888" cy="296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B1793431-8762-4950-B4FC-119F20840525}"/>
                </a:ext>
              </a:extLst>
            </p:cNvPr>
            <p:cNvPicPr>
              <a:picLocks noChangeAspect="1"/>
            </p:cNvPicPr>
            <p:nvPr/>
          </p:nvPicPr>
          <p:blipFill>
            <a:blip r:embed="rId2"/>
            <a:stretch>
              <a:fillRect/>
            </a:stretch>
          </p:blipFill>
          <p:spPr>
            <a:xfrm>
              <a:off x="2411413" y="649288"/>
              <a:ext cx="7634112" cy="4294188"/>
            </a:xfrm>
            <a:prstGeom prst="rect">
              <a:avLst/>
            </a:prstGeom>
          </p:spPr>
        </p:pic>
        <p:sp>
          <p:nvSpPr>
            <p:cNvPr id="12" name="Rectangle 25">
              <a:extLst>
                <a:ext uri="{FF2B5EF4-FFF2-40B4-BE49-F238E27FC236}">
                  <a16:creationId xmlns:a16="http://schemas.microsoft.com/office/drawing/2014/main" id="{011E2125-688D-45D2-82DB-34B8F6E5A9EE}"/>
                </a:ext>
              </a:extLst>
            </p:cNvPr>
            <p:cNvSpPr>
              <a:spLocks noChangeArrowheads="1"/>
            </p:cNvSpPr>
            <p:nvPr/>
          </p:nvSpPr>
          <p:spPr bwMode="auto">
            <a:xfrm>
              <a:off x="2412207" y="4735545"/>
              <a:ext cx="7635700" cy="210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2280507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p:txBody>
          <a:bodyPr>
            <a:normAutofit/>
          </a:bodyPr>
          <a:lstStyle/>
          <a:p>
            <a:r>
              <a:rPr lang="en-US" sz="3529" spc="-147">
                <a:ln w="3175">
                  <a:noFill/>
                </a:ln>
                <a:solidFill>
                  <a:srgbClr val="0078D7"/>
                </a:solidFill>
                <a:ea typeface="+mn-ea"/>
                <a:cs typeface="Segoe UI" pitchFamily="34" charset="0"/>
              </a:rPr>
              <a:t>Connected</a:t>
            </a:r>
          </a:p>
        </p:txBody>
      </p:sp>
      <p:sp>
        <p:nvSpPr>
          <p:cNvPr id="2" name="Content Placeholder 1">
            <a:extLst>
              <a:ext uri="{FF2B5EF4-FFF2-40B4-BE49-F238E27FC236}">
                <a16:creationId xmlns:a16="http://schemas.microsoft.com/office/drawing/2014/main" id="{48110B5B-D19C-4946-879F-F7A756CE5B9E}"/>
              </a:ext>
            </a:extLst>
          </p:cNvPr>
          <p:cNvSpPr>
            <a:spLocks noGrp="1"/>
          </p:cNvSpPr>
          <p:nvPr>
            <p:ph sz="quarter" idx="1"/>
          </p:nvPr>
        </p:nvSpPr>
        <p:spPr>
          <a:xfrm>
            <a:off x="361784" y="1609403"/>
            <a:ext cx="5413248" cy="4544906"/>
          </a:xfrm>
        </p:spPr>
        <p:txBody>
          <a:bodyPr/>
          <a:lstStyle/>
          <a:p>
            <a:r>
              <a:rPr lang="en-US"/>
              <a:t>Built-in connectivity to </a:t>
            </a:r>
            <a:r>
              <a:rPr lang="en-US" b="1"/>
              <a:t>200+ SaaS cloud services</a:t>
            </a:r>
            <a:r>
              <a:rPr lang="en-US"/>
              <a:t>, file providers, databases, web APIs, productivity apps, and more</a:t>
            </a:r>
          </a:p>
          <a:p>
            <a:r>
              <a:rPr lang="en-US"/>
              <a:t>Connect to </a:t>
            </a:r>
            <a:r>
              <a:rPr lang="en-US" b="1"/>
              <a:t>on-premises systems </a:t>
            </a:r>
            <a:r>
              <a:rPr lang="en-US"/>
              <a:t>via Data Gateway </a:t>
            </a:r>
          </a:p>
          <a:p>
            <a:r>
              <a:rPr lang="en-US"/>
              <a:t>Pluggable extensibility via</a:t>
            </a:r>
            <a:r>
              <a:rPr lang="en-US" b="1"/>
              <a:t> Custom Connectors </a:t>
            </a:r>
            <a:r>
              <a:rPr lang="en-US"/>
              <a:t>to integrate existing LOB systems into Logic Apps including SOAP support</a:t>
            </a:r>
          </a:p>
        </p:txBody>
      </p:sp>
      <p:grpSp>
        <p:nvGrpSpPr>
          <p:cNvPr id="15" name="Group 14">
            <a:extLst>
              <a:ext uri="{FF2B5EF4-FFF2-40B4-BE49-F238E27FC236}">
                <a16:creationId xmlns:a16="http://schemas.microsoft.com/office/drawing/2014/main" id="{DCE18C02-DA27-4F66-8EDF-5F0C527F5AC1}"/>
              </a:ext>
            </a:extLst>
          </p:cNvPr>
          <p:cNvGrpSpPr/>
          <p:nvPr/>
        </p:nvGrpSpPr>
        <p:grpSpPr>
          <a:xfrm>
            <a:off x="70503" y="132126"/>
            <a:ext cx="12121498" cy="13702407"/>
            <a:chOff x="6239719" y="132126"/>
            <a:chExt cx="5952281" cy="6728589"/>
          </a:xfrm>
        </p:grpSpPr>
        <p:pic>
          <p:nvPicPr>
            <p:cNvPr id="6" name="Picture 5">
              <a:extLst>
                <a:ext uri="{FF2B5EF4-FFF2-40B4-BE49-F238E27FC236}">
                  <a16:creationId xmlns:a16="http://schemas.microsoft.com/office/drawing/2014/main" id="{B7EAF48B-D9A0-467E-A502-C1A7378D5909}"/>
                </a:ext>
              </a:extLst>
            </p:cNvPr>
            <p:cNvPicPr>
              <a:picLocks noChangeAspect="1"/>
            </p:cNvPicPr>
            <p:nvPr/>
          </p:nvPicPr>
          <p:blipFill>
            <a:blip r:embed="rId3"/>
            <a:stretch>
              <a:fillRect/>
            </a:stretch>
          </p:blipFill>
          <p:spPr>
            <a:xfrm>
              <a:off x="6264977" y="132126"/>
              <a:ext cx="2984363" cy="2617808"/>
            </a:xfrm>
            <a:prstGeom prst="rect">
              <a:avLst/>
            </a:prstGeom>
          </p:spPr>
        </p:pic>
        <p:pic>
          <p:nvPicPr>
            <p:cNvPr id="7" name="Picture 6">
              <a:extLst>
                <a:ext uri="{FF2B5EF4-FFF2-40B4-BE49-F238E27FC236}">
                  <a16:creationId xmlns:a16="http://schemas.microsoft.com/office/drawing/2014/main" id="{34FD0308-C4A3-4A60-9F18-D3CCB39C7BBD}"/>
                </a:ext>
              </a:extLst>
            </p:cNvPr>
            <p:cNvPicPr>
              <a:picLocks noChangeAspect="1"/>
            </p:cNvPicPr>
            <p:nvPr/>
          </p:nvPicPr>
          <p:blipFill>
            <a:blip r:embed="rId4"/>
            <a:stretch>
              <a:fillRect/>
            </a:stretch>
          </p:blipFill>
          <p:spPr>
            <a:xfrm>
              <a:off x="9169846" y="132126"/>
              <a:ext cx="2995260" cy="2617808"/>
            </a:xfrm>
            <a:prstGeom prst="rect">
              <a:avLst/>
            </a:prstGeom>
          </p:spPr>
        </p:pic>
        <p:pic>
          <p:nvPicPr>
            <p:cNvPr id="8" name="Picture 7">
              <a:extLst>
                <a:ext uri="{FF2B5EF4-FFF2-40B4-BE49-F238E27FC236}">
                  <a16:creationId xmlns:a16="http://schemas.microsoft.com/office/drawing/2014/main" id="{B05FD433-FCA1-4B2F-9AAF-695660A8B489}"/>
                </a:ext>
              </a:extLst>
            </p:cNvPr>
            <p:cNvPicPr>
              <a:picLocks noChangeAspect="1"/>
            </p:cNvPicPr>
            <p:nvPr/>
          </p:nvPicPr>
          <p:blipFill>
            <a:blip r:embed="rId5"/>
            <a:stretch>
              <a:fillRect/>
            </a:stretch>
          </p:blipFill>
          <p:spPr>
            <a:xfrm>
              <a:off x="6239719" y="2711323"/>
              <a:ext cx="2953428" cy="2612184"/>
            </a:xfrm>
            <a:prstGeom prst="rect">
              <a:avLst/>
            </a:prstGeom>
          </p:spPr>
        </p:pic>
        <p:pic>
          <p:nvPicPr>
            <p:cNvPr id="9" name="Picture 8">
              <a:extLst>
                <a:ext uri="{FF2B5EF4-FFF2-40B4-BE49-F238E27FC236}">
                  <a16:creationId xmlns:a16="http://schemas.microsoft.com/office/drawing/2014/main" id="{067CEDF4-6685-4DC7-8397-9BCFD23ED207}"/>
                </a:ext>
              </a:extLst>
            </p:cNvPr>
            <p:cNvPicPr>
              <a:picLocks noChangeAspect="1"/>
            </p:cNvPicPr>
            <p:nvPr/>
          </p:nvPicPr>
          <p:blipFill>
            <a:blip r:embed="rId6"/>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C462CA92-2A27-4B45-92AA-05CB753CF545}"/>
                </a:ext>
              </a:extLst>
            </p:cNvPr>
            <p:cNvPicPr>
              <a:picLocks noChangeAspect="1"/>
            </p:cNvPicPr>
            <p:nvPr/>
          </p:nvPicPr>
          <p:blipFill>
            <a:blip r:embed="rId7"/>
            <a:stretch>
              <a:fillRect/>
            </a:stretch>
          </p:blipFill>
          <p:spPr>
            <a:xfrm>
              <a:off x="9218405" y="5308101"/>
              <a:ext cx="2973595" cy="1039846"/>
            </a:xfrm>
            <a:prstGeom prst="rect">
              <a:avLst/>
            </a:prstGeom>
          </p:spPr>
        </p:pic>
        <p:pic>
          <p:nvPicPr>
            <p:cNvPr id="12" name="Picture 11">
              <a:extLst>
                <a:ext uri="{FF2B5EF4-FFF2-40B4-BE49-F238E27FC236}">
                  <a16:creationId xmlns:a16="http://schemas.microsoft.com/office/drawing/2014/main" id="{15214397-F266-4AF3-A1E7-360E55603D23}"/>
                </a:ext>
              </a:extLst>
            </p:cNvPr>
            <p:cNvPicPr>
              <a:picLocks noChangeAspect="1"/>
            </p:cNvPicPr>
            <p:nvPr/>
          </p:nvPicPr>
          <p:blipFill>
            <a:blip r:embed="rId8"/>
            <a:stretch>
              <a:fillRect/>
            </a:stretch>
          </p:blipFill>
          <p:spPr>
            <a:xfrm>
              <a:off x="6315011" y="5323532"/>
              <a:ext cx="2879013" cy="1534468"/>
            </a:xfrm>
            <a:prstGeom prst="rect">
              <a:avLst/>
            </a:prstGeom>
          </p:spPr>
        </p:pic>
        <p:pic>
          <p:nvPicPr>
            <p:cNvPr id="14" name="Picture 13">
              <a:extLst>
                <a:ext uri="{FF2B5EF4-FFF2-40B4-BE49-F238E27FC236}">
                  <a16:creationId xmlns:a16="http://schemas.microsoft.com/office/drawing/2014/main" id="{DFA90ECB-3D5F-4349-A184-F937ACAC2A91}"/>
                </a:ext>
              </a:extLst>
            </p:cNvPr>
            <p:cNvPicPr>
              <a:picLocks noChangeAspect="1"/>
            </p:cNvPicPr>
            <p:nvPr/>
          </p:nvPicPr>
          <p:blipFill>
            <a:blip r:embed="rId9"/>
            <a:stretch>
              <a:fillRect/>
            </a:stretch>
          </p:blipFill>
          <p:spPr>
            <a:xfrm>
              <a:off x="6688669" y="6353284"/>
              <a:ext cx="1065848" cy="507431"/>
            </a:xfrm>
            <a:prstGeom prst="rect">
              <a:avLst/>
            </a:prstGeom>
          </p:spPr>
        </p:pic>
      </p:grpSp>
    </p:spTree>
    <p:extLst>
      <p:ext uri="{BB962C8B-B14F-4D97-AF65-F5344CB8AC3E}">
        <p14:creationId xmlns:p14="http://schemas.microsoft.com/office/powerpoint/2010/main" val="24183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2.96296E-6 L 0.00027 -0.51829 " pathEditMode="relative" rAng="0" ptsTypes="AA">
                                      <p:cBhvr>
                                        <p:cTn id="6" dur="2000" fill="hold"/>
                                        <p:tgtEl>
                                          <p:spTgt spid="15"/>
                                        </p:tgtEl>
                                        <p:attrNameLst>
                                          <p:attrName>ppt_x</p:attrName>
                                          <p:attrName>ppt_y</p:attrName>
                                        </p:attrNameLst>
                                      </p:cBhvr>
                                      <p:rCtr x="13" y="-25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CF04101-CF4A-4089-94A1-750CB43E0A3E}"/>
              </a:ext>
            </a:extLst>
          </p:cNvPr>
          <p:cNvSpPr>
            <a:spLocks noGrp="1"/>
          </p:cNvSpPr>
          <p:nvPr>
            <p:ph type="title"/>
          </p:nvPr>
        </p:nvSpPr>
        <p:spPr>
          <a:xfrm>
            <a:off x="269239" y="2084186"/>
            <a:ext cx="9859116" cy="2139688"/>
          </a:xfrm>
        </p:spPr>
        <p:txBody>
          <a:bodyPr/>
          <a:lstStyle/>
          <a:p>
            <a:r>
              <a:rPr lang="en-US" dirty="0"/>
              <a:t>Let’s have a look in to portal</a:t>
            </a:r>
          </a:p>
        </p:txBody>
      </p:sp>
    </p:spTree>
    <p:extLst>
      <p:ext uri="{BB962C8B-B14F-4D97-AF65-F5344CB8AC3E}">
        <p14:creationId xmlns:p14="http://schemas.microsoft.com/office/powerpoint/2010/main" val="224914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FD81B-8EC2-42F5-A0FD-E2D9CF64A8DA}"/>
              </a:ext>
            </a:extLst>
          </p:cNvPr>
          <p:cNvSpPr>
            <a:spLocks noGrp="1"/>
          </p:cNvSpPr>
          <p:nvPr>
            <p:ph type="title"/>
          </p:nvPr>
        </p:nvSpPr>
        <p:spPr/>
        <p:txBody>
          <a:bodyPr/>
          <a:lstStyle/>
          <a:p>
            <a:r>
              <a:rPr lang="en-US" dirty="0"/>
              <a:t>Best For You Organics Company (BFYOC)</a:t>
            </a:r>
          </a:p>
        </p:txBody>
      </p:sp>
      <p:sp>
        <p:nvSpPr>
          <p:cNvPr id="4" name="TextBox 3">
            <a:extLst>
              <a:ext uri="{FF2B5EF4-FFF2-40B4-BE49-F238E27FC236}">
                <a16:creationId xmlns:a16="http://schemas.microsoft.com/office/drawing/2014/main" id="{C369A731-1CB6-4556-A09B-27B57C31BBBA}"/>
              </a:ext>
            </a:extLst>
          </p:cNvPr>
          <p:cNvSpPr txBox="1"/>
          <p:nvPr/>
        </p:nvSpPr>
        <p:spPr>
          <a:xfrm>
            <a:off x="637031" y="976848"/>
            <a:ext cx="8171689" cy="276999"/>
          </a:xfrm>
          <a:prstGeom prst="rect">
            <a:avLst/>
          </a:prstGeom>
          <a:noFill/>
        </p:spPr>
        <p:txBody>
          <a:bodyPr wrap="square" lIns="0" tIns="0" rIns="0" bIns="0" rtlCol="0">
            <a:spAutoFit/>
          </a:bodyPr>
          <a:lstStyle/>
          <a:p>
            <a:pPr algn="l"/>
            <a:r>
              <a:rPr lang="en-US" sz="1800" dirty="0">
                <a:solidFill>
                  <a:schemeClr val="accent6">
                    <a:lumMod val="50000"/>
                  </a:schemeClr>
                </a:solidFill>
                <a:latin typeface="Segoe UI Semilight" panose="020B0402040204020203" pitchFamily="34" charset="0"/>
                <a:cs typeface="Segoe UI Semilight" panose="020B0402040204020203" pitchFamily="34" charset="0"/>
              </a:rPr>
              <a:t>Ice cream company on a cloud native journey</a:t>
            </a:r>
          </a:p>
        </p:txBody>
      </p:sp>
      <p:sp>
        <p:nvSpPr>
          <p:cNvPr id="3" name="Rectangle 2">
            <a:extLst>
              <a:ext uri="{FF2B5EF4-FFF2-40B4-BE49-F238E27FC236}">
                <a16:creationId xmlns:a16="http://schemas.microsoft.com/office/drawing/2014/main" id="{AFB2AE4A-C4EB-4F32-87B1-485C6C177B8D}"/>
              </a:ext>
            </a:extLst>
          </p:cNvPr>
          <p:cNvSpPr/>
          <p:nvPr/>
        </p:nvSpPr>
        <p:spPr bwMode="auto">
          <a:xfrm>
            <a:off x="637031" y="1572768"/>
            <a:ext cx="8171689" cy="48280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Oval 10">
            <a:extLst>
              <a:ext uri="{FF2B5EF4-FFF2-40B4-BE49-F238E27FC236}">
                <a16:creationId xmlns:a16="http://schemas.microsoft.com/office/drawing/2014/main" id="{4389C6E6-4C60-4D40-B68A-84742D138DA7}"/>
              </a:ext>
            </a:extLst>
          </p:cNvPr>
          <p:cNvSpPr/>
          <p:nvPr/>
        </p:nvSpPr>
        <p:spPr bwMode="auto">
          <a:xfrm>
            <a:off x="9136762" y="1584547"/>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a:t>
            </a:r>
          </a:p>
        </p:txBody>
      </p:sp>
      <p:sp>
        <p:nvSpPr>
          <p:cNvPr id="13" name="Oval 12">
            <a:extLst>
              <a:ext uri="{FF2B5EF4-FFF2-40B4-BE49-F238E27FC236}">
                <a16:creationId xmlns:a16="http://schemas.microsoft.com/office/drawing/2014/main" id="{CE6763AD-3377-4E79-9366-5F8F200C256E}"/>
              </a:ext>
            </a:extLst>
          </p:cNvPr>
          <p:cNvSpPr/>
          <p:nvPr/>
        </p:nvSpPr>
        <p:spPr bwMode="auto">
          <a:xfrm>
            <a:off x="9136762" y="2089304"/>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a:t>
            </a:r>
          </a:p>
        </p:txBody>
      </p:sp>
      <p:sp>
        <p:nvSpPr>
          <p:cNvPr id="15" name="Oval 14">
            <a:extLst>
              <a:ext uri="{FF2B5EF4-FFF2-40B4-BE49-F238E27FC236}">
                <a16:creationId xmlns:a16="http://schemas.microsoft.com/office/drawing/2014/main" id="{558DF53B-8528-44C0-A238-21C348BDCC5C}"/>
              </a:ext>
            </a:extLst>
          </p:cNvPr>
          <p:cNvSpPr/>
          <p:nvPr/>
        </p:nvSpPr>
        <p:spPr bwMode="auto">
          <a:xfrm>
            <a:off x="9136762" y="2594061"/>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3</a:t>
            </a:r>
          </a:p>
        </p:txBody>
      </p:sp>
      <p:sp>
        <p:nvSpPr>
          <p:cNvPr id="16" name="Oval 15">
            <a:extLst>
              <a:ext uri="{FF2B5EF4-FFF2-40B4-BE49-F238E27FC236}">
                <a16:creationId xmlns:a16="http://schemas.microsoft.com/office/drawing/2014/main" id="{6A9D832F-1F22-4702-ABAC-36AFE2B1D5A3}"/>
              </a:ext>
            </a:extLst>
          </p:cNvPr>
          <p:cNvSpPr/>
          <p:nvPr/>
        </p:nvSpPr>
        <p:spPr bwMode="auto">
          <a:xfrm>
            <a:off x="9136762" y="3098818"/>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4</a:t>
            </a:r>
          </a:p>
        </p:txBody>
      </p:sp>
      <p:sp>
        <p:nvSpPr>
          <p:cNvPr id="17" name="Oval 16">
            <a:extLst>
              <a:ext uri="{FF2B5EF4-FFF2-40B4-BE49-F238E27FC236}">
                <a16:creationId xmlns:a16="http://schemas.microsoft.com/office/drawing/2014/main" id="{6E447DBE-35A7-4262-A568-9E97B6070934}"/>
              </a:ext>
            </a:extLst>
          </p:cNvPr>
          <p:cNvSpPr/>
          <p:nvPr/>
        </p:nvSpPr>
        <p:spPr bwMode="auto">
          <a:xfrm>
            <a:off x="9136762" y="3606005"/>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a:t>
            </a:r>
          </a:p>
        </p:txBody>
      </p:sp>
      <p:sp>
        <p:nvSpPr>
          <p:cNvPr id="18" name="TextBox 17">
            <a:extLst>
              <a:ext uri="{FF2B5EF4-FFF2-40B4-BE49-F238E27FC236}">
                <a16:creationId xmlns:a16="http://schemas.microsoft.com/office/drawing/2014/main" id="{125C873F-3A69-4CD4-ADF2-2C300E6BC210}"/>
              </a:ext>
            </a:extLst>
          </p:cNvPr>
          <p:cNvSpPr txBox="1"/>
          <p:nvPr/>
        </p:nvSpPr>
        <p:spPr>
          <a:xfrm>
            <a:off x="9549619" y="1626203"/>
            <a:ext cx="1224502"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Serverless API</a:t>
            </a:r>
          </a:p>
        </p:txBody>
      </p:sp>
      <p:sp>
        <p:nvSpPr>
          <p:cNvPr id="19" name="TextBox 18">
            <a:extLst>
              <a:ext uri="{FF2B5EF4-FFF2-40B4-BE49-F238E27FC236}">
                <a16:creationId xmlns:a16="http://schemas.microsoft.com/office/drawing/2014/main" id="{AE171B3D-9EFA-4F51-9BB2-02CAB839B488}"/>
              </a:ext>
            </a:extLst>
          </p:cNvPr>
          <p:cNvSpPr txBox="1"/>
          <p:nvPr/>
        </p:nvSpPr>
        <p:spPr>
          <a:xfrm>
            <a:off x="9549619" y="2132434"/>
            <a:ext cx="1412694"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Distributed data</a:t>
            </a:r>
          </a:p>
        </p:txBody>
      </p:sp>
      <p:sp>
        <p:nvSpPr>
          <p:cNvPr id="20" name="TextBox 19">
            <a:extLst>
              <a:ext uri="{FF2B5EF4-FFF2-40B4-BE49-F238E27FC236}">
                <a16:creationId xmlns:a16="http://schemas.microsoft.com/office/drawing/2014/main" id="{D0E3D5BE-1837-4125-83F4-32B00D70E70B}"/>
              </a:ext>
            </a:extLst>
          </p:cNvPr>
          <p:cNvSpPr txBox="1"/>
          <p:nvPr/>
        </p:nvSpPr>
        <p:spPr>
          <a:xfrm>
            <a:off x="9549619" y="2638665"/>
            <a:ext cx="2512163"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Event-driven communication</a:t>
            </a:r>
          </a:p>
        </p:txBody>
      </p:sp>
      <p:sp>
        <p:nvSpPr>
          <p:cNvPr id="21" name="TextBox 20">
            <a:extLst>
              <a:ext uri="{FF2B5EF4-FFF2-40B4-BE49-F238E27FC236}">
                <a16:creationId xmlns:a16="http://schemas.microsoft.com/office/drawing/2014/main" id="{C6AA647F-2D39-4E1F-A5F8-4EB124BBCD0A}"/>
              </a:ext>
            </a:extLst>
          </p:cNvPr>
          <p:cNvSpPr txBox="1"/>
          <p:nvPr/>
        </p:nvSpPr>
        <p:spPr>
          <a:xfrm>
            <a:off x="9549619" y="3144896"/>
            <a:ext cx="2085251"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Serverless orchestration</a:t>
            </a:r>
          </a:p>
        </p:txBody>
      </p:sp>
      <p:sp>
        <p:nvSpPr>
          <p:cNvPr id="22" name="TextBox 21">
            <a:extLst>
              <a:ext uri="{FF2B5EF4-FFF2-40B4-BE49-F238E27FC236}">
                <a16:creationId xmlns:a16="http://schemas.microsoft.com/office/drawing/2014/main" id="{256F01C7-6ECC-4F11-8A5B-77BD57362310}"/>
              </a:ext>
            </a:extLst>
          </p:cNvPr>
          <p:cNvSpPr txBox="1"/>
          <p:nvPr/>
        </p:nvSpPr>
        <p:spPr>
          <a:xfrm>
            <a:off x="9549619" y="3651127"/>
            <a:ext cx="1264770"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CI/CD pipeline</a:t>
            </a:r>
          </a:p>
        </p:txBody>
      </p:sp>
      <p:grpSp>
        <p:nvGrpSpPr>
          <p:cNvPr id="28" name="Group 27">
            <a:extLst>
              <a:ext uri="{FF2B5EF4-FFF2-40B4-BE49-F238E27FC236}">
                <a16:creationId xmlns:a16="http://schemas.microsoft.com/office/drawing/2014/main" id="{7E6179CC-16D6-4C29-9087-56E6F3D9C514}"/>
              </a:ext>
            </a:extLst>
          </p:cNvPr>
          <p:cNvGrpSpPr/>
          <p:nvPr/>
        </p:nvGrpSpPr>
        <p:grpSpPr>
          <a:xfrm>
            <a:off x="1613345" y="2416153"/>
            <a:ext cx="1308734" cy="774341"/>
            <a:chOff x="1582865" y="2324477"/>
            <a:chExt cx="1308734" cy="774341"/>
          </a:xfrm>
        </p:grpSpPr>
        <p:pic>
          <p:nvPicPr>
            <p:cNvPr id="23" name="Graphic 22">
              <a:extLst>
                <a:ext uri="{FF2B5EF4-FFF2-40B4-BE49-F238E27FC236}">
                  <a16:creationId xmlns:a16="http://schemas.microsoft.com/office/drawing/2014/main" id="{50AA2700-B6E1-43A0-BB9E-379A5F667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2432" y="2489218"/>
              <a:ext cx="609600" cy="609600"/>
            </a:xfrm>
            <a:prstGeom prst="rect">
              <a:avLst/>
            </a:prstGeom>
          </p:spPr>
        </p:pic>
        <p:sp>
          <p:nvSpPr>
            <p:cNvPr id="7" name="TextBox 6">
              <a:extLst>
                <a:ext uri="{FF2B5EF4-FFF2-40B4-BE49-F238E27FC236}">
                  <a16:creationId xmlns:a16="http://schemas.microsoft.com/office/drawing/2014/main" id="{CD78D058-6B65-48F9-A04A-E028ACCDD761}"/>
                </a:ext>
              </a:extLst>
            </p:cNvPr>
            <p:cNvSpPr txBox="1"/>
            <p:nvPr/>
          </p:nvSpPr>
          <p:spPr>
            <a:xfrm>
              <a:off x="1582865" y="2324477"/>
              <a:ext cx="1308734" cy="1384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GET /</a:t>
              </a:r>
              <a:r>
                <a:rPr lang="en-US" sz="900" dirty="0" err="1">
                  <a:gradFill>
                    <a:gsLst>
                      <a:gs pos="2917">
                        <a:schemeClr val="tx1"/>
                      </a:gs>
                      <a:gs pos="30000">
                        <a:schemeClr val="tx1"/>
                      </a:gs>
                    </a:gsLst>
                    <a:lin ang="5400000" scaled="0"/>
                  </a:gradFill>
                </a:rPr>
                <a:t>products?id</a:t>
              </a:r>
              <a:r>
                <a:rPr lang="en-US" sz="900" dirty="0">
                  <a:gradFill>
                    <a:gsLst>
                      <a:gs pos="2917">
                        <a:schemeClr val="tx1"/>
                      </a:gs>
                      <a:gs pos="30000">
                        <a:schemeClr val="tx1"/>
                      </a:gs>
                    </a:gsLst>
                    <a:lin ang="5400000" scaled="0"/>
                  </a:gradFill>
                </a:rPr>
                <a:t>={id}</a:t>
              </a:r>
            </a:p>
          </p:txBody>
        </p:sp>
      </p:grpSp>
      <p:grpSp>
        <p:nvGrpSpPr>
          <p:cNvPr id="29" name="Group 28">
            <a:extLst>
              <a:ext uri="{FF2B5EF4-FFF2-40B4-BE49-F238E27FC236}">
                <a16:creationId xmlns:a16="http://schemas.microsoft.com/office/drawing/2014/main" id="{0421A823-F7C5-4B76-A89C-CD66A90C08F5}"/>
              </a:ext>
            </a:extLst>
          </p:cNvPr>
          <p:cNvGrpSpPr/>
          <p:nvPr/>
        </p:nvGrpSpPr>
        <p:grpSpPr>
          <a:xfrm>
            <a:off x="1613345" y="3185773"/>
            <a:ext cx="1308734" cy="774341"/>
            <a:chOff x="1582865" y="3094097"/>
            <a:chExt cx="1308734" cy="774341"/>
          </a:xfrm>
        </p:grpSpPr>
        <p:pic>
          <p:nvPicPr>
            <p:cNvPr id="24" name="Graphic 23">
              <a:extLst>
                <a:ext uri="{FF2B5EF4-FFF2-40B4-BE49-F238E27FC236}">
                  <a16:creationId xmlns:a16="http://schemas.microsoft.com/office/drawing/2014/main" id="{B0E887ED-5ABD-488F-B963-A5716DE14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2432" y="3258838"/>
              <a:ext cx="609600" cy="609600"/>
            </a:xfrm>
            <a:prstGeom prst="rect">
              <a:avLst/>
            </a:prstGeom>
          </p:spPr>
        </p:pic>
        <p:sp>
          <p:nvSpPr>
            <p:cNvPr id="26" name="TextBox 25">
              <a:extLst>
                <a:ext uri="{FF2B5EF4-FFF2-40B4-BE49-F238E27FC236}">
                  <a16:creationId xmlns:a16="http://schemas.microsoft.com/office/drawing/2014/main" id="{C40DEBF2-089E-4E6D-A741-D9D7C3D162E0}"/>
                </a:ext>
              </a:extLst>
            </p:cNvPr>
            <p:cNvSpPr txBox="1"/>
            <p:nvPr/>
          </p:nvSpPr>
          <p:spPr>
            <a:xfrm>
              <a:off x="1582865" y="3094097"/>
              <a:ext cx="1308734" cy="1384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POST /</a:t>
              </a:r>
              <a:r>
                <a:rPr lang="en-US" sz="900" dirty="0" err="1">
                  <a:gradFill>
                    <a:gsLst>
                      <a:gs pos="2917">
                        <a:schemeClr val="tx1"/>
                      </a:gs>
                      <a:gs pos="30000">
                        <a:schemeClr val="tx1"/>
                      </a:gs>
                    </a:gsLst>
                    <a:lin ang="5400000" scaled="0"/>
                  </a:gradFill>
                </a:rPr>
                <a:t>addProducts</a:t>
              </a:r>
              <a:endParaRPr lang="en-US" sz="900" dirty="0">
                <a:gradFill>
                  <a:gsLst>
                    <a:gs pos="2917">
                      <a:schemeClr val="tx1"/>
                    </a:gs>
                    <a:gs pos="30000">
                      <a:schemeClr val="tx1"/>
                    </a:gs>
                  </a:gsLst>
                  <a:lin ang="5400000" scaled="0"/>
                </a:gradFill>
              </a:endParaRPr>
            </a:p>
          </p:txBody>
        </p:sp>
      </p:grpSp>
      <p:grpSp>
        <p:nvGrpSpPr>
          <p:cNvPr id="30" name="Group 29">
            <a:extLst>
              <a:ext uri="{FF2B5EF4-FFF2-40B4-BE49-F238E27FC236}">
                <a16:creationId xmlns:a16="http://schemas.microsoft.com/office/drawing/2014/main" id="{AA538FF7-3977-4DD3-8568-7A082B24DC68}"/>
              </a:ext>
            </a:extLst>
          </p:cNvPr>
          <p:cNvGrpSpPr/>
          <p:nvPr/>
        </p:nvGrpSpPr>
        <p:grpSpPr>
          <a:xfrm>
            <a:off x="1558481" y="3955393"/>
            <a:ext cx="1308734" cy="779062"/>
            <a:chOff x="1528001" y="3863717"/>
            <a:chExt cx="1308734" cy="779062"/>
          </a:xfrm>
        </p:grpSpPr>
        <p:pic>
          <p:nvPicPr>
            <p:cNvPr id="25" name="Graphic 24">
              <a:extLst>
                <a:ext uri="{FF2B5EF4-FFF2-40B4-BE49-F238E27FC236}">
                  <a16:creationId xmlns:a16="http://schemas.microsoft.com/office/drawing/2014/main" id="{2D7E7C4E-CA04-463B-9AB5-80DBA0FCFA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2432" y="4033179"/>
              <a:ext cx="609600" cy="609600"/>
            </a:xfrm>
            <a:prstGeom prst="rect">
              <a:avLst/>
            </a:prstGeom>
          </p:spPr>
        </p:pic>
        <p:sp>
          <p:nvSpPr>
            <p:cNvPr id="27" name="TextBox 26">
              <a:extLst>
                <a:ext uri="{FF2B5EF4-FFF2-40B4-BE49-F238E27FC236}">
                  <a16:creationId xmlns:a16="http://schemas.microsoft.com/office/drawing/2014/main" id="{1EC1B57A-4200-41EC-8FA7-7C77F2C5E703}"/>
                </a:ext>
              </a:extLst>
            </p:cNvPr>
            <p:cNvSpPr txBox="1"/>
            <p:nvPr/>
          </p:nvSpPr>
          <p:spPr>
            <a:xfrm>
              <a:off x="1528001" y="3863717"/>
              <a:ext cx="1308734" cy="1384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POST /</a:t>
              </a:r>
              <a:r>
                <a:rPr lang="en-US" sz="900" dirty="0" err="1">
                  <a:gradFill>
                    <a:gsLst>
                      <a:gs pos="2917">
                        <a:schemeClr val="tx1"/>
                      </a:gs>
                      <a:gs pos="30000">
                        <a:schemeClr val="tx1"/>
                      </a:gs>
                    </a:gsLst>
                    <a:lin ang="5400000" scaled="0"/>
                  </a:gradFill>
                </a:rPr>
                <a:t>iceCreamOrder</a:t>
              </a:r>
              <a:endParaRPr lang="en-US" sz="900" dirty="0">
                <a:gradFill>
                  <a:gsLst>
                    <a:gs pos="2917">
                      <a:schemeClr val="tx1"/>
                    </a:gs>
                    <a:gs pos="30000">
                      <a:schemeClr val="tx1"/>
                    </a:gs>
                  </a:gsLst>
                  <a:lin ang="5400000" scaled="0"/>
                </a:gradFill>
              </a:endParaRPr>
            </a:p>
          </p:txBody>
        </p:sp>
      </p:grpSp>
      <p:sp>
        <p:nvSpPr>
          <p:cNvPr id="9" name="Rectangle 8">
            <a:extLst>
              <a:ext uri="{FF2B5EF4-FFF2-40B4-BE49-F238E27FC236}">
                <a16:creationId xmlns:a16="http://schemas.microsoft.com/office/drawing/2014/main" id="{B0F8F2B5-0529-414F-94F3-A6C2DC0EC30F}"/>
              </a:ext>
            </a:extLst>
          </p:cNvPr>
          <p:cNvSpPr/>
          <p:nvPr/>
        </p:nvSpPr>
        <p:spPr bwMode="auto">
          <a:xfrm>
            <a:off x="1456944" y="2176272"/>
            <a:ext cx="1566672" cy="2798064"/>
          </a:xfrm>
          <a:prstGeom prst="rect">
            <a:avLst/>
          </a:prstGeom>
          <a:noFill/>
          <a:ln>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33" name="Graphic 32">
            <a:extLst>
              <a:ext uri="{FF2B5EF4-FFF2-40B4-BE49-F238E27FC236}">
                <a16:creationId xmlns:a16="http://schemas.microsoft.com/office/drawing/2014/main" id="{5944A5CA-D2DE-4795-88E4-5B2FFE797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8263" y="5285232"/>
            <a:ext cx="612648" cy="612648"/>
          </a:xfrm>
          <a:prstGeom prst="rect">
            <a:avLst/>
          </a:prstGeom>
        </p:spPr>
      </p:pic>
      <p:pic>
        <p:nvPicPr>
          <p:cNvPr id="35" name="Graphic 34">
            <a:extLst>
              <a:ext uri="{FF2B5EF4-FFF2-40B4-BE49-F238E27FC236}">
                <a16:creationId xmlns:a16="http://schemas.microsoft.com/office/drawing/2014/main" id="{21105A32-0E6E-499E-B3F0-D49E79DFF0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3309" y="3070098"/>
            <a:ext cx="612648" cy="612648"/>
          </a:xfrm>
          <a:prstGeom prst="rect">
            <a:avLst/>
          </a:prstGeom>
        </p:spPr>
      </p:pic>
      <p:pic>
        <p:nvPicPr>
          <p:cNvPr id="36" name="Graphic 35">
            <a:extLst>
              <a:ext uri="{FF2B5EF4-FFF2-40B4-BE49-F238E27FC236}">
                <a16:creationId xmlns:a16="http://schemas.microsoft.com/office/drawing/2014/main" id="{075B5932-08BB-40F6-B1DC-AFD0C30AFB9E}"/>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6631" t="30746" r="36842" b="35083"/>
          <a:stretch/>
        </p:blipFill>
        <p:spPr>
          <a:xfrm>
            <a:off x="4376927" y="1766673"/>
            <a:ext cx="640080" cy="640078"/>
          </a:xfrm>
          <a:prstGeom prst="rect">
            <a:avLst/>
          </a:prstGeom>
        </p:spPr>
      </p:pic>
      <p:pic>
        <p:nvPicPr>
          <p:cNvPr id="37" name="Graphic 36">
            <a:extLst>
              <a:ext uri="{FF2B5EF4-FFF2-40B4-BE49-F238E27FC236}">
                <a16:creationId xmlns:a16="http://schemas.microsoft.com/office/drawing/2014/main" id="{9645D73D-1542-44BA-96B0-60641DECAC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22134" y="3680460"/>
            <a:ext cx="612648" cy="612648"/>
          </a:xfrm>
          <a:prstGeom prst="rect">
            <a:avLst/>
          </a:prstGeom>
        </p:spPr>
      </p:pic>
      <p:sp>
        <p:nvSpPr>
          <p:cNvPr id="38" name="Oval 37">
            <a:extLst>
              <a:ext uri="{FF2B5EF4-FFF2-40B4-BE49-F238E27FC236}">
                <a16:creationId xmlns:a16="http://schemas.microsoft.com/office/drawing/2014/main" id="{0E828F69-A94C-490F-A67D-6AB91DD389CD}"/>
              </a:ext>
            </a:extLst>
          </p:cNvPr>
          <p:cNvSpPr/>
          <p:nvPr/>
        </p:nvSpPr>
        <p:spPr bwMode="auto">
          <a:xfrm>
            <a:off x="2863596" y="2005343"/>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a:t>
            </a:r>
          </a:p>
        </p:txBody>
      </p:sp>
      <p:sp>
        <p:nvSpPr>
          <p:cNvPr id="39" name="Oval 38">
            <a:extLst>
              <a:ext uri="{FF2B5EF4-FFF2-40B4-BE49-F238E27FC236}">
                <a16:creationId xmlns:a16="http://schemas.microsoft.com/office/drawing/2014/main" id="{F98F9108-1152-4154-988E-20EB11335AD3}"/>
              </a:ext>
            </a:extLst>
          </p:cNvPr>
          <p:cNvSpPr/>
          <p:nvPr/>
        </p:nvSpPr>
        <p:spPr bwMode="auto">
          <a:xfrm>
            <a:off x="5056631" y="5737860"/>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a:t>
            </a:r>
          </a:p>
        </p:txBody>
      </p:sp>
      <p:sp>
        <p:nvSpPr>
          <p:cNvPr id="40" name="Oval 39">
            <a:extLst>
              <a:ext uri="{FF2B5EF4-FFF2-40B4-BE49-F238E27FC236}">
                <a16:creationId xmlns:a16="http://schemas.microsoft.com/office/drawing/2014/main" id="{2074DF66-ECC6-4B97-AB73-1D641FCB77D9}"/>
              </a:ext>
            </a:extLst>
          </p:cNvPr>
          <p:cNvSpPr/>
          <p:nvPr/>
        </p:nvSpPr>
        <p:spPr bwMode="auto">
          <a:xfrm>
            <a:off x="4989575" y="2836926"/>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3</a:t>
            </a:r>
          </a:p>
        </p:txBody>
      </p:sp>
      <p:sp>
        <p:nvSpPr>
          <p:cNvPr id="41" name="Oval 40">
            <a:extLst>
              <a:ext uri="{FF2B5EF4-FFF2-40B4-BE49-F238E27FC236}">
                <a16:creationId xmlns:a16="http://schemas.microsoft.com/office/drawing/2014/main" id="{2AE20736-4FE7-42F5-95FC-6A52FCF78F16}"/>
              </a:ext>
            </a:extLst>
          </p:cNvPr>
          <p:cNvSpPr/>
          <p:nvPr/>
        </p:nvSpPr>
        <p:spPr bwMode="auto">
          <a:xfrm>
            <a:off x="6967579" y="3456432"/>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4</a:t>
            </a:r>
          </a:p>
        </p:txBody>
      </p:sp>
      <p:cxnSp>
        <p:nvCxnSpPr>
          <p:cNvPr id="43" name="Connector: Elbow 42">
            <a:extLst>
              <a:ext uri="{FF2B5EF4-FFF2-40B4-BE49-F238E27FC236}">
                <a16:creationId xmlns:a16="http://schemas.microsoft.com/office/drawing/2014/main" id="{D9D18CDC-11BD-4DE7-8C25-B75D81B66F8F}"/>
              </a:ext>
            </a:extLst>
          </p:cNvPr>
          <p:cNvCxnSpPr>
            <a:endCxn id="33" idx="1"/>
          </p:cNvCxnSpPr>
          <p:nvPr/>
        </p:nvCxnSpPr>
        <p:spPr>
          <a:xfrm>
            <a:off x="2221992" y="4974336"/>
            <a:ext cx="2176271" cy="617220"/>
          </a:xfrm>
          <a:prstGeom prst="bentConnector3">
            <a:avLst>
              <a:gd name="adj1" fmla="val 140"/>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EAA380-7CAB-420F-9502-91FB68DF5EE4}"/>
              </a:ext>
            </a:extLst>
          </p:cNvPr>
          <p:cNvCxnSpPr>
            <a:stCxn id="33" idx="3"/>
            <a:endCxn id="37" idx="2"/>
          </p:cNvCxnSpPr>
          <p:nvPr/>
        </p:nvCxnSpPr>
        <p:spPr>
          <a:xfrm flipV="1">
            <a:off x="5010911" y="4293108"/>
            <a:ext cx="1717547" cy="1298448"/>
          </a:xfrm>
          <a:prstGeom prst="straightConnector1">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0D63815-383C-43A0-A416-22901E7FE529}"/>
              </a:ext>
            </a:extLst>
          </p:cNvPr>
          <p:cNvCxnSpPr>
            <a:stCxn id="36" idx="2"/>
            <a:endCxn id="35" idx="0"/>
          </p:cNvCxnSpPr>
          <p:nvPr/>
        </p:nvCxnSpPr>
        <p:spPr>
          <a:xfrm>
            <a:off x="4696967" y="2406751"/>
            <a:ext cx="2666" cy="663347"/>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95413238-3F2B-4C9D-851D-9C8D281C93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6357" y="4126835"/>
            <a:ext cx="609600" cy="609600"/>
          </a:xfrm>
          <a:prstGeom prst="rect">
            <a:avLst/>
          </a:prstGeom>
        </p:spPr>
      </p:pic>
      <p:cxnSp>
        <p:nvCxnSpPr>
          <p:cNvPr id="57" name="Straight Arrow Connector 56">
            <a:extLst>
              <a:ext uri="{FF2B5EF4-FFF2-40B4-BE49-F238E27FC236}">
                <a16:creationId xmlns:a16="http://schemas.microsoft.com/office/drawing/2014/main" id="{425D7CCE-29B5-439F-9074-498DBF580916}"/>
              </a:ext>
            </a:extLst>
          </p:cNvPr>
          <p:cNvCxnSpPr>
            <a:stCxn id="35" idx="2"/>
            <a:endCxn id="52" idx="0"/>
          </p:cNvCxnSpPr>
          <p:nvPr/>
        </p:nvCxnSpPr>
        <p:spPr>
          <a:xfrm>
            <a:off x="4699633" y="3682746"/>
            <a:ext cx="1524" cy="444089"/>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107FF52-C16F-447C-81FA-1B8574D5908E}"/>
              </a:ext>
            </a:extLst>
          </p:cNvPr>
          <p:cNvCxnSpPr>
            <a:cxnSpLocks/>
            <a:stCxn id="52" idx="2"/>
            <a:endCxn id="33" idx="0"/>
          </p:cNvCxnSpPr>
          <p:nvPr/>
        </p:nvCxnSpPr>
        <p:spPr>
          <a:xfrm>
            <a:off x="4701157" y="4736435"/>
            <a:ext cx="3430" cy="548797"/>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7ADF44-03D3-4369-A722-57A301A4ECE5}"/>
              </a:ext>
            </a:extLst>
          </p:cNvPr>
          <p:cNvCxnSpPr>
            <a:endCxn id="35" idx="1"/>
          </p:cNvCxnSpPr>
          <p:nvPr/>
        </p:nvCxnSpPr>
        <p:spPr>
          <a:xfrm flipV="1">
            <a:off x="2572512" y="3376422"/>
            <a:ext cx="1820797" cy="1061466"/>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2E4AB48-A94C-4BC1-8B17-33ED49A3B546}"/>
              </a:ext>
            </a:extLst>
          </p:cNvPr>
          <p:cNvCxnSpPr>
            <a:stCxn id="35" idx="3"/>
            <a:endCxn id="37" idx="1"/>
          </p:cNvCxnSpPr>
          <p:nvPr/>
        </p:nvCxnSpPr>
        <p:spPr>
          <a:xfrm>
            <a:off x="5005957" y="3376422"/>
            <a:ext cx="1416177" cy="610362"/>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3" name="Graphic 72">
            <a:extLst>
              <a:ext uri="{FF2B5EF4-FFF2-40B4-BE49-F238E27FC236}">
                <a16:creationId xmlns:a16="http://schemas.microsoft.com/office/drawing/2014/main" id="{00C55398-1FC4-4E54-9AAD-FE634A3CAE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43654" y="3826764"/>
            <a:ext cx="320040" cy="320040"/>
          </a:xfrm>
          <a:prstGeom prst="rect">
            <a:avLst/>
          </a:prstGeom>
        </p:spPr>
      </p:pic>
      <p:cxnSp>
        <p:nvCxnSpPr>
          <p:cNvPr id="75" name="Straight Arrow Connector 74">
            <a:extLst>
              <a:ext uri="{FF2B5EF4-FFF2-40B4-BE49-F238E27FC236}">
                <a16:creationId xmlns:a16="http://schemas.microsoft.com/office/drawing/2014/main" id="{9951470C-EFDF-4FFA-8954-DA1B48898573}"/>
              </a:ext>
            </a:extLst>
          </p:cNvPr>
          <p:cNvCxnSpPr/>
          <p:nvPr/>
        </p:nvCxnSpPr>
        <p:spPr>
          <a:xfrm>
            <a:off x="7034782" y="3986784"/>
            <a:ext cx="798575" cy="0"/>
          </a:xfrm>
          <a:prstGeom prst="straightConnector1">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27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fill="hold"/>
                                        <p:tgtEl>
                                          <p:spTgt spid="39"/>
                                        </p:tgtEl>
                                        <p:attrNameLst>
                                          <p:attrName>ppt_x</p:attrName>
                                        </p:attrNameLst>
                                      </p:cBhvr>
                                      <p:tavLst>
                                        <p:tav tm="0">
                                          <p:val>
                                            <p:strVal val="#ppt_x"/>
                                          </p:val>
                                        </p:tav>
                                        <p:tav tm="100000">
                                          <p:val>
                                            <p:strVal val="#ppt_x"/>
                                          </p:val>
                                        </p:tav>
                                      </p:tavLst>
                                    </p:anim>
                                    <p:anim calcmode="lin" valueType="num">
                                      <p:cBhvr additive="base">
                                        <p:cTn id="46" dur="500" fill="hold"/>
                                        <p:tgtEl>
                                          <p:spTgt spid="3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ppt_x"/>
                                          </p:val>
                                        </p:tav>
                                        <p:tav tm="100000">
                                          <p:val>
                                            <p:strVal val="#ppt_x"/>
                                          </p:val>
                                        </p:tav>
                                      </p:tavLst>
                                    </p:anim>
                                    <p:anim calcmode="lin" valueType="num">
                                      <p:cBhvr additive="base">
                                        <p:cTn id="64" dur="500" fill="hold"/>
                                        <p:tgtEl>
                                          <p:spTgt spid="40"/>
                                        </p:tgtEl>
                                        <p:attrNameLst>
                                          <p:attrName>ppt_y</p:attrName>
                                        </p:attrNameLst>
                                      </p:cBhvr>
                                      <p:tavLst>
                                        <p:tav tm="0">
                                          <p:val>
                                            <p:strVal val="1+#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0-#ppt_h/2"/>
                                          </p:val>
                                        </p:tav>
                                        <p:tav tm="100000">
                                          <p:val>
                                            <p:strVal val="#ppt_y"/>
                                          </p:val>
                                        </p:tav>
                                      </p:tavLst>
                                    </p:anim>
                                  </p:childTnLst>
                                </p:cTn>
                              </p:par>
                            </p:childTnLst>
                          </p:cTn>
                        </p:par>
                        <p:par>
                          <p:cTn id="69" fill="hold">
                            <p:stCondLst>
                              <p:cond delay="500"/>
                            </p:stCondLst>
                            <p:childTnLst>
                              <p:par>
                                <p:cTn id="70" presetID="2" presetClass="entr" presetSubtype="1"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childTnLst>
                          </p:cTn>
                        </p:par>
                        <p:par>
                          <p:cTn id="74" fill="hold">
                            <p:stCondLst>
                              <p:cond delay="1000"/>
                            </p:stCondLst>
                            <p:childTnLst>
                              <p:par>
                                <p:cTn id="75" presetID="2" presetClass="entr" presetSubtype="1" fill="hold" nodeType="after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additive="base">
                                        <p:cTn id="77" dur="500" fill="hold"/>
                                        <p:tgtEl>
                                          <p:spTgt spid="49"/>
                                        </p:tgtEl>
                                        <p:attrNameLst>
                                          <p:attrName>ppt_x</p:attrName>
                                        </p:attrNameLst>
                                      </p:cBhvr>
                                      <p:tavLst>
                                        <p:tav tm="0">
                                          <p:val>
                                            <p:strVal val="#ppt_x"/>
                                          </p:val>
                                        </p:tav>
                                        <p:tav tm="100000">
                                          <p:val>
                                            <p:strVal val="#ppt_x"/>
                                          </p:val>
                                        </p:tav>
                                      </p:tavLst>
                                    </p:anim>
                                    <p:anim calcmode="lin" valueType="num">
                                      <p:cBhvr additive="base">
                                        <p:cTn id="78" dur="500" fill="hold"/>
                                        <p:tgtEl>
                                          <p:spTgt spid="49"/>
                                        </p:tgtEl>
                                        <p:attrNameLst>
                                          <p:attrName>ppt_y</p:attrName>
                                        </p:attrNameLst>
                                      </p:cBhvr>
                                      <p:tavLst>
                                        <p:tav tm="0">
                                          <p:val>
                                            <p:strVal val="0-#ppt_h/2"/>
                                          </p:val>
                                        </p:tav>
                                        <p:tav tm="100000">
                                          <p:val>
                                            <p:strVal val="#ppt_y"/>
                                          </p:val>
                                        </p:tav>
                                      </p:tavLst>
                                    </p:anim>
                                  </p:childTnLst>
                                </p:cTn>
                              </p:par>
                            </p:childTnLst>
                          </p:cTn>
                        </p:par>
                        <p:par>
                          <p:cTn id="79" fill="hold">
                            <p:stCondLst>
                              <p:cond delay="1500"/>
                            </p:stCondLst>
                            <p:childTnLst>
                              <p:par>
                                <p:cTn id="80" presetID="2" presetClass="entr" presetSubtype="1"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ppt_x"/>
                                          </p:val>
                                        </p:tav>
                                        <p:tav tm="100000">
                                          <p:val>
                                            <p:strVal val="#ppt_x"/>
                                          </p:val>
                                        </p:tav>
                                      </p:tavLst>
                                    </p:anim>
                                    <p:anim calcmode="lin" valueType="num">
                                      <p:cBhvr additive="base">
                                        <p:cTn id="83" dur="500" fill="hold"/>
                                        <p:tgtEl>
                                          <p:spTgt spid="57"/>
                                        </p:tgtEl>
                                        <p:attrNameLst>
                                          <p:attrName>ppt_y</p:attrName>
                                        </p:attrNameLst>
                                      </p:cBhvr>
                                      <p:tavLst>
                                        <p:tav tm="0">
                                          <p:val>
                                            <p:strVal val="0-#ppt_h/2"/>
                                          </p:val>
                                        </p:tav>
                                        <p:tav tm="100000">
                                          <p:val>
                                            <p:strVal val="#ppt_y"/>
                                          </p:val>
                                        </p:tav>
                                      </p:tavLst>
                                    </p:anim>
                                  </p:childTnLst>
                                </p:cTn>
                              </p:par>
                            </p:childTnLst>
                          </p:cTn>
                        </p:par>
                        <p:par>
                          <p:cTn id="84" fill="hold">
                            <p:stCondLst>
                              <p:cond delay="2000"/>
                            </p:stCondLst>
                            <p:childTnLst>
                              <p:par>
                                <p:cTn id="85" presetID="2" presetClass="entr" presetSubtype="1"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0-#ppt_h/2"/>
                                          </p:val>
                                        </p:tav>
                                        <p:tav tm="100000">
                                          <p:val>
                                            <p:strVal val="#ppt_y"/>
                                          </p:val>
                                        </p:tav>
                                      </p:tavLst>
                                    </p:anim>
                                  </p:childTnLst>
                                </p:cTn>
                              </p:par>
                            </p:childTnLst>
                          </p:cTn>
                        </p:par>
                        <p:par>
                          <p:cTn id="89" fill="hold">
                            <p:stCondLst>
                              <p:cond delay="2500"/>
                            </p:stCondLst>
                            <p:childTnLst>
                              <p:par>
                                <p:cTn id="90" presetID="2" presetClass="entr" presetSubtype="1" fill="hold" nodeType="afterEffect">
                                  <p:stCondLst>
                                    <p:cond delay="0"/>
                                  </p:stCondLst>
                                  <p:childTnLst>
                                    <p:set>
                                      <p:cBhvr>
                                        <p:cTn id="91" dur="1" fill="hold">
                                          <p:stCondLst>
                                            <p:cond delay="0"/>
                                          </p:stCondLst>
                                        </p:cTn>
                                        <p:tgtEl>
                                          <p:spTgt spid="62"/>
                                        </p:tgtEl>
                                        <p:attrNameLst>
                                          <p:attrName>style.visibility</p:attrName>
                                        </p:attrNameLst>
                                      </p:cBhvr>
                                      <p:to>
                                        <p:strVal val="visible"/>
                                      </p:to>
                                    </p:set>
                                    <p:anim calcmode="lin" valueType="num">
                                      <p:cBhvr additive="base">
                                        <p:cTn id="92" dur="500" fill="hold"/>
                                        <p:tgtEl>
                                          <p:spTgt spid="62"/>
                                        </p:tgtEl>
                                        <p:attrNameLst>
                                          <p:attrName>ppt_x</p:attrName>
                                        </p:attrNameLst>
                                      </p:cBhvr>
                                      <p:tavLst>
                                        <p:tav tm="0">
                                          <p:val>
                                            <p:strVal val="#ppt_x"/>
                                          </p:val>
                                        </p:tav>
                                        <p:tav tm="100000">
                                          <p:val>
                                            <p:strVal val="#ppt_x"/>
                                          </p:val>
                                        </p:tav>
                                      </p:tavLst>
                                    </p:anim>
                                    <p:anim calcmode="lin" valueType="num">
                                      <p:cBhvr additive="base">
                                        <p:cTn id="93"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500" fill="hold"/>
                                        <p:tgtEl>
                                          <p:spTgt spid="30"/>
                                        </p:tgtEl>
                                        <p:attrNameLst>
                                          <p:attrName>ppt_x</p:attrName>
                                        </p:attrNameLst>
                                      </p:cBhvr>
                                      <p:tavLst>
                                        <p:tav tm="0">
                                          <p:val>
                                            <p:strVal val="#ppt_x"/>
                                          </p:val>
                                        </p:tav>
                                        <p:tav tm="100000">
                                          <p:val>
                                            <p:strVal val="#ppt_x"/>
                                          </p:val>
                                        </p:tav>
                                      </p:tavLst>
                                    </p:anim>
                                    <p:anim calcmode="lin" valueType="num">
                                      <p:cBhvr additive="base">
                                        <p:cTn id="99" dur="500" fill="hold"/>
                                        <p:tgtEl>
                                          <p:spTgt spid="30"/>
                                        </p:tgtEl>
                                        <p:attrNameLst>
                                          <p:attrName>ppt_y</p:attrName>
                                        </p:attrNameLst>
                                      </p:cBhvr>
                                      <p:tavLst>
                                        <p:tav tm="0">
                                          <p:val>
                                            <p:strVal val="1+#ppt_h/2"/>
                                          </p:val>
                                        </p:tav>
                                        <p:tav tm="100000">
                                          <p:val>
                                            <p:strVal val="#ppt_y"/>
                                          </p:val>
                                        </p:tav>
                                      </p:tavLst>
                                    </p:anim>
                                  </p:childTnLst>
                                </p:cTn>
                              </p:par>
                            </p:childTnLst>
                          </p:cTn>
                        </p:par>
                        <p:par>
                          <p:cTn id="100" fill="hold">
                            <p:stCondLst>
                              <p:cond delay="500"/>
                            </p:stCondLst>
                            <p:childTnLst>
                              <p:par>
                                <p:cTn id="101" presetID="2" presetClass="entr" presetSubtype="12" fill="hold" nodeType="after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500" fill="hold"/>
                                        <p:tgtEl>
                                          <p:spTgt spid="65"/>
                                        </p:tgtEl>
                                        <p:attrNameLst>
                                          <p:attrName>ppt_x</p:attrName>
                                        </p:attrNameLst>
                                      </p:cBhvr>
                                      <p:tavLst>
                                        <p:tav tm="0">
                                          <p:val>
                                            <p:strVal val="0-#ppt_w/2"/>
                                          </p:val>
                                        </p:tav>
                                        <p:tav tm="100000">
                                          <p:val>
                                            <p:strVal val="#ppt_x"/>
                                          </p:val>
                                        </p:tav>
                                      </p:tavLst>
                                    </p:anim>
                                    <p:anim calcmode="lin" valueType="num">
                                      <p:cBhvr additive="base">
                                        <p:cTn id="10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 calcmode="lin" valueType="num">
                                      <p:cBhvr additive="base">
                                        <p:cTn id="109" dur="500" fill="hold"/>
                                        <p:tgtEl>
                                          <p:spTgt spid="21"/>
                                        </p:tgtEl>
                                        <p:attrNameLst>
                                          <p:attrName>ppt_x</p:attrName>
                                        </p:attrNameLst>
                                      </p:cBhvr>
                                      <p:tavLst>
                                        <p:tav tm="0">
                                          <p:val>
                                            <p:strVal val="#ppt_x"/>
                                          </p:val>
                                        </p:tav>
                                        <p:tav tm="100000">
                                          <p:val>
                                            <p:strVal val="#ppt_x"/>
                                          </p:val>
                                        </p:tav>
                                      </p:tavLst>
                                    </p:anim>
                                    <p:anim calcmode="lin" valueType="num">
                                      <p:cBhvr additive="base">
                                        <p:cTn id="110" dur="500" fill="hold"/>
                                        <p:tgtEl>
                                          <p:spTgt spid="21"/>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anim calcmode="lin" valueType="num">
                                      <p:cBhvr additive="base">
                                        <p:cTn id="113" dur="500" fill="hold"/>
                                        <p:tgtEl>
                                          <p:spTgt spid="16"/>
                                        </p:tgtEl>
                                        <p:attrNameLst>
                                          <p:attrName>ppt_x</p:attrName>
                                        </p:attrNameLst>
                                      </p:cBhvr>
                                      <p:tavLst>
                                        <p:tav tm="0">
                                          <p:val>
                                            <p:strVal val="#ppt_x"/>
                                          </p:val>
                                        </p:tav>
                                        <p:tav tm="100000">
                                          <p:val>
                                            <p:strVal val="#ppt_x"/>
                                          </p:val>
                                        </p:tav>
                                      </p:tavLst>
                                    </p:anim>
                                    <p:anim calcmode="lin" valueType="num">
                                      <p:cBhvr additive="base">
                                        <p:cTn id="114" dur="500" fill="hold"/>
                                        <p:tgtEl>
                                          <p:spTgt spid="1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 calcmode="lin" valueType="num">
                                      <p:cBhvr additive="base">
                                        <p:cTn id="117" dur="500" fill="hold"/>
                                        <p:tgtEl>
                                          <p:spTgt spid="41"/>
                                        </p:tgtEl>
                                        <p:attrNameLst>
                                          <p:attrName>ppt_x</p:attrName>
                                        </p:attrNameLst>
                                      </p:cBhvr>
                                      <p:tavLst>
                                        <p:tav tm="0">
                                          <p:val>
                                            <p:strVal val="#ppt_x"/>
                                          </p:val>
                                        </p:tav>
                                        <p:tav tm="100000">
                                          <p:val>
                                            <p:strVal val="#ppt_x"/>
                                          </p:val>
                                        </p:tav>
                                      </p:tavLst>
                                    </p:anim>
                                    <p:anim calcmode="lin" valueType="num">
                                      <p:cBhvr additive="base">
                                        <p:cTn id="118" dur="500" fill="hold"/>
                                        <p:tgtEl>
                                          <p:spTgt spid="41"/>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 calcmode="lin" valueType="num">
                                      <p:cBhvr additive="base">
                                        <p:cTn id="121" dur="500" fill="hold"/>
                                        <p:tgtEl>
                                          <p:spTgt spid="37"/>
                                        </p:tgtEl>
                                        <p:attrNameLst>
                                          <p:attrName>ppt_x</p:attrName>
                                        </p:attrNameLst>
                                      </p:cBhvr>
                                      <p:tavLst>
                                        <p:tav tm="0">
                                          <p:val>
                                            <p:strVal val="#ppt_x"/>
                                          </p:val>
                                        </p:tav>
                                        <p:tav tm="100000">
                                          <p:val>
                                            <p:strVal val="#ppt_x"/>
                                          </p:val>
                                        </p:tav>
                                      </p:tavLst>
                                    </p:anim>
                                    <p:anim calcmode="lin" valueType="num">
                                      <p:cBhvr additive="base">
                                        <p:cTn id="122" dur="500" fill="hold"/>
                                        <p:tgtEl>
                                          <p:spTgt spid="37"/>
                                        </p:tgtEl>
                                        <p:attrNameLst>
                                          <p:attrName>ppt_y</p:attrName>
                                        </p:attrNameLst>
                                      </p:cBhvr>
                                      <p:tavLst>
                                        <p:tav tm="0">
                                          <p:val>
                                            <p:strVal val="1+#ppt_h/2"/>
                                          </p:val>
                                        </p:tav>
                                        <p:tav tm="100000">
                                          <p:val>
                                            <p:strVal val="#ppt_y"/>
                                          </p:val>
                                        </p:tav>
                                      </p:tavLst>
                                    </p:anim>
                                  </p:childTnLst>
                                </p:cTn>
                              </p:par>
                            </p:childTnLst>
                          </p:cTn>
                        </p:par>
                        <p:par>
                          <p:cTn id="123" fill="hold">
                            <p:stCondLst>
                              <p:cond delay="500"/>
                            </p:stCondLst>
                            <p:childTnLst>
                              <p:par>
                                <p:cTn id="124" presetID="2" presetClass="entr" presetSubtype="9" fill="hold" nodeType="afterEffect">
                                  <p:stCondLst>
                                    <p:cond delay="0"/>
                                  </p:stCondLst>
                                  <p:childTnLst>
                                    <p:set>
                                      <p:cBhvr>
                                        <p:cTn id="125" dur="1" fill="hold">
                                          <p:stCondLst>
                                            <p:cond delay="0"/>
                                          </p:stCondLst>
                                        </p:cTn>
                                        <p:tgtEl>
                                          <p:spTgt spid="67"/>
                                        </p:tgtEl>
                                        <p:attrNameLst>
                                          <p:attrName>style.visibility</p:attrName>
                                        </p:attrNameLst>
                                      </p:cBhvr>
                                      <p:to>
                                        <p:strVal val="visible"/>
                                      </p:to>
                                    </p:set>
                                    <p:anim calcmode="lin" valueType="num">
                                      <p:cBhvr additive="base">
                                        <p:cTn id="126" dur="500" fill="hold"/>
                                        <p:tgtEl>
                                          <p:spTgt spid="67"/>
                                        </p:tgtEl>
                                        <p:attrNameLst>
                                          <p:attrName>ppt_x</p:attrName>
                                        </p:attrNameLst>
                                      </p:cBhvr>
                                      <p:tavLst>
                                        <p:tav tm="0">
                                          <p:val>
                                            <p:strVal val="0-#ppt_w/2"/>
                                          </p:val>
                                        </p:tav>
                                        <p:tav tm="100000">
                                          <p:val>
                                            <p:strVal val="#ppt_x"/>
                                          </p:val>
                                        </p:tav>
                                      </p:tavLst>
                                    </p:anim>
                                    <p:anim calcmode="lin" valueType="num">
                                      <p:cBhvr additive="base">
                                        <p:cTn id="127" dur="500" fill="hold"/>
                                        <p:tgtEl>
                                          <p:spTgt spid="67"/>
                                        </p:tgtEl>
                                        <p:attrNameLst>
                                          <p:attrName>ppt_y</p:attrName>
                                        </p:attrNameLst>
                                      </p:cBhvr>
                                      <p:tavLst>
                                        <p:tav tm="0">
                                          <p:val>
                                            <p:strVal val="0-#ppt_h/2"/>
                                          </p:val>
                                        </p:tav>
                                        <p:tav tm="100000">
                                          <p:val>
                                            <p:strVal val="#ppt_y"/>
                                          </p:val>
                                        </p:tav>
                                      </p:tavLst>
                                    </p:anim>
                                  </p:childTnLst>
                                </p:cTn>
                              </p:par>
                            </p:childTnLst>
                          </p:cTn>
                        </p:par>
                        <p:par>
                          <p:cTn id="128" fill="hold">
                            <p:stCondLst>
                              <p:cond delay="1000"/>
                            </p:stCondLst>
                            <p:childTnLst>
                              <p:par>
                                <p:cTn id="129" presetID="2" presetClass="entr" presetSubtype="6" fill="hold" nodeType="after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1+#ppt_w/2"/>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par>
                                <p:cTn id="133" presetID="2" presetClass="entr" presetSubtype="8"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 calcmode="lin" valueType="num">
                                      <p:cBhvr additive="base">
                                        <p:cTn id="135" dur="500" fill="hold"/>
                                        <p:tgtEl>
                                          <p:spTgt spid="73"/>
                                        </p:tgtEl>
                                        <p:attrNameLst>
                                          <p:attrName>ppt_x</p:attrName>
                                        </p:attrNameLst>
                                      </p:cBhvr>
                                      <p:tavLst>
                                        <p:tav tm="0">
                                          <p:val>
                                            <p:strVal val="0-#ppt_w/2"/>
                                          </p:val>
                                        </p:tav>
                                        <p:tav tm="100000">
                                          <p:val>
                                            <p:strVal val="#ppt_x"/>
                                          </p:val>
                                        </p:tav>
                                      </p:tavLst>
                                    </p:anim>
                                    <p:anim calcmode="lin" valueType="num">
                                      <p:cBhvr additive="base">
                                        <p:cTn id="136" dur="500" fill="hold"/>
                                        <p:tgtEl>
                                          <p:spTgt spid="73"/>
                                        </p:tgtEl>
                                        <p:attrNameLst>
                                          <p:attrName>ppt_y</p:attrName>
                                        </p:attrNameLst>
                                      </p:cBhvr>
                                      <p:tavLst>
                                        <p:tav tm="0">
                                          <p:val>
                                            <p:strVal val="#ppt_y"/>
                                          </p:val>
                                        </p:tav>
                                        <p:tav tm="100000">
                                          <p:val>
                                            <p:strVal val="#ppt_y"/>
                                          </p:val>
                                        </p:tav>
                                      </p:tavLst>
                                    </p:anim>
                                  </p:childTnLst>
                                </p:cTn>
                              </p:par>
                            </p:childTnLst>
                          </p:cTn>
                        </p:par>
                        <p:par>
                          <p:cTn id="137" fill="hold">
                            <p:stCondLst>
                              <p:cond delay="1500"/>
                            </p:stCondLst>
                            <p:childTnLst>
                              <p:par>
                                <p:cTn id="138" presetID="2" presetClass="entr" presetSubtype="8" fill="hold" nodeType="afterEffect">
                                  <p:stCondLst>
                                    <p:cond delay="0"/>
                                  </p:stCondLst>
                                  <p:childTnLst>
                                    <p:set>
                                      <p:cBhvr>
                                        <p:cTn id="139" dur="1" fill="hold">
                                          <p:stCondLst>
                                            <p:cond delay="0"/>
                                          </p:stCondLst>
                                        </p:cTn>
                                        <p:tgtEl>
                                          <p:spTgt spid="75"/>
                                        </p:tgtEl>
                                        <p:attrNameLst>
                                          <p:attrName>style.visibility</p:attrName>
                                        </p:attrNameLst>
                                      </p:cBhvr>
                                      <p:to>
                                        <p:strVal val="visible"/>
                                      </p:to>
                                    </p:set>
                                    <p:anim calcmode="lin" valueType="num">
                                      <p:cBhvr additive="base">
                                        <p:cTn id="140" dur="500" fill="hold"/>
                                        <p:tgtEl>
                                          <p:spTgt spid="75"/>
                                        </p:tgtEl>
                                        <p:attrNameLst>
                                          <p:attrName>ppt_x</p:attrName>
                                        </p:attrNameLst>
                                      </p:cBhvr>
                                      <p:tavLst>
                                        <p:tav tm="0">
                                          <p:val>
                                            <p:strVal val="0-#ppt_w/2"/>
                                          </p:val>
                                        </p:tav>
                                        <p:tav tm="100000">
                                          <p:val>
                                            <p:strVal val="#ppt_x"/>
                                          </p:val>
                                        </p:tav>
                                      </p:tavLst>
                                    </p:anim>
                                    <p:anim calcmode="lin" valueType="num">
                                      <p:cBhvr additive="base">
                                        <p:cTn id="141"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7"/>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7" grpId="0" animBg="1"/>
      <p:bldP spid="18" grpId="0"/>
      <p:bldP spid="19" grpId="0"/>
      <p:bldP spid="20" grpId="0"/>
      <p:bldP spid="21" grpId="0"/>
      <p:bldP spid="22" grpId="0"/>
      <p:bldP spid="9" grpId="0" animBg="1"/>
      <p:bldP spid="38" grpId="0" animBg="1"/>
      <p:bldP spid="39" grpId="0" animBg="1"/>
      <p:bldP spid="40" grpId="0" animBg="1"/>
      <p:bldP spid="4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BF5216-8F39-4517-9E2A-F0EDB4953D76}"/>
              </a:ext>
            </a:extLst>
          </p:cNvPr>
          <p:cNvSpPr txBox="1"/>
          <p:nvPr/>
        </p:nvSpPr>
        <p:spPr>
          <a:xfrm>
            <a:off x="2719114" y="3013502"/>
            <a:ext cx="6753772" cy="830997"/>
          </a:xfrm>
          <a:prstGeom prst="rect">
            <a:avLst/>
          </a:prstGeom>
          <a:noFill/>
        </p:spPr>
        <p:txBody>
          <a:bodyPr wrap="none" lIns="0" tIns="0" rIns="0" bIns="0" rtlCol="0">
            <a:spAutoFit/>
          </a:bodyPr>
          <a:lstStyle/>
          <a:p>
            <a:pPr algn="l"/>
            <a:r>
              <a:rPr lang="en-US" sz="5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Let’s talk about </a:t>
            </a:r>
            <a:r>
              <a:rPr lang="en-US" sz="5400" dirty="0">
                <a:solidFill>
                  <a:schemeClr val="accent1"/>
                </a:solidFill>
                <a:latin typeface="+mj-lt"/>
              </a:rPr>
              <a:t>BFYOC</a:t>
            </a:r>
          </a:p>
        </p:txBody>
      </p:sp>
    </p:spTree>
    <p:extLst>
      <p:ext uri="{BB962C8B-B14F-4D97-AF65-F5344CB8AC3E}">
        <p14:creationId xmlns:p14="http://schemas.microsoft.com/office/powerpoint/2010/main" val="235720146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340742-B6C6-49B8-BFC5-E123BE81EE72}"/>
              </a:ext>
            </a:extLst>
          </p:cNvPr>
          <p:cNvSpPr>
            <a:spLocks noGrp="1"/>
          </p:cNvSpPr>
          <p:nvPr>
            <p:ph type="body" sz="quarter" idx="10"/>
          </p:nvPr>
        </p:nvSpPr>
        <p:spPr>
          <a:xfrm>
            <a:off x="797012" y="1435497"/>
            <a:ext cx="10805708" cy="1982081"/>
          </a:xfrm>
        </p:spPr>
        <p:txBody>
          <a:bodyPr/>
          <a:lstStyle/>
          <a:p>
            <a:pPr marL="0" indent="0">
              <a:buNone/>
            </a:pPr>
            <a:r>
              <a:rPr lang="en-US" dirty="0"/>
              <a:t>Trigger by event from custom topic</a:t>
            </a:r>
          </a:p>
          <a:p>
            <a:pPr marL="0" indent="0">
              <a:buNone/>
            </a:pPr>
            <a:r>
              <a:rPr lang="en-US" dirty="0"/>
              <a:t>Query </a:t>
            </a:r>
            <a:r>
              <a:rPr lang="en-US" dirty="0" err="1"/>
              <a:t>CosmosDB</a:t>
            </a:r>
            <a:r>
              <a:rPr lang="en-US" dirty="0"/>
              <a:t> for product data</a:t>
            </a:r>
          </a:p>
          <a:p>
            <a:pPr marL="0" indent="0">
              <a:buNone/>
            </a:pPr>
            <a:r>
              <a:rPr lang="en-US" dirty="0"/>
              <a:t>Send out e-mail survey</a:t>
            </a:r>
          </a:p>
          <a:p>
            <a:pPr marL="0" indent="0">
              <a:buNone/>
            </a:pPr>
            <a:r>
              <a:rPr lang="en-US" dirty="0"/>
              <a:t>Collect and store in </a:t>
            </a:r>
            <a:r>
              <a:rPr lang="en-US" dirty="0" err="1"/>
              <a:t>CosmosDB</a:t>
            </a:r>
            <a:r>
              <a:rPr lang="en-US" dirty="0"/>
              <a:t> </a:t>
            </a:r>
          </a:p>
        </p:txBody>
      </p:sp>
      <p:sp>
        <p:nvSpPr>
          <p:cNvPr id="5" name="Title 4">
            <a:extLst>
              <a:ext uri="{FF2B5EF4-FFF2-40B4-BE49-F238E27FC236}">
                <a16:creationId xmlns:a16="http://schemas.microsoft.com/office/drawing/2014/main" id="{281D352B-18FF-489E-9139-C8DF696D4BE0}"/>
              </a:ext>
            </a:extLst>
          </p:cNvPr>
          <p:cNvSpPr>
            <a:spLocks noGrp="1"/>
          </p:cNvSpPr>
          <p:nvPr>
            <p:ph type="title"/>
          </p:nvPr>
        </p:nvSpPr>
        <p:spPr/>
        <p:txBody>
          <a:bodyPr/>
          <a:lstStyle/>
          <a:p>
            <a:r>
              <a:rPr lang="en-US" dirty="0"/>
              <a:t>Customer Satisfaction Survey</a:t>
            </a:r>
          </a:p>
        </p:txBody>
      </p:sp>
    </p:spTree>
    <p:extLst>
      <p:ext uri="{BB962C8B-B14F-4D97-AF65-F5344CB8AC3E}">
        <p14:creationId xmlns:p14="http://schemas.microsoft.com/office/powerpoint/2010/main" val="276333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4 – Orchestrating serverless workflows</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637308" y="1976438"/>
            <a:ext cx="10931237" cy="1046440"/>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latin typeface="+mj-lt"/>
            </a:endParaRPr>
          </a:p>
        </p:txBody>
      </p:sp>
    </p:spTree>
    <p:extLst>
      <p:ext uri="{BB962C8B-B14F-4D97-AF65-F5344CB8AC3E}">
        <p14:creationId xmlns:p14="http://schemas.microsoft.com/office/powerpoint/2010/main" val="255472699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091F88-B9CD-4CD7-A553-A45F5E5C39AA}"/>
              </a:ext>
            </a:extLst>
          </p:cNvPr>
          <p:cNvSpPr>
            <a:spLocks noGrp="1"/>
          </p:cNvSpPr>
          <p:nvPr>
            <p:ph type="title"/>
          </p:nvPr>
        </p:nvSpPr>
        <p:spPr/>
        <p:txBody>
          <a:bodyPr/>
          <a:lstStyle/>
          <a:p>
            <a:r>
              <a:rPr lang="de-DE" dirty="0"/>
              <a:t>Feedback</a:t>
            </a:r>
          </a:p>
        </p:txBody>
      </p:sp>
    </p:spTree>
    <p:extLst>
      <p:ext uri="{BB962C8B-B14F-4D97-AF65-F5344CB8AC3E}">
        <p14:creationId xmlns:p14="http://schemas.microsoft.com/office/powerpoint/2010/main" val="30595859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77118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6.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Microsoft_Ignite_2018_16x9_Breakout_Template</Template>
  <TotalTime>0</TotalTime>
  <Words>5848</Words>
  <Application>Microsoft Office PowerPoint</Application>
  <PresentationFormat>Widescreen</PresentationFormat>
  <Paragraphs>1005</Paragraphs>
  <Slides>94</Slides>
  <Notes>60</Notes>
  <HiddenSlides>1</HiddenSlides>
  <MMClips>2</MMClips>
  <ScaleCrop>false</ScaleCrop>
  <HeadingPairs>
    <vt:vector size="8" baseType="variant">
      <vt:variant>
        <vt:lpstr>Fonts Used</vt:lpstr>
      </vt:variant>
      <vt:variant>
        <vt:i4>12</vt:i4>
      </vt:variant>
      <vt:variant>
        <vt:lpstr>Theme</vt:lpstr>
      </vt:variant>
      <vt:variant>
        <vt:i4>7</vt:i4>
      </vt:variant>
      <vt:variant>
        <vt:lpstr>Embedded OLE Servers</vt:lpstr>
      </vt:variant>
      <vt:variant>
        <vt:i4>1</vt:i4>
      </vt:variant>
      <vt:variant>
        <vt:lpstr>Slide Titles</vt:lpstr>
      </vt:variant>
      <vt:variant>
        <vt:i4>94</vt:i4>
      </vt:variant>
    </vt:vector>
  </HeadingPairs>
  <TitlesOfParts>
    <vt:vector size="114" baseType="lpstr">
      <vt:lpstr>Arial</vt:lpstr>
      <vt:lpstr>Calibri</vt:lpstr>
      <vt:lpstr>Calibri Light</vt:lpstr>
      <vt:lpstr>Consolas</vt:lpstr>
      <vt:lpstr>Garamond</vt:lpstr>
      <vt:lpstr>Segoe Pro</vt:lpstr>
      <vt:lpstr>Segoe UI</vt:lpstr>
      <vt:lpstr>Segoe UI Black</vt:lpstr>
      <vt:lpstr>Segoe UI Light</vt:lpstr>
      <vt:lpstr>Segoe UI Semibold</vt:lpstr>
      <vt:lpstr>Segoe UI Semilight</vt:lpstr>
      <vt:lpstr>Wingdings</vt:lpstr>
      <vt:lpstr>5-50203_Microsoft_Ignite_Template</vt:lpstr>
      <vt:lpstr>EBC_2017</vt:lpstr>
      <vt:lpstr>Judson Ready Template</vt:lpstr>
      <vt:lpstr>Office Theme</vt:lpstr>
      <vt:lpstr>5-50155_Microsoft_Tech_Summit_Light_Template</vt:lpstr>
      <vt:lpstr>WHITE TEMPLATE</vt:lpstr>
      <vt:lpstr>1_WHITE TEMPLATE</vt:lpstr>
      <vt:lpstr>think-cell Slide</vt:lpstr>
      <vt:lpstr>Serverless - Hackathon</vt:lpstr>
      <vt:lpstr>Tagesablauf</vt:lpstr>
      <vt:lpstr>Vorschlag - Ablauf</vt:lpstr>
      <vt:lpstr>Why serverless?</vt:lpstr>
      <vt:lpstr>History of cloud development</vt:lpstr>
      <vt:lpstr>What is serverless?</vt:lpstr>
      <vt:lpstr>What are the benefits?</vt:lpstr>
      <vt:lpstr>What are we building today?</vt:lpstr>
      <vt:lpstr>Best For You Organics Company (BFYOC)</vt:lpstr>
      <vt:lpstr>Pre-requisites</vt:lpstr>
      <vt:lpstr>Build apps faster with Azure Functions</vt:lpstr>
      <vt:lpstr>PowerPoint Presentation</vt:lpstr>
      <vt:lpstr>Introducing Azure Functions</vt:lpstr>
      <vt:lpstr>PowerPoint Presentation</vt:lpstr>
      <vt:lpstr>Azure Functions</vt:lpstr>
      <vt:lpstr>Azure Functions “Behind the scenes”</vt:lpstr>
      <vt:lpstr>Functions “Behind the scenes”</vt:lpstr>
      <vt:lpstr>PowerPoint Presentation</vt:lpstr>
      <vt:lpstr>PowerPoint Presentation</vt:lpstr>
      <vt:lpstr>PowerPoint Presentation</vt:lpstr>
      <vt:lpstr>Azure Functions Language Support</vt:lpstr>
      <vt:lpstr>Azure Functions Language Support</vt:lpstr>
      <vt:lpstr>Introducing Durable Functions</vt:lpstr>
      <vt:lpstr>PowerPoint Presentation</vt:lpstr>
      <vt:lpstr>Functions as Microservices</vt:lpstr>
      <vt:lpstr>Serverless App High Level Example</vt:lpstr>
      <vt:lpstr>Cold start controls</vt:lpstr>
      <vt:lpstr>Your app in ✨concept✨</vt:lpstr>
      <vt:lpstr>Your app with long cold start</vt:lpstr>
      <vt:lpstr>Your app with one pre-warmed instance</vt:lpstr>
      <vt:lpstr>PowerPoint Presentation</vt:lpstr>
      <vt:lpstr>PowerPoint Presentation</vt:lpstr>
      <vt:lpstr>PowerPoint Presentation</vt:lpstr>
      <vt:lpstr>Web application backends </vt:lpstr>
      <vt:lpstr>Mobile application backends</vt:lpstr>
      <vt:lpstr>IoT-connected backends </vt:lpstr>
      <vt:lpstr>Conversational bot processing </vt:lpstr>
      <vt:lpstr>Real-time file processing </vt:lpstr>
      <vt:lpstr>Real-time stream processing </vt:lpstr>
      <vt:lpstr>Automation of scheduled tasks </vt:lpstr>
      <vt:lpstr>Extending SaaS applications</vt:lpstr>
      <vt:lpstr>What makes Functions unique?</vt:lpstr>
      <vt:lpstr>Azure Functions is an open-source project Functions runtime and all extensions are fully open source</vt:lpstr>
      <vt:lpstr>Full integration with Azure ecosystem Functions is the center piece of the Serverless platform</vt:lpstr>
      <vt:lpstr>Module 1 – Serverless API</vt:lpstr>
      <vt:lpstr>Cosmos DB</vt:lpstr>
      <vt:lpstr>Turnkey global distribution</vt:lpstr>
      <vt:lpstr>ELASTIC SCALE OUT OF STORAGE AND THROUGHPUT</vt:lpstr>
      <vt:lpstr>GUARANTEED LOW LATENCY</vt:lpstr>
      <vt:lpstr>FIVE WELL-DEFINED CONSISTENCY MODELS</vt:lpstr>
      <vt:lpstr>Multiple data models and apis</vt:lpstr>
      <vt:lpstr>COMPREHENSIVE SLAs</vt:lpstr>
      <vt:lpstr>Handle any data with no schema or indexing required</vt:lpstr>
      <vt:lpstr>Trust your data to industry-leading Security &amp; Compliance</vt:lpstr>
      <vt:lpstr>Resource Model</vt:lpstr>
      <vt:lpstr>Account URI and Credentials</vt:lpstr>
      <vt:lpstr>Creating Account</vt:lpstr>
      <vt:lpstr>Database Representations</vt:lpstr>
      <vt:lpstr>Container Representations</vt:lpstr>
      <vt:lpstr>Creating Collections – SQL API</vt:lpstr>
      <vt:lpstr>Container-Level Resources</vt:lpstr>
      <vt:lpstr>Modern Reactive Applications</vt:lpstr>
      <vt:lpstr>Change Feed</vt:lpstr>
      <vt:lpstr>Change Feed Scenarios</vt:lpstr>
      <vt:lpstr>Event Sourcing for Microservices</vt:lpstr>
      <vt:lpstr>Materializing Views</vt:lpstr>
      <vt:lpstr>Replicating Data</vt:lpstr>
      <vt:lpstr>Module 2 – Adding Cosmos DB data</vt:lpstr>
      <vt:lpstr>Event based computing in Azure with Event Grid</vt:lpstr>
      <vt:lpstr>PowerPoint Presentation</vt:lpstr>
      <vt:lpstr>PowerPoint Presentation</vt:lpstr>
      <vt:lpstr>Eventing in the cloud</vt:lpstr>
      <vt:lpstr>Azure Event Grid</vt:lpstr>
      <vt:lpstr>Benefits</vt:lpstr>
      <vt:lpstr>Manage all events in one place</vt:lpstr>
      <vt:lpstr>Build applications efficiently</vt:lpstr>
      <vt:lpstr>Ensure reliability and performance in your apps</vt:lpstr>
      <vt:lpstr>Benefit from broad coverage</vt:lpstr>
      <vt:lpstr>Scenarios</vt:lpstr>
      <vt:lpstr>Sample Event</vt:lpstr>
      <vt:lpstr>PowerPoint Presentation</vt:lpstr>
      <vt:lpstr>Module 3 – Making the solution event-driven</vt:lpstr>
      <vt:lpstr>Integration Made Easy with Logic Apps</vt:lpstr>
      <vt:lpstr>PowerPoint Presentation</vt:lpstr>
      <vt:lpstr>PowerPoint Presentation</vt:lpstr>
      <vt:lpstr>PowerPoint Presentation</vt:lpstr>
      <vt:lpstr>PowerPoint Presentation</vt:lpstr>
      <vt:lpstr>Connected</vt:lpstr>
      <vt:lpstr>Let’s have a look in to portal</vt:lpstr>
      <vt:lpstr>PowerPoint Presentation</vt:lpstr>
      <vt:lpstr>Customer Satisfaction Survey</vt:lpstr>
      <vt:lpstr>Module 4 – Orchestrating serverless workflows</vt:lpstr>
      <vt:lpstr>Feedback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2018-09-21T04:40:32Z</dcterms:created>
  <dcterms:modified xsi:type="dcterms:W3CDTF">2021-06-28T11:45:34Z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gorkma@microsoft.com</vt:lpwstr>
  </property>
  <property fmtid="{D5CDD505-2E9C-101B-9397-08002B2CF9AE}" pid="5" name="MSIP_Label_f42aa342-8706-4288-bd11-ebb85995028c_SetDate">
    <vt:lpwstr>2018-09-21T04:40:45.1321849Z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